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9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0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1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  <p:sldMasterId id="2147483684" r:id="rId4"/>
    <p:sldMasterId id="2147483690" r:id="rId5"/>
    <p:sldMasterId id="2147483708" r:id="rId6"/>
    <p:sldMasterId id="2147483714" r:id="rId7"/>
    <p:sldMasterId id="2147483720" r:id="rId8"/>
    <p:sldMasterId id="2147483726" r:id="rId9"/>
    <p:sldMasterId id="2147483732" r:id="rId10"/>
    <p:sldMasterId id="2147483738" r:id="rId11"/>
    <p:sldMasterId id="2147483744" r:id="rId12"/>
    <p:sldMasterId id="2147483750" r:id="rId13"/>
    <p:sldMasterId id="2147483756" r:id="rId14"/>
    <p:sldMasterId id="2147483762" r:id="rId15"/>
    <p:sldMasterId id="2147483768" r:id="rId16"/>
  </p:sldMasterIdLst>
  <p:notesMasterIdLst>
    <p:notesMasterId r:id="rId94"/>
  </p:notesMasterIdLst>
  <p:sldIdLst>
    <p:sldId id="348" r:id="rId17"/>
    <p:sldId id="519" r:id="rId18"/>
    <p:sldId id="350" r:id="rId19"/>
    <p:sldId id="351" r:id="rId20"/>
    <p:sldId id="544" r:id="rId21"/>
    <p:sldId id="520" r:id="rId22"/>
    <p:sldId id="521" r:id="rId23"/>
    <p:sldId id="522" r:id="rId24"/>
    <p:sldId id="523" r:id="rId25"/>
    <p:sldId id="360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33" r:id="rId36"/>
    <p:sldId id="534" r:id="rId37"/>
    <p:sldId id="535" r:id="rId38"/>
    <p:sldId id="536" r:id="rId39"/>
    <p:sldId id="537" r:id="rId40"/>
    <p:sldId id="538" r:id="rId41"/>
    <p:sldId id="539" r:id="rId42"/>
    <p:sldId id="540" r:id="rId43"/>
    <p:sldId id="541" r:id="rId44"/>
    <p:sldId id="543" r:id="rId45"/>
    <p:sldId id="542" r:id="rId46"/>
    <p:sldId id="545" r:id="rId47"/>
    <p:sldId id="551" r:id="rId48"/>
    <p:sldId id="547" r:id="rId49"/>
    <p:sldId id="548" r:id="rId50"/>
    <p:sldId id="549" r:id="rId51"/>
    <p:sldId id="550" r:id="rId52"/>
    <p:sldId id="495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564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7" r:id="rId86"/>
    <p:sldId id="346" r:id="rId87"/>
    <p:sldId id="359" r:id="rId88"/>
    <p:sldId id="347" r:id="rId89"/>
    <p:sldId id="342" r:id="rId90"/>
    <p:sldId id="344" r:id="rId91"/>
    <p:sldId id="343" r:id="rId92"/>
    <p:sldId id="345" r:id="rId9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presProps" Target="presProps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91" Type="http://schemas.openxmlformats.org/officeDocument/2006/relationships/slide" Target="slides/slide7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4AA59-371B-4624-B325-376C777551D5}" type="datetimeFigureOut">
              <a:rPr lang="en-IN" smtClean="0"/>
              <a:t>05-01-2019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F6FCE-FE68-46C3-99CA-CC0BA532AB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8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104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21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80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81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06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88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41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38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55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11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017" y="321055"/>
            <a:ext cx="820196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2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2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8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39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71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2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11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4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17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70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67487" y="848106"/>
            <a:ext cx="8210550" cy="1905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6768084" y="1280160"/>
            <a:ext cx="1800606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229356" y="1275588"/>
            <a:ext cx="1866138" cy="927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35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2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1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22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67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17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0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1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3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81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18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62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45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37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67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6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0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42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898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48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747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842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67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44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18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4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894319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3231" y="4837176"/>
            <a:ext cx="771144" cy="195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7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671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735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73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38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38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00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561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2746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8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769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502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731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986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331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044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583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493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516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515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5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658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98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08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017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04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01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93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454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802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890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5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054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2612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327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42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897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914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224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205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637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833" y="322047"/>
            <a:ext cx="8206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9889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153888"/>
          </a:xfr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8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866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27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13232" y="4837938"/>
            <a:ext cx="77190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565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2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486" y="2290013"/>
            <a:ext cx="5161026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680" y="1001649"/>
            <a:ext cx="6807200" cy="138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5951"/>
            <a:ext cx="286067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5"/>
              </a:lnSpc>
            </a:pPr>
            <a:r>
              <a:rPr spc="5" dirty="0"/>
              <a:t>Copyright </a:t>
            </a:r>
            <a:r>
              <a:rPr spc="25" dirty="0"/>
              <a:t>© </a:t>
            </a:r>
            <a:r>
              <a:rPr spc="10" dirty="0"/>
              <a:t>2018, </a:t>
            </a:r>
            <a:r>
              <a:rPr spc="5" dirty="0"/>
              <a:t>edureka </a:t>
            </a:r>
            <a:r>
              <a:rPr spc="10" dirty="0"/>
              <a:t>and/or </a:t>
            </a:r>
            <a:r>
              <a:rPr spc="5" dirty="0"/>
              <a:t>its affiliates. </a:t>
            </a:r>
            <a:r>
              <a:rPr spc="10" dirty="0"/>
              <a:t>All </a:t>
            </a:r>
            <a:r>
              <a:rPr spc="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0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30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4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3550" y="1086808"/>
            <a:ext cx="8216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9" y="4902835"/>
            <a:ext cx="2832735" cy="126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24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1834" y="2304923"/>
            <a:ext cx="418033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2110" y="2168119"/>
            <a:ext cx="58597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2018,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3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1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23" y="2290699"/>
            <a:ext cx="42895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2" y="1273810"/>
            <a:ext cx="620140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0167" y="4897705"/>
            <a:ext cx="2869565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12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7256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1098" y="2236420"/>
            <a:ext cx="378180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550" y="1016635"/>
            <a:ext cx="64549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31814" y="4896790"/>
            <a:ext cx="2860040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880"/>
              </a:lnSpc>
            </a:pPr>
            <a:r>
              <a:rPr lang="en-IN" spc="5" smtClean="0"/>
              <a:t>Copyright </a:t>
            </a:r>
            <a:r>
              <a:rPr lang="en-IN" spc="20" smtClean="0"/>
              <a:t>© </a:t>
            </a:r>
            <a:r>
              <a:rPr lang="en-IN" spc="10" smtClean="0"/>
              <a:t>2017, </a:t>
            </a:r>
            <a:r>
              <a:rPr lang="en-IN" spc="5" smtClean="0"/>
              <a:t>edureka </a:t>
            </a:r>
            <a:r>
              <a:rPr lang="en-IN" spc="10" smtClean="0"/>
              <a:t>and/or </a:t>
            </a:r>
            <a:r>
              <a:rPr lang="en-IN" spc="5" smtClean="0"/>
              <a:t>its affiliates. All rights</a:t>
            </a:r>
            <a:r>
              <a:rPr lang="en-IN" spc="50" smtClean="0"/>
              <a:t> </a:t>
            </a:r>
            <a:r>
              <a:rPr lang="en-IN" spc="5" smtClean="0"/>
              <a:t>reserved.</a:t>
            </a:r>
            <a:endParaRPr lang="en-IN"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0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835" y="411044"/>
            <a:ext cx="820633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3550" y="1086808"/>
            <a:ext cx="8216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9" y="4902835"/>
            <a:ext cx="2832735" cy="126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6350"/>
            <a:r>
              <a:rPr lang="en-IN" smtClean="0"/>
              <a:t>C</a:t>
            </a:r>
            <a:r>
              <a:rPr lang="en-IN" spc="-3" smtClean="0"/>
              <a:t>op</a:t>
            </a:r>
            <a:r>
              <a:rPr lang="en-IN" spc="-5" smtClean="0"/>
              <a:t>y</a:t>
            </a:r>
            <a:r>
              <a:rPr lang="en-IN" smtClean="0"/>
              <a:t>rig</a:t>
            </a:r>
            <a:r>
              <a:rPr lang="en-IN" spc="-10" smtClean="0"/>
              <a:t>h</a:t>
            </a:r>
            <a:r>
              <a:rPr lang="en-IN" smtClean="0"/>
              <a:t>t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©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mtClean="0"/>
              <a:t>2017,</a:t>
            </a:r>
            <a:r>
              <a:rPr lang="en-IN" spc="-25" smtClean="0">
                <a:latin typeface="Times New Roman"/>
                <a:cs typeface="Times New Roman"/>
              </a:rPr>
              <a:t> 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u</a:t>
            </a:r>
            <a:r>
              <a:rPr lang="en-IN" spc="-15" smtClean="0"/>
              <a:t>r</a:t>
            </a:r>
            <a:r>
              <a:rPr lang="en-IN" smtClean="0"/>
              <a:t>e</a:t>
            </a:r>
            <a:r>
              <a:rPr lang="en-IN" spc="-15" smtClean="0"/>
              <a:t>k</a:t>
            </a:r>
            <a:r>
              <a:rPr lang="en-IN" smtClean="0"/>
              <a:t>a</a:t>
            </a:r>
            <a:r>
              <a:rPr lang="en-IN" spc="-40" smtClean="0">
                <a:latin typeface="Times New Roman"/>
                <a:cs typeface="Times New Roman"/>
              </a:rPr>
              <a:t> </a:t>
            </a:r>
            <a:r>
              <a:rPr lang="en-IN" smtClean="0"/>
              <a:t>and</a:t>
            </a:r>
            <a:r>
              <a:rPr lang="en-IN" spc="-15" smtClean="0"/>
              <a:t>/</a:t>
            </a:r>
            <a:r>
              <a:rPr lang="en-IN" spc="-3" smtClean="0"/>
              <a:t>o</a:t>
            </a:r>
            <a:r>
              <a:rPr lang="en-IN" smtClean="0"/>
              <a:t>r</a:t>
            </a:r>
            <a:r>
              <a:rPr lang="en-IN" spc="-38" smtClean="0">
                <a:latin typeface="Times New Roman"/>
                <a:cs typeface="Times New Roman"/>
              </a:rPr>
              <a:t> </a:t>
            </a:r>
            <a:r>
              <a:rPr lang="en-IN" smtClean="0"/>
              <a:t>its</a:t>
            </a:r>
            <a:r>
              <a:rPr lang="en-IN" spc="-20" smtClean="0">
                <a:latin typeface="Times New Roman"/>
                <a:cs typeface="Times New Roman"/>
              </a:rPr>
              <a:t> </a:t>
            </a:r>
            <a:r>
              <a:rPr lang="en-IN" spc="-8" smtClean="0"/>
              <a:t>af</a:t>
            </a:r>
            <a:r>
              <a:rPr lang="en-IN" spc="-3" smtClean="0"/>
              <a:t>f</a:t>
            </a:r>
            <a:r>
              <a:rPr lang="en-IN" smtClean="0"/>
              <a:t>il</a:t>
            </a:r>
            <a:r>
              <a:rPr lang="en-IN" spc="-5" smtClean="0"/>
              <a:t>i</a:t>
            </a:r>
            <a:r>
              <a:rPr lang="en-IN" spc="-8" smtClean="0"/>
              <a:t>a</a:t>
            </a:r>
            <a:r>
              <a:rPr lang="en-IN" spc="-15" smtClean="0"/>
              <a:t>t</a:t>
            </a:r>
            <a:r>
              <a:rPr lang="en-IN" smtClean="0"/>
              <a:t>es.</a:t>
            </a:r>
            <a:r>
              <a:rPr lang="en-IN" spc="-23" smtClean="0">
                <a:latin typeface="Times New Roman"/>
                <a:cs typeface="Times New Roman"/>
              </a:rPr>
              <a:t> </a:t>
            </a:r>
            <a:r>
              <a:rPr lang="en-IN" smtClean="0"/>
              <a:t>A</a:t>
            </a:r>
            <a:r>
              <a:rPr lang="en-IN" spc="-5" smtClean="0"/>
              <a:t>l</a:t>
            </a:r>
            <a:r>
              <a:rPr lang="en-IN" smtClean="0"/>
              <a:t>l</a:t>
            </a:r>
            <a:r>
              <a:rPr lang="en-IN" spc="-43" smtClean="0">
                <a:latin typeface="Times New Roman"/>
                <a:cs typeface="Times New Roman"/>
              </a:rPr>
              <a:t> </a:t>
            </a:r>
            <a:r>
              <a:rPr lang="en-IN" smtClean="0"/>
              <a:t>righ</a:t>
            </a:r>
            <a:r>
              <a:rPr lang="en-IN" spc="-5" smtClean="0"/>
              <a:t>t</a:t>
            </a:r>
            <a:r>
              <a:rPr lang="en-IN" smtClean="0"/>
              <a:t>s</a:t>
            </a:r>
            <a:r>
              <a:rPr lang="en-IN" spc="-33" smtClean="0">
                <a:latin typeface="Times New Roman"/>
                <a:cs typeface="Times New Roman"/>
              </a:rPr>
              <a:t> </a:t>
            </a:r>
            <a:r>
              <a:rPr lang="en-IN" spc="-15" smtClean="0"/>
              <a:t>r</a:t>
            </a:r>
            <a:r>
              <a:rPr lang="en-IN" smtClean="0"/>
              <a:t>ese</a:t>
            </a:r>
            <a:r>
              <a:rPr lang="en-IN" spc="3" smtClean="0"/>
              <a:t>r</a:t>
            </a:r>
            <a:r>
              <a:rPr lang="en-IN" spc="-10" smtClean="0"/>
              <a:t>v</a:t>
            </a:r>
            <a:r>
              <a:rPr lang="en-IN" smtClean="0"/>
              <a:t>e</a:t>
            </a:r>
            <a:r>
              <a:rPr lang="en-IN" spc="3" smtClean="0"/>
              <a:t>d</a:t>
            </a:r>
            <a:r>
              <a:rPr lang="en-IN" smtClean="0"/>
              <a:t>.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549" y="2304771"/>
            <a:ext cx="315290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50" y="1354137"/>
            <a:ext cx="77169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52134" y="4902835"/>
            <a:ext cx="2833053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6350">
              <a:lnSpc>
                <a:spcPts val="835"/>
              </a:lnSpc>
            </a:pPr>
            <a:r>
              <a:rPr lang="en-IN" spc="-3" smtClean="0"/>
              <a:t>Copyright </a:t>
            </a:r>
            <a:r>
              <a:rPr lang="en-IN" spc="3" smtClean="0"/>
              <a:t>© </a:t>
            </a:r>
            <a:r>
              <a:rPr lang="en-IN" smtClean="0"/>
              <a:t>2017, </a:t>
            </a:r>
            <a:r>
              <a:rPr lang="en-IN" spc="-3" smtClean="0"/>
              <a:t>edureka and/or </a:t>
            </a:r>
            <a:r>
              <a:rPr lang="en-IN" smtClean="0"/>
              <a:t>its </a:t>
            </a:r>
            <a:r>
              <a:rPr lang="en-IN" spc="-5" smtClean="0"/>
              <a:t>affiliates. </a:t>
            </a:r>
            <a:r>
              <a:rPr lang="en-IN" spc="-3" smtClean="0"/>
              <a:t>All </a:t>
            </a:r>
            <a:r>
              <a:rPr lang="en-IN" smtClean="0"/>
              <a:t>rights</a:t>
            </a:r>
            <a:r>
              <a:rPr lang="en-IN" spc="-75" smtClean="0"/>
              <a:t> </a:t>
            </a:r>
            <a:r>
              <a:rPr lang="en-IN" spc="-3" smtClean="0"/>
              <a:t>reserved.</a:t>
            </a:r>
            <a:endParaRPr lang="en-IN" spc="-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33.png"/><Relationship Id="rId5" Type="http://schemas.openxmlformats.org/officeDocument/2006/relationships/image" Target="../media/image44.png"/><Relationship Id="rId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33.png"/><Relationship Id="rId5" Type="http://schemas.openxmlformats.org/officeDocument/2006/relationships/image" Target="../media/image44.png"/><Relationship Id="rId4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88.png"/><Relationship Id="rId11" Type="http://schemas.openxmlformats.org/officeDocument/2006/relationships/image" Target="../media/image176.png"/><Relationship Id="rId5" Type="http://schemas.openxmlformats.org/officeDocument/2006/relationships/image" Target="../media/image44.png"/><Relationship Id="rId10" Type="http://schemas.openxmlformats.org/officeDocument/2006/relationships/image" Target="../media/image184.png"/><Relationship Id="rId4" Type="http://schemas.openxmlformats.org/officeDocument/2006/relationships/image" Target="../media/image187.png"/><Relationship Id="rId9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02.png"/><Relationship Id="rId5" Type="http://schemas.openxmlformats.org/officeDocument/2006/relationships/image" Target="../media/image44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15.png"/><Relationship Id="rId5" Type="http://schemas.openxmlformats.org/officeDocument/2006/relationships/image" Target="../media/image44.png"/><Relationship Id="rId4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8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6.png"/><Relationship Id="rId7" Type="http://schemas.openxmlformats.org/officeDocument/2006/relationships/image" Target="../media/image176.png"/><Relationship Id="rId12" Type="http://schemas.openxmlformats.org/officeDocument/2006/relationships/image" Target="../media/image263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77.png"/><Relationship Id="rId11" Type="http://schemas.openxmlformats.org/officeDocument/2006/relationships/image" Target="../media/image262.png"/><Relationship Id="rId5" Type="http://schemas.openxmlformats.org/officeDocument/2006/relationships/image" Target="../media/image258.png"/><Relationship Id="rId10" Type="http://schemas.openxmlformats.org/officeDocument/2006/relationships/image" Target="../media/image261.jpg"/><Relationship Id="rId4" Type="http://schemas.openxmlformats.org/officeDocument/2006/relationships/image" Target="../media/image257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1.jp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3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4.png"/><Relationship Id="rId7" Type="http://schemas.openxmlformats.org/officeDocument/2006/relationships/image" Target="../media/image2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62.png"/><Relationship Id="rId5" Type="http://schemas.openxmlformats.org/officeDocument/2006/relationships/image" Target="../media/image261.jpg"/><Relationship Id="rId4" Type="http://schemas.openxmlformats.org/officeDocument/2006/relationships/image" Target="../media/image2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780" y="-85090"/>
            <a:ext cx="9161780" cy="5228590"/>
          </a:xfrm>
          <a:solidFill>
            <a:srgbClr val="002060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US" dirty="0"/>
          </a:p>
          <a:p>
            <a:pPr algn="l"/>
            <a:endParaRPr lang="en-US" sz="27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109" y="2083661"/>
            <a:ext cx="6858000" cy="586978"/>
          </a:xfrm>
        </p:spPr>
        <p:txBody>
          <a:bodyPr>
            <a:normAutofit fontScale="90000"/>
          </a:bodyPr>
          <a:lstStyle/>
          <a:p>
            <a:pPr defTabSz="457200">
              <a:lnSpc>
                <a:spcPct val="100000"/>
              </a:lnSpc>
            </a:pP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2. Probability </a:t>
            </a: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and</a:t>
            </a: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 its uses</a:t>
            </a:r>
            <a:endParaRPr lang="en-IN" sz="3300" b="1" spc="-3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sp>
        <p:nvSpPr>
          <p:cNvPr id="5" name="object 9"/>
          <p:cNvSpPr/>
          <p:nvPr/>
        </p:nvSpPr>
        <p:spPr>
          <a:xfrm>
            <a:off x="3822445" y="3028950"/>
            <a:ext cx="1481327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7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pc="-3" dirty="0" smtClean="0">
                <a:solidFill>
                  <a:srgbClr val="002060"/>
                </a:solidFill>
              </a:rPr>
              <a:t>Terminologies of Probability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19004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Terminologies </a:t>
            </a:r>
            <a:r>
              <a:rPr sz="2800" dirty="0">
                <a:solidFill>
                  <a:srgbClr val="095A82"/>
                </a:solidFill>
              </a:rPr>
              <a:t>of</a:t>
            </a:r>
            <a:r>
              <a:rPr sz="2800" spc="-3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420874" y="1568196"/>
            <a:ext cx="862648" cy="1187450"/>
          </a:xfrm>
          <a:custGeom>
            <a:avLst/>
            <a:gdLst/>
            <a:ahLst/>
            <a:cxnLst/>
            <a:rect l="l" t="t" r="r" b="b"/>
            <a:pathLst>
              <a:path w="1725295" h="2374900">
                <a:moveTo>
                  <a:pt x="1721376" y="187325"/>
                </a:moveTo>
                <a:lnTo>
                  <a:pt x="1074039" y="187325"/>
                </a:lnTo>
                <a:lnTo>
                  <a:pt x="201802" y="1060322"/>
                </a:lnTo>
                <a:lnTo>
                  <a:pt x="166903" y="1097994"/>
                </a:lnTo>
                <a:lnTo>
                  <a:pt x="135292" y="1137644"/>
                </a:lnTo>
                <a:lnTo>
                  <a:pt x="106976" y="1179061"/>
                </a:lnTo>
                <a:lnTo>
                  <a:pt x="81964" y="1222032"/>
                </a:lnTo>
                <a:lnTo>
                  <a:pt x="60263" y="1266345"/>
                </a:lnTo>
                <a:lnTo>
                  <a:pt x="41880" y="1311788"/>
                </a:lnTo>
                <a:lnTo>
                  <a:pt x="26823" y="1358148"/>
                </a:lnTo>
                <a:lnTo>
                  <a:pt x="15099" y="1405212"/>
                </a:lnTo>
                <a:lnTo>
                  <a:pt x="6715" y="1452769"/>
                </a:lnTo>
                <a:lnTo>
                  <a:pt x="1680" y="1500606"/>
                </a:lnTo>
                <a:lnTo>
                  <a:pt x="0" y="1548510"/>
                </a:lnTo>
                <a:lnTo>
                  <a:pt x="1680" y="1596414"/>
                </a:lnTo>
                <a:lnTo>
                  <a:pt x="6715" y="1644243"/>
                </a:lnTo>
                <a:lnTo>
                  <a:pt x="15099" y="1691778"/>
                </a:lnTo>
                <a:lnTo>
                  <a:pt x="26823" y="1738800"/>
                </a:lnTo>
                <a:lnTo>
                  <a:pt x="41880" y="1785090"/>
                </a:lnTo>
                <a:lnTo>
                  <a:pt x="60263" y="1830429"/>
                </a:lnTo>
                <a:lnTo>
                  <a:pt x="81964" y="1874597"/>
                </a:lnTo>
                <a:lnTo>
                  <a:pt x="106976" y="1917374"/>
                </a:lnTo>
                <a:lnTo>
                  <a:pt x="135292" y="1958543"/>
                </a:lnTo>
                <a:lnTo>
                  <a:pt x="166903" y="1997882"/>
                </a:lnTo>
                <a:lnTo>
                  <a:pt x="201802" y="2035174"/>
                </a:lnTo>
                <a:lnTo>
                  <a:pt x="540638" y="2374391"/>
                </a:lnTo>
                <a:lnTo>
                  <a:pt x="1001776" y="1912746"/>
                </a:lnTo>
                <a:lnTo>
                  <a:pt x="662939" y="1573529"/>
                </a:lnTo>
                <a:lnTo>
                  <a:pt x="658225" y="1567959"/>
                </a:lnTo>
                <a:lnTo>
                  <a:pt x="655034" y="1562115"/>
                </a:lnTo>
                <a:lnTo>
                  <a:pt x="653224" y="1555724"/>
                </a:lnTo>
                <a:lnTo>
                  <a:pt x="652652" y="1548510"/>
                </a:lnTo>
                <a:lnTo>
                  <a:pt x="653224" y="1541273"/>
                </a:lnTo>
                <a:lnTo>
                  <a:pt x="655034" y="1534715"/>
                </a:lnTo>
                <a:lnTo>
                  <a:pt x="658225" y="1528419"/>
                </a:lnTo>
                <a:lnTo>
                  <a:pt x="662939" y="1521967"/>
                </a:lnTo>
                <a:lnTo>
                  <a:pt x="1533652" y="651890"/>
                </a:lnTo>
                <a:lnTo>
                  <a:pt x="1724503" y="651890"/>
                </a:lnTo>
                <a:lnTo>
                  <a:pt x="1721376" y="187325"/>
                </a:lnTo>
                <a:close/>
              </a:path>
              <a:path w="1725295" h="2374900">
                <a:moveTo>
                  <a:pt x="1724503" y="651890"/>
                </a:moveTo>
                <a:lnTo>
                  <a:pt x="1533652" y="651890"/>
                </a:lnTo>
                <a:lnTo>
                  <a:pt x="1532254" y="738885"/>
                </a:lnTo>
                <a:lnTo>
                  <a:pt x="1540367" y="779002"/>
                </a:lnTo>
                <a:lnTo>
                  <a:pt x="1561718" y="812545"/>
                </a:lnTo>
                <a:lnTo>
                  <a:pt x="1594500" y="834008"/>
                </a:lnTo>
                <a:lnTo>
                  <a:pt x="1633854" y="842136"/>
                </a:lnTo>
                <a:lnTo>
                  <a:pt x="1653010" y="840928"/>
                </a:lnTo>
                <a:lnTo>
                  <a:pt x="1692782" y="818514"/>
                </a:lnTo>
                <a:lnTo>
                  <a:pt x="1723233" y="770598"/>
                </a:lnTo>
                <a:lnTo>
                  <a:pt x="1725168" y="750696"/>
                </a:lnTo>
                <a:lnTo>
                  <a:pt x="1724503" y="651890"/>
                </a:lnTo>
                <a:close/>
              </a:path>
              <a:path w="1725295" h="2374900">
                <a:moveTo>
                  <a:pt x="975360" y="0"/>
                </a:moveTo>
                <a:lnTo>
                  <a:pt x="932247" y="12430"/>
                </a:lnTo>
                <a:lnTo>
                  <a:pt x="898001" y="55848"/>
                </a:lnTo>
                <a:lnTo>
                  <a:pt x="889888" y="95884"/>
                </a:lnTo>
                <a:lnTo>
                  <a:pt x="892032" y="116462"/>
                </a:lnTo>
                <a:lnTo>
                  <a:pt x="907891" y="153285"/>
                </a:lnTo>
                <a:lnTo>
                  <a:pt x="937115" y="180147"/>
                </a:lnTo>
                <a:lnTo>
                  <a:pt x="977560" y="191954"/>
                </a:lnTo>
                <a:lnTo>
                  <a:pt x="998854" y="193166"/>
                </a:lnTo>
                <a:lnTo>
                  <a:pt x="1074039" y="187325"/>
                </a:lnTo>
                <a:lnTo>
                  <a:pt x="1721376" y="187325"/>
                </a:lnTo>
                <a:lnTo>
                  <a:pt x="1720850" y="109092"/>
                </a:lnTo>
                <a:lnTo>
                  <a:pt x="1711975" y="69675"/>
                </a:lnTo>
                <a:lnTo>
                  <a:pt x="1689861" y="36829"/>
                </a:lnTo>
                <a:lnTo>
                  <a:pt x="1689861" y="35432"/>
                </a:lnTo>
                <a:lnTo>
                  <a:pt x="1674191" y="23308"/>
                </a:lnTo>
                <a:lnTo>
                  <a:pt x="1656318" y="13970"/>
                </a:lnTo>
                <a:lnTo>
                  <a:pt x="1636801" y="7965"/>
                </a:lnTo>
                <a:lnTo>
                  <a:pt x="1616202" y="5841"/>
                </a:lnTo>
                <a:lnTo>
                  <a:pt x="97536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5402" y="3029712"/>
            <a:ext cx="864870" cy="1188720"/>
          </a:xfrm>
          <a:custGeom>
            <a:avLst/>
            <a:gdLst/>
            <a:ahLst/>
            <a:cxnLst/>
            <a:rect l="l" t="t" r="r" b="b"/>
            <a:pathLst>
              <a:path w="1729740" h="2377440">
                <a:moveTo>
                  <a:pt x="91567" y="1534287"/>
                </a:moveTo>
                <a:lnTo>
                  <a:pt x="46472" y="1546770"/>
                </a:lnTo>
                <a:lnTo>
                  <a:pt x="9763" y="1588023"/>
                </a:lnTo>
                <a:lnTo>
                  <a:pt x="0" y="1625853"/>
                </a:lnTo>
                <a:lnTo>
                  <a:pt x="5842" y="2268220"/>
                </a:lnTo>
                <a:lnTo>
                  <a:pt x="8632" y="2288674"/>
                </a:lnTo>
                <a:lnTo>
                  <a:pt x="14732" y="2307748"/>
                </a:lnTo>
                <a:lnTo>
                  <a:pt x="24165" y="2325155"/>
                </a:lnTo>
                <a:lnTo>
                  <a:pt x="36957" y="2340610"/>
                </a:lnTo>
                <a:lnTo>
                  <a:pt x="36957" y="2342007"/>
                </a:lnTo>
                <a:lnTo>
                  <a:pt x="70516" y="2363644"/>
                </a:lnTo>
                <a:lnTo>
                  <a:pt x="110744" y="2372995"/>
                </a:lnTo>
                <a:lnTo>
                  <a:pt x="752729" y="2377440"/>
                </a:lnTo>
                <a:lnTo>
                  <a:pt x="770624" y="2377088"/>
                </a:lnTo>
                <a:lnTo>
                  <a:pt x="808736" y="2353818"/>
                </a:lnTo>
                <a:lnTo>
                  <a:pt x="830199" y="2321544"/>
                </a:lnTo>
                <a:lnTo>
                  <a:pt x="838326" y="2281555"/>
                </a:lnTo>
                <a:lnTo>
                  <a:pt x="836181" y="2261100"/>
                </a:lnTo>
                <a:lnTo>
                  <a:pt x="820271" y="2224619"/>
                </a:lnTo>
                <a:lnTo>
                  <a:pt x="790971" y="2197359"/>
                </a:lnTo>
                <a:lnTo>
                  <a:pt x="771598" y="2189988"/>
                </a:lnTo>
                <a:lnTo>
                  <a:pt x="653796" y="2189988"/>
                </a:lnTo>
                <a:lnTo>
                  <a:pt x="1117203" y="1726311"/>
                </a:lnTo>
                <a:lnTo>
                  <a:pt x="193294" y="1726311"/>
                </a:lnTo>
                <a:lnTo>
                  <a:pt x="194818" y="1637664"/>
                </a:lnTo>
                <a:lnTo>
                  <a:pt x="192696" y="1617013"/>
                </a:lnTo>
                <a:lnTo>
                  <a:pt x="177405" y="1580139"/>
                </a:lnTo>
                <a:lnTo>
                  <a:pt x="149824" y="1552342"/>
                </a:lnTo>
                <a:lnTo>
                  <a:pt x="112811" y="1536432"/>
                </a:lnTo>
                <a:lnTo>
                  <a:pt x="91567" y="1534287"/>
                </a:lnTo>
                <a:close/>
              </a:path>
              <a:path w="1729740" h="2377440">
                <a:moveTo>
                  <a:pt x="729107" y="2184019"/>
                </a:moveTo>
                <a:lnTo>
                  <a:pt x="653796" y="2189988"/>
                </a:lnTo>
                <a:lnTo>
                  <a:pt x="771598" y="2189988"/>
                </a:lnTo>
                <a:lnTo>
                  <a:pt x="750474" y="2185894"/>
                </a:lnTo>
                <a:lnTo>
                  <a:pt x="729107" y="2184019"/>
                </a:lnTo>
                <a:close/>
              </a:path>
              <a:path w="1729740" h="2377440">
                <a:moveTo>
                  <a:pt x="1188085" y="0"/>
                </a:moveTo>
                <a:lnTo>
                  <a:pt x="726186" y="462152"/>
                </a:lnTo>
                <a:lnTo>
                  <a:pt x="1065529" y="801877"/>
                </a:lnTo>
                <a:lnTo>
                  <a:pt x="1070103" y="807448"/>
                </a:lnTo>
                <a:lnTo>
                  <a:pt x="1072975" y="813292"/>
                </a:lnTo>
                <a:lnTo>
                  <a:pt x="1074727" y="819683"/>
                </a:lnTo>
                <a:lnTo>
                  <a:pt x="1075944" y="826897"/>
                </a:lnTo>
                <a:lnTo>
                  <a:pt x="1074727" y="834207"/>
                </a:lnTo>
                <a:lnTo>
                  <a:pt x="1072975" y="840803"/>
                </a:lnTo>
                <a:lnTo>
                  <a:pt x="1070103" y="847113"/>
                </a:lnTo>
                <a:lnTo>
                  <a:pt x="1065529" y="853566"/>
                </a:lnTo>
                <a:lnTo>
                  <a:pt x="193294" y="1726311"/>
                </a:lnTo>
                <a:lnTo>
                  <a:pt x="1117203" y="1726311"/>
                </a:lnTo>
                <a:lnTo>
                  <a:pt x="1527555" y="1315720"/>
                </a:lnTo>
                <a:lnTo>
                  <a:pt x="1562521" y="1278011"/>
                </a:lnTo>
                <a:lnTo>
                  <a:pt x="1594192" y="1238317"/>
                </a:lnTo>
                <a:lnTo>
                  <a:pt x="1622561" y="1196852"/>
                </a:lnTo>
                <a:lnTo>
                  <a:pt x="1647620" y="1153827"/>
                </a:lnTo>
                <a:lnTo>
                  <a:pt x="1669362" y="1109457"/>
                </a:lnTo>
                <a:lnTo>
                  <a:pt x="1687780" y="1063954"/>
                </a:lnTo>
                <a:lnTo>
                  <a:pt x="1702865" y="1017530"/>
                </a:lnTo>
                <a:lnTo>
                  <a:pt x="1714612" y="970400"/>
                </a:lnTo>
                <a:lnTo>
                  <a:pt x="1723011" y="922776"/>
                </a:lnTo>
                <a:lnTo>
                  <a:pt x="1728056" y="874870"/>
                </a:lnTo>
                <a:lnTo>
                  <a:pt x="1729740" y="826897"/>
                </a:lnTo>
                <a:lnTo>
                  <a:pt x="1728056" y="778987"/>
                </a:lnTo>
                <a:lnTo>
                  <a:pt x="1723011" y="731197"/>
                </a:lnTo>
                <a:lnTo>
                  <a:pt x="1714612" y="683726"/>
                </a:lnTo>
                <a:lnTo>
                  <a:pt x="1702865" y="636777"/>
                </a:lnTo>
                <a:lnTo>
                  <a:pt x="1687780" y="590549"/>
                </a:lnTo>
                <a:lnTo>
                  <a:pt x="1669362" y="545244"/>
                </a:lnTo>
                <a:lnTo>
                  <a:pt x="1647620" y="501064"/>
                </a:lnTo>
                <a:lnTo>
                  <a:pt x="1622561" y="458208"/>
                </a:lnTo>
                <a:lnTo>
                  <a:pt x="1594192" y="416877"/>
                </a:lnTo>
                <a:lnTo>
                  <a:pt x="1562521" y="377274"/>
                </a:lnTo>
                <a:lnTo>
                  <a:pt x="1527555" y="339598"/>
                </a:lnTo>
                <a:lnTo>
                  <a:pt x="1188085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4304" y="2237994"/>
            <a:ext cx="1188720" cy="863600"/>
          </a:xfrm>
          <a:custGeom>
            <a:avLst/>
            <a:gdLst/>
            <a:ahLst/>
            <a:cxnLst/>
            <a:rect l="l" t="t" r="r" b="b"/>
            <a:pathLst>
              <a:path w="2377440" h="1727200">
                <a:moveTo>
                  <a:pt x="1636648" y="1532001"/>
                </a:moveTo>
                <a:lnTo>
                  <a:pt x="1596596" y="1540303"/>
                </a:lnTo>
                <a:lnTo>
                  <a:pt x="1564259" y="1562989"/>
                </a:lnTo>
                <a:lnTo>
                  <a:pt x="1541573" y="1595310"/>
                </a:lnTo>
                <a:lnTo>
                  <a:pt x="1533270" y="1635252"/>
                </a:lnTo>
                <a:lnTo>
                  <a:pt x="1534479" y="1653623"/>
                </a:lnTo>
                <a:lnTo>
                  <a:pt x="1556892" y="1694307"/>
                </a:lnTo>
                <a:lnTo>
                  <a:pt x="1587531" y="1717119"/>
                </a:lnTo>
                <a:lnTo>
                  <a:pt x="1624838" y="1726691"/>
                </a:lnTo>
                <a:lnTo>
                  <a:pt x="2266695" y="1720850"/>
                </a:lnTo>
                <a:lnTo>
                  <a:pt x="2287347" y="1718726"/>
                </a:lnTo>
                <a:lnTo>
                  <a:pt x="2306748" y="1712722"/>
                </a:lnTo>
                <a:lnTo>
                  <a:pt x="2324221" y="1703383"/>
                </a:lnTo>
                <a:lnTo>
                  <a:pt x="2339086" y="1691259"/>
                </a:lnTo>
                <a:lnTo>
                  <a:pt x="2340483" y="1691259"/>
                </a:lnTo>
                <a:lnTo>
                  <a:pt x="2340483" y="1689862"/>
                </a:lnTo>
                <a:lnTo>
                  <a:pt x="2353488" y="1674999"/>
                </a:lnTo>
                <a:lnTo>
                  <a:pt x="2363279" y="1657540"/>
                </a:lnTo>
                <a:lnTo>
                  <a:pt x="2369450" y="1638176"/>
                </a:lnTo>
                <a:lnTo>
                  <a:pt x="2371597" y="1617599"/>
                </a:lnTo>
                <a:lnTo>
                  <a:pt x="2372349" y="1535049"/>
                </a:lnTo>
                <a:lnTo>
                  <a:pt x="1725167" y="1535049"/>
                </a:lnTo>
                <a:lnTo>
                  <a:pt x="1636648" y="1532001"/>
                </a:lnTo>
                <a:close/>
              </a:path>
              <a:path w="2377440" h="1727200">
                <a:moveTo>
                  <a:pt x="1766455" y="653161"/>
                </a:moveTo>
                <a:lnTo>
                  <a:pt x="827913" y="653161"/>
                </a:lnTo>
                <a:lnTo>
                  <a:pt x="835126" y="653752"/>
                </a:lnTo>
                <a:lnTo>
                  <a:pt x="841517" y="655605"/>
                </a:lnTo>
                <a:lnTo>
                  <a:pt x="847361" y="658840"/>
                </a:lnTo>
                <a:lnTo>
                  <a:pt x="852932" y="663575"/>
                </a:lnTo>
                <a:lnTo>
                  <a:pt x="1725167" y="1535049"/>
                </a:lnTo>
                <a:lnTo>
                  <a:pt x="2372349" y="1535049"/>
                </a:lnTo>
                <a:lnTo>
                  <a:pt x="2376540" y="1074927"/>
                </a:lnTo>
                <a:lnTo>
                  <a:pt x="2188591" y="1074927"/>
                </a:lnTo>
                <a:lnTo>
                  <a:pt x="1766455" y="653161"/>
                </a:lnTo>
                <a:close/>
              </a:path>
              <a:path w="2377440" h="1727200">
                <a:moveTo>
                  <a:pt x="2280031" y="890651"/>
                </a:moveTo>
                <a:lnTo>
                  <a:pt x="2240565" y="898953"/>
                </a:lnTo>
                <a:lnTo>
                  <a:pt x="2207767" y="921638"/>
                </a:lnTo>
                <a:lnTo>
                  <a:pt x="2189289" y="956786"/>
                </a:lnTo>
                <a:lnTo>
                  <a:pt x="2184145" y="999744"/>
                </a:lnTo>
                <a:lnTo>
                  <a:pt x="2188591" y="1074927"/>
                </a:lnTo>
                <a:lnTo>
                  <a:pt x="2376540" y="1074927"/>
                </a:lnTo>
                <a:lnTo>
                  <a:pt x="2377440" y="976122"/>
                </a:lnTo>
                <a:lnTo>
                  <a:pt x="2364366" y="932384"/>
                </a:lnTo>
                <a:lnTo>
                  <a:pt x="2320067" y="898191"/>
                </a:lnTo>
                <a:lnTo>
                  <a:pt x="2280031" y="890651"/>
                </a:lnTo>
                <a:close/>
              </a:path>
              <a:path w="2377440" h="1727200">
                <a:moveTo>
                  <a:pt x="827913" y="0"/>
                </a:moveTo>
                <a:lnTo>
                  <a:pt x="779973" y="1680"/>
                </a:lnTo>
                <a:lnTo>
                  <a:pt x="732103" y="6717"/>
                </a:lnTo>
                <a:lnTo>
                  <a:pt x="684513" y="15104"/>
                </a:lnTo>
                <a:lnTo>
                  <a:pt x="637417" y="26835"/>
                </a:lnTo>
                <a:lnTo>
                  <a:pt x="591028" y="41904"/>
                </a:lnTo>
                <a:lnTo>
                  <a:pt x="545560" y="60305"/>
                </a:lnTo>
                <a:lnTo>
                  <a:pt x="501224" y="82030"/>
                </a:lnTo>
                <a:lnTo>
                  <a:pt x="458234" y="107074"/>
                </a:lnTo>
                <a:lnTo>
                  <a:pt x="416803" y="135431"/>
                </a:lnTo>
                <a:lnTo>
                  <a:pt x="377145" y="167094"/>
                </a:lnTo>
                <a:lnTo>
                  <a:pt x="339470" y="202057"/>
                </a:lnTo>
                <a:lnTo>
                  <a:pt x="0" y="541147"/>
                </a:lnTo>
                <a:lnTo>
                  <a:pt x="461898" y="1002664"/>
                </a:lnTo>
                <a:lnTo>
                  <a:pt x="801369" y="663575"/>
                </a:lnTo>
                <a:lnTo>
                  <a:pt x="807767" y="658840"/>
                </a:lnTo>
                <a:lnTo>
                  <a:pt x="814069" y="655605"/>
                </a:lnTo>
                <a:lnTo>
                  <a:pt x="820658" y="653752"/>
                </a:lnTo>
                <a:lnTo>
                  <a:pt x="827913" y="653161"/>
                </a:lnTo>
                <a:lnTo>
                  <a:pt x="1766455" y="653161"/>
                </a:lnTo>
                <a:lnTo>
                  <a:pt x="1314958" y="202057"/>
                </a:lnTo>
                <a:lnTo>
                  <a:pt x="1277253" y="167094"/>
                </a:lnTo>
                <a:lnTo>
                  <a:pt x="1237576" y="135431"/>
                </a:lnTo>
                <a:lnTo>
                  <a:pt x="1196146" y="107074"/>
                </a:lnTo>
                <a:lnTo>
                  <a:pt x="1153183" y="82030"/>
                </a:lnTo>
                <a:lnTo>
                  <a:pt x="1108905" y="60305"/>
                </a:lnTo>
                <a:lnTo>
                  <a:pt x="1063532" y="41904"/>
                </a:lnTo>
                <a:lnTo>
                  <a:pt x="1017283" y="26835"/>
                </a:lnTo>
                <a:lnTo>
                  <a:pt x="970377" y="15104"/>
                </a:lnTo>
                <a:lnTo>
                  <a:pt x="923034" y="6717"/>
                </a:lnTo>
                <a:lnTo>
                  <a:pt x="875473" y="1680"/>
                </a:lnTo>
                <a:lnTo>
                  <a:pt x="827913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5926" y="2286762"/>
            <a:ext cx="1206500" cy="1207135"/>
          </a:xfrm>
          <a:custGeom>
            <a:avLst/>
            <a:gdLst/>
            <a:ahLst/>
            <a:cxnLst/>
            <a:rect l="l" t="t" r="r" b="b"/>
            <a:pathLst>
              <a:path w="2413000" h="2414270">
                <a:moveTo>
                  <a:pt x="1209421" y="0"/>
                </a:moveTo>
                <a:lnTo>
                  <a:pt x="0" y="1207008"/>
                </a:lnTo>
                <a:lnTo>
                  <a:pt x="1209421" y="2414016"/>
                </a:lnTo>
                <a:lnTo>
                  <a:pt x="2412492" y="1207008"/>
                </a:lnTo>
                <a:lnTo>
                  <a:pt x="120942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5926" y="2286762"/>
            <a:ext cx="1206500" cy="1207135"/>
          </a:xfrm>
          <a:custGeom>
            <a:avLst/>
            <a:gdLst/>
            <a:ahLst/>
            <a:cxnLst/>
            <a:rect l="l" t="t" r="r" b="b"/>
            <a:pathLst>
              <a:path w="2413000" h="2414270">
                <a:moveTo>
                  <a:pt x="2412492" y="1207008"/>
                </a:moveTo>
                <a:lnTo>
                  <a:pt x="1209421" y="2414016"/>
                </a:lnTo>
                <a:lnTo>
                  <a:pt x="0" y="1207008"/>
                </a:lnTo>
                <a:lnTo>
                  <a:pt x="1209421" y="0"/>
                </a:lnTo>
                <a:lnTo>
                  <a:pt x="2412492" y="1207008"/>
                </a:lnTo>
                <a:close/>
              </a:path>
            </a:pathLst>
          </a:custGeom>
          <a:ln w="914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21306" y="2634805"/>
            <a:ext cx="458788" cy="960438"/>
          </a:xfrm>
          <a:custGeom>
            <a:avLst/>
            <a:gdLst/>
            <a:ahLst/>
            <a:cxnLst/>
            <a:rect l="l" t="t" r="r" b="b"/>
            <a:pathLst>
              <a:path w="917575" h="1920875">
                <a:moveTo>
                  <a:pt x="612521" y="0"/>
                </a:moveTo>
                <a:lnTo>
                  <a:pt x="596644" y="168"/>
                </a:lnTo>
                <a:lnTo>
                  <a:pt x="559609" y="9064"/>
                </a:lnTo>
                <a:lnTo>
                  <a:pt x="517312" y="39272"/>
                </a:lnTo>
                <a:lnTo>
                  <a:pt x="485648" y="103377"/>
                </a:lnTo>
                <a:lnTo>
                  <a:pt x="405193" y="177028"/>
                </a:lnTo>
                <a:lnTo>
                  <a:pt x="230632" y="357108"/>
                </a:lnTo>
                <a:lnTo>
                  <a:pt x="62166" y="582312"/>
                </a:lnTo>
                <a:lnTo>
                  <a:pt x="0" y="791337"/>
                </a:lnTo>
                <a:lnTo>
                  <a:pt x="7023" y="835069"/>
                </a:lnTo>
                <a:lnTo>
                  <a:pt x="16374" y="881553"/>
                </a:lnTo>
                <a:lnTo>
                  <a:pt x="27620" y="930323"/>
                </a:lnTo>
                <a:lnTo>
                  <a:pt x="40329" y="980916"/>
                </a:lnTo>
                <a:lnTo>
                  <a:pt x="54067" y="1032865"/>
                </a:lnTo>
                <a:lnTo>
                  <a:pt x="68402" y="1085707"/>
                </a:lnTo>
                <a:lnTo>
                  <a:pt x="82902" y="1138975"/>
                </a:lnTo>
                <a:lnTo>
                  <a:pt x="97133" y="1192204"/>
                </a:lnTo>
                <a:lnTo>
                  <a:pt x="110663" y="1244931"/>
                </a:lnTo>
                <a:lnTo>
                  <a:pt x="123059" y="1296690"/>
                </a:lnTo>
                <a:lnTo>
                  <a:pt x="133888" y="1347015"/>
                </a:lnTo>
                <a:lnTo>
                  <a:pt x="142718" y="1395443"/>
                </a:lnTo>
                <a:lnTo>
                  <a:pt x="149116" y="1441507"/>
                </a:lnTo>
                <a:lnTo>
                  <a:pt x="152649" y="1484743"/>
                </a:lnTo>
                <a:lnTo>
                  <a:pt x="152884" y="1524686"/>
                </a:lnTo>
                <a:lnTo>
                  <a:pt x="149389" y="1560871"/>
                </a:lnTo>
                <a:lnTo>
                  <a:pt x="98258" y="1712606"/>
                </a:lnTo>
                <a:lnTo>
                  <a:pt x="58832" y="1813401"/>
                </a:lnTo>
                <a:lnTo>
                  <a:pt x="30218" y="1882905"/>
                </a:lnTo>
                <a:lnTo>
                  <a:pt x="19176" y="1908809"/>
                </a:lnTo>
                <a:lnTo>
                  <a:pt x="699642" y="1920620"/>
                </a:lnTo>
                <a:lnTo>
                  <a:pt x="735391" y="1895830"/>
                </a:lnTo>
                <a:lnTo>
                  <a:pt x="809609" y="1818592"/>
                </a:lnTo>
                <a:lnTo>
                  <a:pt x="872753" y="1684609"/>
                </a:lnTo>
                <a:lnTo>
                  <a:pt x="875284" y="1489583"/>
                </a:lnTo>
                <a:lnTo>
                  <a:pt x="892474" y="1435215"/>
                </a:lnTo>
                <a:lnTo>
                  <a:pt x="917559" y="1287145"/>
                </a:lnTo>
                <a:lnTo>
                  <a:pt x="910806" y="1067923"/>
                </a:lnTo>
                <a:lnTo>
                  <a:pt x="832485" y="800100"/>
                </a:lnTo>
                <a:lnTo>
                  <a:pt x="811749" y="748533"/>
                </a:lnTo>
                <a:lnTo>
                  <a:pt x="795473" y="697393"/>
                </a:lnTo>
                <a:lnTo>
                  <a:pt x="783141" y="646833"/>
                </a:lnTo>
                <a:lnTo>
                  <a:pt x="774237" y="597006"/>
                </a:lnTo>
                <a:lnTo>
                  <a:pt x="768247" y="548066"/>
                </a:lnTo>
                <a:lnTo>
                  <a:pt x="764653" y="500165"/>
                </a:lnTo>
                <a:lnTo>
                  <a:pt x="762942" y="453456"/>
                </a:lnTo>
                <a:lnTo>
                  <a:pt x="762597" y="408093"/>
                </a:lnTo>
                <a:lnTo>
                  <a:pt x="763102" y="364228"/>
                </a:lnTo>
                <a:lnTo>
                  <a:pt x="763943" y="322015"/>
                </a:lnTo>
                <a:lnTo>
                  <a:pt x="764603" y="281606"/>
                </a:lnTo>
                <a:lnTo>
                  <a:pt x="764567" y="243155"/>
                </a:lnTo>
                <a:lnTo>
                  <a:pt x="760347" y="172739"/>
                </a:lnTo>
                <a:lnTo>
                  <a:pt x="747156" y="111991"/>
                </a:lnTo>
                <a:lnTo>
                  <a:pt x="720871" y="62135"/>
                </a:lnTo>
                <a:lnTo>
                  <a:pt x="677367" y="24397"/>
                </a:lnTo>
                <a:lnTo>
                  <a:pt x="647869" y="10454"/>
                </a:lnTo>
                <a:lnTo>
                  <a:pt x="612521" y="0"/>
                </a:lnTo>
                <a:close/>
              </a:path>
            </a:pathLst>
          </a:custGeom>
          <a:solidFill>
            <a:srgbClr val="FFBD8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8880" y="2690622"/>
            <a:ext cx="92710" cy="334645"/>
          </a:xfrm>
          <a:custGeom>
            <a:avLst/>
            <a:gdLst/>
            <a:ahLst/>
            <a:cxnLst/>
            <a:rect l="l" t="t" r="r" b="b"/>
            <a:pathLst>
              <a:path w="185420" h="669289">
                <a:moveTo>
                  <a:pt x="180286" y="1523"/>
                </a:moveTo>
                <a:lnTo>
                  <a:pt x="179069" y="1523"/>
                </a:lnTo>
                <a:lnTo>
                  <a:pt x="174329" y="5953"/>
                </a:lnTo>
                <a:lnTo>
                  <a:pt x="169052" y="10667"/>
                </a:lnTo>
                <a:lnTo>
                  <a:pt x="163228" y="15954"/>
                </a:lnTo>
                <a:lnTo>
                  <a:pt x="156844" y="22097"/>
                </a:lnTo>
                <a:lnTo>
                  <a:pt x="145021" y="76231"/>
                </a:lnTo>
                <a:lnTo>
                  <a:pt x="128194" y="131605"/>
                </a:lnTo>
                <a:lnTo>
                  <a:pt x="107754" y="186839"/>
                </a:lnTo>
                <a:lnTo>
                  <a:pt x="85089" y="240553"/>
                </a:lnTo>
                <a:lnTo>
                  <a:pt x="61592" y="291369"/>
                </a:lnTo>
                <a:lnTo>
                  <a:pt x="38651" y="337905"/>
                </a:lnTo>
                <a:lnTo>
                  <a:pt x="17657" y="378783"/>
                </a:lnTo>
                <a:lnTo>
                  <a:pt x="0" y="412622"/>
                </a:lnTo>
                <a:lnTo>
                  <a:pt x="5322" y="492496"/>
                </a:lnTo>
                <a:lnTo>
                  <a:pt x="64579" y="576214"/>
                </a:lnTo>
                <a:lnTo>
                  <a:pt x="132980" y="642240"/>
                </a:lnTo>
                <a:lnTo>
                  <a:pt x="165735" y="669035"/>
                </a:lnTo>
                <a:lnTo>
                  <a:pt x="171070" y="638381"/>
                </a:lnTo>
                <a:lnTo>
                  <a:pt x="180705" y="558672"/>
                </a:lnTo>
                <a:lnTo>
                  <a:pt x="185076" y="448294"/>
                </a:lnTo>
                <a:lnTo>
                  <a:pt x="174625" y="325627"/>
                </a:lnTo>
                <a:lnTo>
                  <a:pt x="168169" y="269201"/>
                </a:lnTo>
                <a:lnTo>
                  <a:pt x="165951" y="210471"/>
                </a:lnTo>
                <a:lnTo>
                  <a:pt x="167020" y="151812"/>
                </a:lnTo>
                <a:lnTo>
                  <a:pt x="170429" y="95598"/>
                </a:lnTo>
                <a:lnTo>
                  <a:pt x="175227" y="44202"/>
                </a:lnTo>
                <a:lnTo>
                  <a:pt x="180286" y="1523"/>
                </a:lnTo>
                <a:close/>
              </a:path>
              <a:path w="185420" h="669289">
                <a:moveTo>
                  <a:pt x="180466" y="0"/>
                </a:moveTo>
                <a:lnTo>
                  <a:pt x="180286" y="1523"/>
                </a:lnTo>
                <a:lnTo>
                  <a:pt x="180466" y="1523"/>
                </a:lnTo>
                <a:lnTo>
                  <a:pt x="180466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87689" y="2669223"/>
            <a:ext cx="83947" cy="6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06624" y="2928366"/>
            <a:ext cx="7620" cy="35243"/>
          </a:xfrm>
          <a:custGeom>
            <a:avLst/>
            <a:gdLst/>
            <a:ahLst/>
            <a:cxnLst/>
            <a:rect l="l" t="t" r="r" b="b"/>
            <a:pathLst>
              <a:path w="15239" h="70485">
                <a:moveTo>
                  <a:pt x="0" y="0"/>
                </a:moveTo>
                <a:lnTo>
                  <a:pt x="2631" y="15882"/>
                </a:lnTo>
                <a:lnTo>
                  <a:pt x="5714" y="32861"/>
                </a:lnTo>
                <a:lnTo>
                  <a:pt x="9751" y="50934"/>
                </a:lnTo>
                <a:lnTo>
                  <a:pt x="15239" y="70103"/>
                </a:lnTo>
                <a:lnTo>
                  <a:pt x="10733" y="52363"/>
                </a:lnTo>
                <a:lnTo>
                  <a:pt x="7000" y="34480"/>
                </a:lnTo>
                <a:lnTo>
                  <a:pt x="3577" y="16883"/>
                </a:lnTo>
                <a:lnTo>
                  <a:pt x="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6426" y="2979420"/>
            <a:ext cx="134938" cy="615950"/>
          </a:xfrm>
          <a:custGeom>
            <a:avLst/>
            <a:gdLst/>
            <a:ahLst/>
            <a:cxnLst/>
            <a:rect l="l" t="t" r="r" b="b"/>
            <a:pathLst>
              <a:path w="269875" h="1231900">
                <a:moveTo>
                  <a:pt x="141477" y="0"/>
                </a:moveTo>
                <a:lnTo>
                  <a:pt x="154103" y="57178"/>
                </a:lnTo>
                <a:lnTo>
                  <a:pt x="161850" y="95457"/>
                </a:lnTo>
                <a:lnTo>
                  <a:pt x="170047" y="139104"/>
                </a:lnTo>
                <a:lnTo>
                  <a:pt x="178312" y="187303"/>
                </a:lnTo>
                <a:lnTo>
                  <a:pt x="186267" y="239235"/>
                </a:lnTo>
                <a:lnTo>
                  <a:pt x="193530" y="294082"/>
                </a:lnTo>
                <a:lnTo>
                  <a:pt x="199723" y="351027"/>
                </a:lnTo>
                <a:lnTo>
                  <a:pt x="204464" y="409253"/>
                </a:lnTo>
                <a:lnTo>
                  <a:pt x="207375" y="467940"/>
                </a:lnTo>
                <a:lnTo>
                  <a:pt x="208074" y="526272"/>
                </a:lnTo>
                <a:lnTo>
                  <a:pt x="206182" y="583430"/>
                </a:lnTo>
                <a:lnTo>
                  <a:pt x="201319" y="638596"/>
                </a:lnTo>
                <a:lnTo>
                  <a:pt x="193104" y="690954"/>
                </a:lnTo>
                <a:lnTo>
                  <a:pt x="181157" y="739685"/>
                </a:lnTo>
                <a:lnTo>
                  <a:pt x="165100" y="783971"/>
                </a:lnTo>
                <a:lnTo>
                  <a:pt x="163770" y="833086"/>
                </a:lnTo>
                <a:lnTo>
                  <a:pt x="147796" y="952103"/>
                </a:lnTo>
                <a:lnTo>
                  <a:pt x="99198" y="1098528"/>
                </a:lnTo>
                <a:lnTo>
                  <a:pt x="0" y="1229868"/>
                </a:lnTo>
                <a:lnTo>
                  <a:pt x="48640" y="1231392"/>
                </a:lnTo>
                <a:lnTo>
                  <a:pt x="77652" y="1211808"/>
                </a:lnTo>
                <a:lnTo>
                  <a:pt x="141477" y="1151112"/>
                </a:lnTo>
                <a:lnTo>
                  <a:pt x="205303" y="1046386"/>
                </a:lnTo>
                <a:lnTo>
                  <a:pt x="234314" y="894714"/>
                </a:lnTo>
                <a:lnTo>
                  <a:pt x="233743" y="872307"/>
                </a:lnTo>
                <a:lnTo>
                  <a:pt x="231933" y="849185"/>
                </a:lnTo>
                <a:lnTo>
                  <a:pt x="228742" y="825206"/>
                </a:lnTo>
                <a:lnTo>
                  <a:pt x="224027" y="800226"/>
                </a:lnTo>
                <a:lnTo>
                  <a:pt x="231171" y="780248"/>
                </a:lnTo>
                <a:lnTo>
                  <a:pt x="246887" y="723455"/>
                </a:lnTo>
                <a:lnTo>
                  <a:pt x="262604" y="634563"/>
                </a:lnTo>
                <a:lnTo>
                  <a:pt x="269748" y="518287"/>
                </a:lnTo>
                <a:lnTo>
                  <a:pt x="268731" y="474402"/>
                </a:lnTo>
                <a:lnTo>
                  <a:pt x="265473" y="428194"/>
                </a:lnTo>
                <a:lnTo>
                  <a:pt x="259661" y="379816"/>
                </a:lnTo>
                <a:lnTo>
                  <a:pt x="250983" y="329422"/>
                </a:lnTo>
                <a:lnTo>
                  <a:pt x="239126" y="277164"/>
                </a:lnTo>
                <a:lnTo>
                  <a:pt x="223777" y="223196"/>
                </a:lnTo>
                <a:lnTo>
                  <a:pt x="204625" y="167671"/>
                </a:lnTo>
                <a:lnTo>
                  <a:pt x="181356" y="110744"/>
                </a:lnTo>
                <a:lnTo>
                  <a:pt x="169713" y="83046"/>
                </a:lnTo>
                <a:lnTo>
                  <a:pt x="159178" y="55372"/>
                </a:lnTo>
                <a:lnTo>
                  <a:pt x="149762" y="27697"/>
                </a:lnTo>
                <a:lnTo>
                  <a:pt x="141477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3852" y="3534918"/>
            <a:ext cx="820738" cy="1260475"/>
          </a:xfrm>
          <a:custGeom>
            <a:avLst/>
            <a:gdLst/>
            <a:ahLst/>
            <a:cxnLst/>
            <a:rect l="l" t="t" r="r" b="b"/>
            <a:pathLst>
              <a:path w="1641475" h="2520950">
                <a:moveTo>
                  <a:pt x="841248" y="0"/>
                </a:moveTo>
                <a:lnTo>
                  <a:pt x="0" y="2520695"/>
                </a:lnTo>
                <a:lnTo>
                  <a:pt x="872998" y="2520695"/>
                </a:lnTo>
                <a:lnTo>
                  <a:pt x="1641348" y="215899"/>
                </a:lnTo>
                <a:lnTo>
                  <a:pt x="84124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09850" y="3620262"/>
            <a:ext cx="74930" cy="22860"/>
          </a:xfrm>
          <a:custGeom>
            <a:avLst/>
            <a:gdLst/>
            <a:ahLst/>
            <a:cxnLst/>
            <a:rect l="l" t="t" r="r" b="b"/>
            <a:pathLst>
              <a:path w="149860" h="45720">
                <a:moveTo>
                  <a:pt x="0" y="0"/>
                </a:moveTo>
                <a:lnTo>
                  <a:pt x="0" y="3301"/>
                </a:lnTo>
                <a:lnTo>
                  <a:pt x="149351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14372" y="3621786"/>
            <a:ext cx="470218" cy="1173480"/>
          </a:xfrm>
          <a:custGeom>
            <a:avLst/>
            <a:gdLst/>
            <a:ahLst/>
            <a:cxnLst/>
            <a:rect l="l" t="t" r="r" b="b"/>
            <a:pathLst>
              <a:path w="940435" h="2346959">
                <a:moveTo>
                  <a:pt x="790955" y="0"/>
                </a:moveTo>
                <a:lnTo>
                  <a:pt x="0" y="2346960"/>
                </a:lnTo>
                <a:lnTo>
                  <a:pt x="171576" y="2346960"/>
                </a:lnTo>
                <a:lnTo>
                  <a:pt x="940307" y="41275"/>
                </a:lnTo>
                <a:lnTo>
                  <a:pt x="790955" y="0"/>
                </a:lnTo>
                <a:close/>
              </a:path>
            </a:pathLst>
          </a:custGeom>
          <a:solidFill>
            <a:srgbClr val="515A6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14372" y="3621786"/>
            <a:ext cx="470218" cy="1173480"/>
          </a:xfrm>
          <a:custGeom>
            <a:avLst/>
            <a:gdLst/>
            <a:ahLst/>
            <a:cxnLst/>
            <a:rect l="l" t="t" r="r" b="b"/>
            <a:pathLst>
              <a:path w="940435" h="2346959">
                <a:moveTo>
                  <a:pt x="790955" y="0"/>
                </a:moveTo>
                <a:lnTo>
                  <a:pt x="0" y="2346960"/>
                </a:lnTo>
                <a:lnTo>
                  <a:pt x="171576" y="2346960"/>
                </a:lnTo>
                <a:lnTo>
                  <a:pt x="940307" y="41275"/>
                </a:lnTo>
                <a:lnTo>
                  <a:pt x="790955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31834" y="3477296"/>
            <a:ext cx="516890" cy="257492"/>
          </a:xfrm>
          <a:custGeom>
            <a:avLst/>
            <a:gdLst/>
            <a:ahLst/>
            <a:cxnLst/>
            <a:rect l="l" t="t" r="r" b="b"/>
            <a:pathLst>
              <a:path w="1033779" h="514984">
                <a:moveTo>
                  <a:pt x="111750" y="0"/>
                </a:moveTo>
                <a:lnTo>
                  <a:pt x="67978" y="18565"/>
                </a:lnTo>
                <a:lnTo>
                  <a:pt x="31398" y="54324"/>
                </a:lnTo>
                <a:lnTo>
                  <a:pt x="6986" y="103941"/>
                </a:lnTo>
                <a:lnTo>
                  <a:pt x="0" y="159617"/>
                </a:lnTo>
                <a:lnTo>
                  <a:pt x="10717" y="209875"/>
                </a:lnTo>
                <a:lnTo>
                  <a:pt x="36937" y="249299"/>
                </a:lnTo>
                <a:lnTo>
                  <a:pt x="76455" y="272470"/>
                </a:lnTo>
                <a:lnTo>
                  <a:pt x="875793" y="512119"/>
                </a:lnTo>
                <a:lnTo>
                  <a:pt x="921563" y="514887"/>
                </a:lnTo>
                <a:lnTo>
                  <a:pt x="964963" y="496736"/>
                </a:lnTo>
                <a:lnTo>
                  <a:pt x="1001434" y="461131"/>
                </a:lnTo>
                <a:lnTo>
                  <a:pt x="1026415" y="411535"/>
                </a:lnTo>
                <a:lnTo>
                  <a:pt x="1033476" y="355859"/>
                </a:lnTo>
                <a:lnTo>
                  <a:pt x="1022796" y="305601"/>
                </a:lnTo>
                <a:lnTo>
                  <a:pt x="996590" y="266178"/>
                </a:lnTo>
                <a:lnTo>
                  <a:pt x="957073" y="243006"/>
                </a:lnTo>
                <a:lnTo>
                  <a:pt x="157735" y="1960"/>
                </a:lnTo>
                <a:lnTo>
                  <a:pt x="1117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1322" y="3610467"/>
            <a:ext cx="65153" cy="6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21393" y="2589538"/>
            <a:ext cx="209867" cy="216217"/>
          </a:xfrm>
          <a:custGeom>
            <a:avLst/>
            <a:gdLst/>
            <a:ahLst/>
            <a:cxnLst/>
            <a:rect l="l" t="t" r="r" b="b"/>
            <a:pathLst>
              <a:path w="419734" h="432435">
                <a:moveTo>
                  <a:pt x="389788" y="0"/>
                </a:moveTo>
                <a:lnTo>
                  <a:pt x="18694" y="125714"/>
                </a:lnTo>
                <a:lnTo>
                  <a:pt x="0" y="153572"/>
                </a:lnTo>
                <a:lnTo>
                  <a:pt x="994" y="160686"/>
                </a:lnTo>
                <a:lnTo>
                  <a:pt x="296570" y="425307"/>
                </a:lnTo>
                <a:lnTo>
                  <a:pt x="317519" y="432397"/>
                </a:lnTo>
                <a:lnTo>
                  <a:pt x="325272" y="430514"/>
                </a:lnTo>
                <a:lnTo>
                  <a:pt x="328828" y="429117"/>
                </a:lnTo>
                <a:lnTo>
                  <a:pt x="333273" y="426450"/>
                </a:lnTo>
                <a:lnTo>
                  <a:pt x="336575" y="422640"/>
                </a:lnTo>
                <a:lnTo>
                  <a:pt x="339877" y="418957"/>
                </a:lnTo>
                <a:lnTo>
                  <a:pt x="342036" y="414004"/>
                </a:lnTo>
                <a:lnTo>
                  <a:pt x="342925" y="410448"/>
                </a:lnTo>
                <a:lnTo>
                  <a:pt x="419125" y="33258"/>
                </a:lnTo>
                <a:lnTo>
                  <a:pt x="419381" y="25967"/>
                </a:lnTo>
                <a:lnTo>
                  <a:pt x="417649" y="18843"/>
                </a:lnTo>
                <a:lnTo>
                  <a:pt x="414178" y="12291"/>
                </a:lnTo>
                <a:lnTo>
                  <a:pt x="409219" y="6715"/>
                </a:lnTo>
                <a:lnTo>
                  <a:pt x="403234" y="2666"/>
                </a:lnTo>
                <a:lnTo>
                  <a:pt x="396678" y="428"/>
                </a:lnTo>
                <a:lnTo>
                  <a:pt x="389788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43326" y="2632710"/>
            <a:ext cx="47943" cy="49530"/>
          </a:xfrm>
          <a:custGeom>
            <a:avLst/>
            <a:gdLst/>
            <a:ahLst/>
            <a:cxnLst/>
            <a:rect l="l" t="t" r="r" b="b"/>
            <a:pathLst>
              <a:path w="95884" h="99060">
                <a:moveTo>
                  <a:pt x="95376" y="0"/>
                </a:moveTo>
                <a:lnTo>
                  <a:pt x="0" y="31241"/>
                </a:lnTo>
                <a:lnTo>
                  <a:pt x="76707" y="98678"/>
                </a:lnTo>
                <a:lnTo>
                  <a:pt x="953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84868" y="2614253"/>
            <a:ext cx="212408" cy="214630"/>
          </a:xfrm>
          <a:custGeom>
            <a:avLst/>
            <a:gdLst/>
            <a:ahLst/>
            <a:cxnLst/>
            <a:rect l="l" t="t" r="r" b="b"/>
            <a:pathLst>
              <a:path w="424814" h="429260">
                <a:moveTo>
                  <a:pt x="28449" y="0"/>
                </a:moveTo>
                <a:lnTo>
                  <a:pt x="0" y="27181"/>
                </a:lnTo>
                <a:lnTo>
                  <a:pt x="738" y="34246"/>
                </a:lnTo>
                <a:lnTo>
                  <a:pt x="92686" y="408007"/>
                </a:lnTo>
                <a:lnTo>
                  <a:pt x="118796" y="429013"/>
                </a:lnTo>
                <a:lnTo>
                  <a:pt x="125991" y="428644"/>
                </a:lnTo>
                <a:lnTo>
                  <a:pt x="415520" y="157309"/>
                </a:lnTo>
                <a:lnTo>
                  <a:pt x="424467" y="137163"/>
                </a:lnTo>
                <a:lnTo>
                  <a:pt x="423267" y="129242"/>
                </a:lnTo>
                <a:lnTo>
                  <a:pt x="422124" y="125686"/>
                </a:lnTo>
                <a:lnTo>
                  <a:pt x="419838" y="120860"/>
                </a:lnTo>
                <a:lnTo>
                  <a:pt x="416409" y="117304"/>
                </a:lnTo>
                <a:lnTo>
                  <a:pt x="412980" y="113621"/>
                </a:lnTo>
                <a:lnTo>
                  <a:pt x="408281" y="111208"/>
                </a:lnTo>
                <a:lnTo>
                  <a:pt x="404725" y="109938"/>
                </a:lnTo>
                <a:lnTo>
                  <a:pt x="35663" y="845"/>
                </a:lnTo>
                <a:lnTo>
                  <a:pt x="2844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25686" y="2656840"/>
            <a:ext cx="48578" cy="48895"/>
          </a:xfrm>
          <a:custGeom>
            <a:avLst/>
            <a:gdLst/>
            <a:ahLst/>
            <a:cxnLst/>
            <a:rect l="l" t="t" r="r" b="b"/>
            <a:pathLst>
              <a:path w="97154" h="97789">
                <a:moveTo>
                  <a:pt x="0" y="0"/>
                </a:moveTo>
                <a:lnTo>
                  <a:pt x="22732" y="97790"/>
                </a:lnTo>
                <a:lnTo>
                  <a:pt x="96647" y="27178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18995" y="2936918"/>
            <a:ext cx="210820" cy="215583"/>
          </a:xfrm>
          <a:custGeom>
            <a:avLst/>
            <a:gdLst/>
            <a:ahLst/>
            <a:cxnLst/>
            <a:rect l="l" t="t" r="r" b="b"/>
            <a:pathLst>
              <a:path w="421640" h="431164">
                <a:moveTo>
                  <a:pt x="312666" y="0"/>
                </a:moveTo>
                <a:lnTo>
                  <a:pt x="9394" y="264328"/>
                </a:lnTo>
                <a:lnTo>
                  <a:pt x="0" y="284241"/>
                </a:lnTo>
                <a:lnTo>
                  <a:pt x="1012" y="292141"/>
                </a:lnTo>
                <a:lnTo>
                  <a:pt x="385187" y="430063"/>
                </a:lnTo>
                <a:lnTo>
                  <a:pt x="392404" y="431097"/>
                </a:lnTo>
                <a:lnTo>
                  <a:pt x="399680" y="430143"/>
                </a:lnTo>
                <a:lnTo>
                  <a:pt x="421550" y="404612"/>
                </a:lnTo>
                <a:lnTo>
                  <a:pt x="421001" y="397551"/>
                </a:lnTo>
                <a:lnTo>
                  <a:pt x="338197" y="21631"/>
                </a:lnTo>
                <a:lnTo>
                  <a:pt x="31266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41739" y="3060065"/>
            <a:ext cx="47943" cy="49213"/>
          </a:xfrm>
          <a:custGeom>
            <a:avLst/>
            <a:gdLst/>
            <a:ahLst/>
            <a:cxnLst/>
            <a:rect l="l" t="t" r="r" b="b"/>
            <a:pathLst>
              <a:path w="95884" h="98425">
                <a:moveTo>
                  <a:pt x="75565" y="0"/>
                </a:moveTo>
                <a:lnTo>
                  <a:pt x="0" y="68707"/>
                </a:lnTo>
                <a:lnTo>
                  <a:pt x="95884" y="98298"/>
                </a:lnTo>
                <a:lnTo>
                  <a:pt x="7556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6985" y="1045699"/>
            <a:ext cx="2234883" cy="949940"/>
          </a:xfrm>
          <a:prstGeom prst="rect">
            <a:avLst/>
          </a:prstGeom>
        </p:spPr>
        <p:txBody>
          <a:bodyPr vert="horz" wrap="square" lIns="0" tIns="49213" rIns="0" bIns="0" rtlCol="0">
            <a:spAutoFit/>
          </a:bodyPr>
          <a:lstStyle/>
          <a:p>
            <a:pPr marL="6350">
              <a:spcBef>
                <a:spcPts val="388"/>
              </a:spcBef>
            </a:pPr>
            <a:r>
              <a:rPr sz="1400" b="1" spc="-3" dirty="0">
                <a:solidFill>
                  <a:srgbClr val="095A82"/>
                </a:solidFill>
                <a:cs typeface="Calibri"/>
              </a:rPr>
              <a:t>Random</a:t>
            </a:r>
            <a:r>
              <a:rPr sz="1400" b="1" dirty="0">
                <a:solidFill>
                  <a:srgbClr val="095A82"/>
                </a:solidFill>
                <a:cs typeface="Calibri"/>
              </a:rPr>
              <a:t> </a:t>
            </a:r>
            <a:r>
              <a:rPr sz="1400" b="1" spc="-3" dirty="0">
                <a:solidFill>
                  <a:srgbClr val="095A82"/>
                </a:solidFill>
                <a:cs typeface="Calibri"/>
              </a:rPr>
              <a:t>Experiment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350" marR="2540">
              <a:spcBef>
                <a:spcPts val="338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An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experiment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or a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process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for 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which the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outcome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cannot be 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predicted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with</a:t>
            </a:r>
            <a:r>
              <a:rPr sz="1400" spc="1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certainty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10113" y="2365121"/>
            <a:ext cx="102997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0D80B8"/>
                </a:solidFill>
                <a:cs typeface="Calibri"/>
              </a:rPr>
              <a:t>Sample</a:t>
            </a:r>
            <a:r>
              <a:rPr sz="1400" b="1" spc="-20" dirty="0">
                <a:solidFill>
                  <a:srgbClr val="0D80B8"/>
                </a:solidFill>
                <a:cs typeface="Calibri"/>
              </a:rPr>
              <a:t> </a:t>
            </a:r>
            <a:r>
              <a:rPr sz="1400" b="1" spc="-3" dirty="0">
                <a:solidFill>
                  <a:srgbClr val="0D80B8"/>
                </a:solidFill>
                <a:cs typeface="Calibri"/>
              </a:rPr>
              <a:t>Space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10113" y="2621153"/>
            <a:ext cx="2511743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>
              <a:spcBef>
                <a:spcPts val="48"/>
              </a:spcBef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entire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possible set of 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outcomes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a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random experiment 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the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sample space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(S) of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that 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experiment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21442" y="3561218"/>
            <a:ext cx="2165033" cy="7341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350">
              <a:spcBef>
                <a:spcPts val="385"/>
              </a:spcBef>
            </a:pPr>
            <a:r>
              <a:rPr sz="1400" b="1" spc="-15" dirty="0">
                <a:solidFill>
                  <a:srgbClr val="F19C13"/>
                </a:solidFill>
                <a:cs typeface="Calibri"/>
              </a:rPr>
              <a:t>Event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350" marR="2540">
              <a:spcBef>
                <a:spcPts val="335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set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outcomes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an 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experiment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, it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is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subset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</a:t>
            </a:r>
            <a:r>
              <a:rPr sz="1400" spc="3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30093" y="1583499"/>
            <a:ext cx="13938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44264" y="2745994"/>
            <a:ext cx="13938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62720" y="3850424"/>
            <a:ext cx="13938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0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34759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Union of</a:t>
            </a:r>
            <a:r>
              <a:rPr sz="2800" spc="-5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Events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62356" y="1037844"/>
            <a:ext cx="8044434" cy="568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7116" y="1136148"/>
            <a:ext cx="7978902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310" y="1050798"/>
            <a:ext cx="7993380" cy="357470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140653" rIns="0" bIns="0" rtlCol="0">
            <a:spAutoFit/>
          </a:bodyPr>
          <a:lstStyle/>
          <a:p>
            <a:pPr marL="91758">
              <a:spcBef>
                <a:spcPts val="1108"/>
              </a:spcBef>
            </a:pPr>
            <a:r>
              <a:rPr sz="1400" spc="-33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can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define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(C) 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4 or 6 when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roll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fair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die.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Here 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 is a </a:t>
            </a:r>
            <a:r>
              <a:rPr sz="1400" b="1" spc="-3" dirty="0">
                <a:solidFill>
                  <a:srgbClr val="095A82"/>
                </a:solidFill>
                <a:cs typeface="Calibri"/>
              </a:rPr>
              <a:t>union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two</a:t>
            </a:r>
            <a:r>
              <a:rPr sz="1400" spc="24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events: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1568" y="3826758"/>
            <a:ext cx="2366010" cy="8084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1034" y="3831336"/>
            <a:ext cx="1767078" cy="852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4522" y="3839718"/>
            <a:ext cx="2315210" cy="69313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46355" rIns="0" bIns="0" rtlCol="0">
            <a:spAutoFit/>
          </a:bodyPr>
          <a:lstStyle/>
          <a:p>
            <a:pPr marL="406400" marR="401320" algn="ctr">
              <a:lnSpc>
                <a:spcPct val="100400"/>
              </a:lnSpc>
              <a:spcBef>
                <a:spcPts val="365"/>
              </a:spcBef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=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4 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 =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6  P (C) = P (A </a:t>
            </a:r>
            <a:r>
              <a:rPr sz="1400" spc="-3" dirty="0">
                <a:solidFill>
                  <a:srgbClr val="095A82"/>
                </a:solidFill>
                <a:latin typeface="Segoe UI"/>
                <a:cs typeface="Segoe UI"/>
              </a:rPr>
              <a:t>ꓴ</a:t>
            </a:r>
            <a:r>
              <a:rPr sz="1400" spc="-57" dirty="0">
                <a:solidFill>
                  <a:srgbClr val="095A82"/>
                </a:solidFill>
                <a:latin typeface="Segoe UI"/>
                <a:cs typeface="Segoe U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6334" y="2378970"/>
            <a:ext cx="534937" cy="410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9288" y="2391918"/>
            <a:ext cx="483870" cy="359728"/>
          </a:xfrm>
          <a:custGeom>
            <a:avLst/>
            <a:gdLst/>
            <a:ahLst/>
            <a:cxnLst/>
            <a:rect l="l" t="t" r="r" b="b"/>
            <a:pathLst>
              <a:path w="967740" h="719454">
                <a:moveTo>
                  <a:pt x="608076" y="0"/>
                </a:moveTo>
                <a:lnTo>
                  <a:pt x="608076" y="179831"/>
                </a:lnTo>
                <a:lnTo>
                  <a:pt x="0" y="179831"/>
                </a:lnTo>
                <a:lnTo>
                  <a:pt x="0" y="539496"/>
                </a:lnTo>
                <a:lnTo>
                  <a:pt x="608076" y="539496"/>
                </a:lnTo>
                <a:lnTo>
                  <a:pt x="608076" y="719327"/>
                </a:lnTo>
                <a:lnTo>
                  <a:pt x="967740" y="359663"/>
                </a:lnTo>
                <a:lnTo>
                  <a:pt x="60807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85588" y="1934718"/>
            <a:ext cx="1946910" cy="12992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98542" y="1947672"/>
            <a:ext cx="1895856" cy="12481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88820" y="1881378"/>
            <a:ext cx="1853184" cy="14058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1774" y="1894332"/>
            <a:ext cx="1802130" cy="1354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2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87604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- Union of</a:t>
            </a:r>
            <a:r>
              <a:rPr sz="2800" spc="-65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Events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068830" y="2647975"/>
            <a:ext cx="778002" cy="128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1784" y="2680716"/>
            <a:ext cx="689293" cy="38100"/>
          </a:xfrm>
          <a:custGeom>
            <a:avLst/>
            <a:gdLst/>
            <a:ahLst/>
            <a:cxnLst/>
            <a:rect l="l" t="t" r="r" b="b"/>
            <a:pathLst>
              <a:path w="1378585" h="76200">
                <a:moveTo>
                  <a:pt x="1302131" y="0"/>
                </a:moveTo>
                <a:lnTo>
                  <a:pt x="1302131" y="76200"/>
                </a:lnTo>
                <a:lnTo>
                  <a:pt x="1365631" y="44450"/>
                </a:lnTo>
                <a:lnTo>
                  <a:pt x="1314831" y="44450"/>
                </a:lnTo>
                <a:lnTo>
                  <a:pt x="1314831" y="31750"/>
                </a:lnTo>
                <a:lnTo>
                  <a:pt x="1365631" y="31750"/>
                </a:lnTo>
                <a:lnTo>
                  <a:pt x="1302131" y="0"/>
                </a:lnTo>
                <a:close/>
              </a:path>
              <a:path w="1378585" h="76200">
                <a:moveTo>
                  <a:pt x="130213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02131" y="44450"/>
                </a:lnTo>
                <a:lnTo>
                  <a:pt x="1302131" y="31750"/>
                </a:lnTo>
                <a:close/>
              </a:path>
              <a:path w="1378585" h="76200">
                <a:moveTo>
                  <a:pt x="1365631" y="31750"/>
                </a:moveTo>
                <a:lnTo>
                  <a:pt x="1314831" y="31750"/>
                </a:lnTo>
                <a:lnTo>
                  <a:pt x="1314831" y="44450"/>
                </a:lnTo>
                <a:lnTo>
                  <a:pt x="1365631" y="44450"/>
                </a:lnTo>
                <a:lnTo>
                  <a:pt x="1378331" y="38100"/>
                </a:lnTo>
                <a:lnTo>
                  <a:pt x="1365631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4026" y="2145798"/>
            <a:ext cx="825246" cy="355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6124" y="2137416"/>
            <a:ext cx="779526" cy="424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6980" y="2158746"/>
            <a:ext cx="774383" cy="24974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3973" rIns="0" bIns="0" rtlCol="0">
            <a:spAutoFit/>
          </a:bodyPr>
          <a:lstStyle/>
          <a:p>
            <a:pPr marL="129858">
              <a:spcBef>
                <a:spcPts val="26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56526" y="2430774"/>
            <a:ext cx="941832" cy="563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49896" y="2398776"/>
            <a:ext cx="354330" cy="680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69480" y="2443734"/>
            <a:ext cx="890905" cy="512128"/>
          </a:xfrm>
          <a:custGeom>
            <a:avLst/>
            <a:gdLst/>
            <a:ahLst/>
            <a:cxnLst/>
            <a:rect l="l" t="t" r="r" b="b"/>
            <a:pathLst>
              <a:path w="1781809" h="1024254">
                <a:moveTo>
                  <a:pt x="0" y="1024127"/>
                </a:moveTo>
                <a:lnTo>
                  <a:pt x="1781555" y="1024127"/>
                </a:lnTo>
                <a:lnTo>
                  <a:pt x="1781555" y="0"/>
                </a:lnTo>
                <a:lnTo>
                  <a:pt x="0" y="0"/>
                </a:lnTo>
                <a:lnTo>
                  <a:pt x="0" y="1024127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9480" y="2404948"/>
            <a:ext cx="890905" cy="51873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" algn="ctr">
              <a:spcBef>
                <a:spcPts val="385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4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270" algn="ctr">
              <a:spcBef>
                <a:spcPts val="33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6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56960" y="2647975"/>
            <a:ext cx="1188720" cy="1280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69914" y="2680716"/>
            <a:ext cx="1100138" cy="38100"/>
          </a:xfrm>
          <a:custGeom>
            <a:avLst/>
            <a:gdLst/>
            <a:ahLst/>
            <a:cxnLst/>
            <a:rect l="l" t="t" r="r" b="b"/>
            <a:pathLst>
              <a:path w="2200275" h="76200">
                <a:moveTo>
                  <a:pt x="2123693" y="0"/>
                </a:moveTo>
                <a:lnTo>
                  <a:pt x="2123693" y="76200"/>
                </a:lnTo>
                <a:lnTo>
                  <a:pt x="2187193" y="44450"/>
                </a:lnTo>
                <a:lnTo>
                  <a:pt x="2136393" y="44450"/>
                </a:lnTo>
                <a:lnTo>
                  <a:pt x="2136393" y="31750"/>
                </a:lnTo>
                <a:lnTo>
                  <a:pt x="2187193" y="31750"/>
                </a:lnTo>
                <a:lnTo>
                  <a:pt x="2123693" y="0"/>
                </a:lnTo>
                <a:close/>
              </a:path>
              <a:path w="2200275" h="76200">
                <a:moveTo>
                  <a:pt x="212369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123693" y="44450"/>
                </a:lnTo>
                <a:lnTo>
                  <a:pt x="2123693" y="31750"/>
                </a:lnTo>
                <a:close/>
              </a:path>
              <a:path w="2200275" h="76200">
                <a:moveTo>
                  <a:pt x="2187193" y="31750"/>
                </a:moveTo>
                <a:lnTo>
                  <a:pt x="2136393" y="31750"/>
                </a:lnTo>
                <a:lnTo>
                  <a:pt x="2136393" y="44450"/>
                </a:lnTo>
                <a:lnTo>
                  <a:pt x="2187193" y="44450"/>
                </a:lnTo>
                <a:lnTo>
                  <a:pt x="2199893" y="38100"/>
                </a:lnTo>
                <a:lnTo>
                  <a:pt x="2187193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5392" y="1950720"/>
            <a:ext cx="3455670" cy="1523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27198" y="2039112"/>
            <a:ext cx="2870454" cy="1387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1394" y="1966722"/>
            <a:ext cx="3398520" cy="1466215"/>
          </a:xfrm>
          <a:custGeom>
            <a:avLst/>
            <a:gdLst/>
            <a:ahLst/>
            <a:cxnLst/>
            <a:rect l="l" t="t" r="r" b="b"/>
            <a:pathLst>
              <a:path w="6797040" h="2932429">
                <a:moveTo>
                  <a:pt x="0" y="2932176"/>
                </a:moveTo>
                <a:lnTo>
                  <a:pt x="6797040" y="2932176"/>
                </a:lnTo>
                <a:lnTo>
                  <a:pt x="6797040" y="0"/>
                </a:lnTo>
                <a:lnTo>
                  <a:pt x="0" y="0"/>
                </a:lnTo>
                <a:lnTo>
                  <a:pt x="0" y="29321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71394" y="1966722"/>
            <a:ext cx="3398520" cy="1466215"/>
          </a:xfrm>
          <a:custGeom>
            <a:avLst/>
            <a:gdLst/>
            <a:ahLst/>
            <a:cxnLst/>
            <a:rect l="l" t="t" r="r" b="b"/>
            <a:pathLst>
              <a:path w="6797040" h="2932429">
                <a:moveTo>
                  <a:pt x="0" y="2932176"/>
                </a:moveTo>
                <a:lnTo>
                  <a:pt x="6797040" y="2932176"/>
                </a:lnTo>
                <a:lnTo>
                  <a:pt x="6797040" y="0"/>
                </a:lnTo>
                <a:lnTo>
                  <a:pt x="0" y="0"/>
                </a:lnTo>
                <a:lnTo>
                  <a:pt x="0" y="293217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10637" y="2069020"/>
            <a:ext cx="1384618" cy="31451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#Union of</a:t>
            </a:r>
            <a:r>
              <a:rPr sz="1000" i="1" spc="-1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events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dice=[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]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0637" y="2526411"/>
            <a:ext cx="850900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n=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len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0637" y="2831211"/>
            <a:ext cx="2680018" cy="468398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for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i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in</a:t>
            </a:r>
            <a:r>
              <a:rPr sz="1000" b="1" spc="-1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range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,n):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15950" marR="2540" indent="-305118">
              <a:lnSpc>
                <a:spcPts val="1225"/>
              </a:lnSpc>
              <a:spcBef>
                <a:spcPts val="18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((dice[i]==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or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(dice[i]==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)): 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(dice[i])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8200" y="2224278"/>
            <a:ext cx="1281684" cy="9761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1154" y="2237232"/>
            <a:ext cx="1230630" cy="925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4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23310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Intersection of</a:t>
            </a:r>
            <a:r>
              <a:rPr sz="2800" spc="-5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Events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515618" y="1046982"/>
            <a:ext cx="6137910" cy="44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5930" y="1082808"/>
            <a:ext cx="5716524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8572" y="1059942"/>
            <a:ext cx="6087110" cy="294311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78105" rIns="0" bIns="0" rtlCol="0">
            <a:spAutoFit/>
          </a:bodyPr>
          <a:lstStyle/>
          <a:p>
            <a:pPr marL="316865">
              <a:spcBef>
                <a:spcPts val="61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Let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 be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multiple of 2 and 3 when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you throw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fair</a:t>
            </a:r>
            <a:r>
              <a:rPr sz="1400" spc="13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1342" y="3760470"/>
            <a:ext cx="5081778" cy="747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3722" y="3720084"/>
            <a:ext cx="351663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296" y="3773424"/>
            <a:ext cx="5030788" cy="696595"/>
          </a:xfrm>
          <a:custGeom>
            <a:avLst/>
            <a:gdLst/>
            <a:ahLst/>
            <a:cxnLst/>
            <a:rect l="l" t="t" r="r" b="b"/>
            <a:pathLst>
              <a:path w="10061575" h="1393190">
                <a:moveTo>
                  <a:pt x="0" y="1392936"/>
                </a:moveTo>
                <a:lnTo>
                  <a:pt x="10061448" y="1392936"/>
                </a:lnTo>
                <a:lnTo>
                  <a:pt x="10061448" y="0"/>
                </a:lnTo>
                <a:lnTo>
                  <a:pt x="0" y="0"/>
                </a:lnTo>
                <a:lnTo>
                  <a:pt x="0" y="1392936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6054" y="3769233"/>
            <a:ext cx="3251200" cy="683200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85433" indent="-285433">
              <a:spcBef>
                <a:spcPts val="48"/>
              </a:spcBef>
              <a:buFont typeface="Arial"/>
              <a:buChar char="•"/>
              <a:tabLst>
                <a:tab pos="285433" algn="l"/>
                <a:tab pos="285750" algn="l"/>
              </a:tabLst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 is an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intersection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event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&amp;</a:t>
            </a:r>
            <a:r>
              <a:rPr sz="1400" spc="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B.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5433" indent="-285433">
              <a:buFont typeface="Arial"/>
              <a:buChar char="•"/>
              <a:tabLst>
                <a:tab pos="285433" algn="l"/>
                <a:tab pos="285750" algn="l"/>
              </a:tabLst>
            </a:pPr>
            <a:r>
              <a:rPr sz="1400" spc="-8" dirty="0">
                <a:solidFill>
                  <a:srgbClr val="095A82"/>
                </a:solidFill>
                <a:cs typeface="Calibri"/>
              </a:rPr>
              <a:t>Probabilities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defined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as</a:t>
            </a:r>
            <a:r>
              <a:rPr sz="1400" spc="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follows: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933893">
              <a:spcBef>
                <a:spcPts val="5"/>
              </a:spcBef>
            </a:pPr>
            <a:r>
              <a:rPr sz="1600" dirty="0">
                <a:solidFill>
                  <a:srgbClr val="095A82"/>
                </a:solidFill>
                <a:cs typeface="Calibri"/>
              </a:rPr>
              <a:t>P </a:t>
            </a:r>
            <a:r>
              <a:rPr sz="1600" spc="-3" dirty="0">
                <a:solidFill>
                  <a:srgbClr val="095A82"/>
                </a:solidFill>
                <a:cs typeface="Calibri"/>
              </a:rPr>
              <a:t>(C) </a:t>
            </a:r>
            <a:r>
              <a:rPr sz="1600" dirty="0">
                <a:solidFill>
                  <a:srgbClr val="095A82"/>
                </a:solidFill>
                <a:cs typeface="Calibri"/>
              </a:rPr>
              <a:t>= P </a:t>
            </a:r>
            <a:r>
              <a:rPr sz="1600" spc="-3" dirty="0">
                <a:solidFill>
                  <a:srgbClr val="095A82"/>
                </a:solidFill>
                <a:cs typeface="Calibri"/>
              </a:rPr>
              <a:t>(A </a:t>
            </a:r>
            <a:r>
              <a:rPr sz="1600" dirty="0">
                <a:solidFill>
                  <a:srgbClr val="095A82"/>
                </a:solidFill>
                <a:latin typeface="Segoe UI"/>
                <a:cs typeface="Segoe UI"/>
              </a:rPr>
              <a:t>ꓵ</a:t>
            </a:r>
            <a:r>
              <a:rPr sz="1600" spc="-105" dirty="0">
                <a:solidFill>
                  <a:srgbClr val="095A82"/>
                </a:solidFill>
                <a:latin typeface="Segoe UI"/>
                <a:cs typeface="Segoe UI"/>
              </a:rPr>
              <a:t> </a:t>
            </a:r>
            <a:r>
              <a:rPr sz="1600" spc="-3" dirty="0">
                <a:solidFill>
                  <a:srgbClr val="095A82"/>
                </a:solidFill>
                <a:cs typeface="Calibri"/>
              </a:rPr>
              <a:t>B)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3756" y="2692146"/>
            <a:ext cx="2184654" cy="685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570" y="2635758"/>
            <a:ext cx="2111502" cy="851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710" y="2705100"/>
            <a:ext cx="2133600" cy="636072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70"/>
              </a:lnSpc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Event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42875" marR="140335" indent="40005" algn="ctr"/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multiple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2  when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you throw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fair</a:t>
            </a:r>
            <a:r>
              <a:rPr sz="1400" spc="1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86812" y="2692146"/>
            <a:ext cx="2184654" cy="685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2626" y="2635758"/>
            <a:ext cx="2111502" cy="851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99766" y="2705100"/>
            <a:ext cx="2133600" cy="636072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70"/>
              </a:lnSpc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Event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42875" marR="140335" indent="40005" algn="ctr"/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multiple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3  when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you throw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fair</a:t>
            </a:r>
            <a:r>
              <a:rPr sz="1400" spc="1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4668" y="2689098"/>
            <a:ext cx="2184654" cy="685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81650" y="2632710"/>
            <a:ext cx="1790700" cy="851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7622" y="2702052"/>
            <a:ext cx="2133600" cy="636072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0" rIns="0" bIns="0" rtlCol="0">
            <a:spAutoFit/>
          </a:bodyPr>
          <a:lstStyle/>
          <a:p>
            <a:pPr marL="953" algn="ctr">
              <a:lnSpc>
                <a:spcPts val="1568"/>
              </a:lnSpc>
            </a:pPr>
            <a:r>
              <a:rPr sz="1400" spc="-15" dirty="0">
                <a:solidFill>
                  <a:srgbClr val="095A82"/>
                </a:solidFill>
                <a:cs typeface="Calibri"/>
              </a:rPr>
              <a:t>Event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344170" marR="300038" algn="ctr"/>
            <a:r>
              <a:rPr sz="1400" spc="-8" dirty="0">
                <a:solidFill>
                  <a:srgbClr val="095A82"/>
                </a:solidFill>
                <a:cs typeface="Calibri"/>
              </a:rPr>
              <a:t>Getting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multiple of 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2 and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3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78268" y="3003042"/>
            <a:ext cx="373374" cy="6728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91222" y="3015869"/>
            <a:ext cx="303530" cy="584200"/>
          </a:xfrm>
          <a:custGeom>
            <a:avLst/>
            <a:gdLst/>
            <a:ahLst/>
            <a:cxnLst/>
            <a:rect l="l" t="t" r="r" b="b"/>
            <a:pathLst>
              <a:path w="607059" h="1168400">
                <a:moveTo>
                  <a:pt x="562482" y="1091945"/>
                </a:moveTo>
                <a:lnTo>
                  <a:pt x="530732" y="1091945"/>
                </a:lnTo>
                <a:lnTo>
                  <a:pt x="568832" y="1168145"/>
                </a:lnTo>
                <a:lnTo>
                  <a:pt x="600582" y="1104645"/>
                </a:lnTo>
                <a:lnTo>
                  <a:pt x="562482" y="1104645"/>
                </a:lnTo>
                <a:lnTo>
                  <a:pt x="562482" y="1091945"/>
                </a:lnTo>
                <a:close/>
              </a:path>
              <a:path w="607059" h="1168400">
                <a:moveTo>
                  <a:pt x="562482" y="6350"/>
                </a:moveTo>
                <a:lnTo>
                  <a:pt x="562482" y="1104645"/>
                </a:lnTo>
                <a:lnTo>
                  <a:pt x="575182" y="1104645"/>
                </a:lnTo>
                <a:lnTo>
                  <a:pt x="575182" y="12700"/>
                </a:lnTo>
                <a:lnTo>
                  <a:pt x="568832" y="12700"/>
                </a:lnTo>
                <a:lnTo>
                  <a:pt x="562482" y="6350"/>
                </a:lnTo>
                <a:close/>
              </a:path>
              <a:path w="607059" h="1168400">
                <a:moveTo>
                  <a:pt x="606932" y="1091945"/>
                </a:moveTo>
                <a:lnTo>
                  <a:pt x="575182" y="1091945"/>
                </a:lnTo>
                <a:lnTo>
                  <a:pt x="575182" y="1104645"/>
                </a:lnTo>
                <a:lnTo>
                  <a:pt x="600582" y="1104645"/>
                </a:lnTo>
                <a:lnTo>
                  <a:pt x="606932" y="1091945"/>
                </a:lnTo>
                <a:close/>
              </a:path>
              <a:path w="607059" h="1168400">
                <a:moveTo>
                  <a:pt x="572261" y="0"/>
                </a:moveTo>
                <a:lnTo>
                  <a:pt x="0" y="0"/>
                </a:lnTo>
                <a:lnTo>
                  <a:pt x="0" y="12700"/>
                </a:lnTo>
                <a:lnTo>
                  <a:pt x="562482" y="12700"/>
                </a:lnTo>
                <a:lnTo>
                  <a:pt x="562482" y="6350"/>
                </a:lnTo>
                <a:lnTo>
                  <a:pt x="575182" y="6350"/>
                </a:lnTo>
                <a:lnTo>
                  <a:pt x="575182" y="2794"/>
                </a:lnTo>
                <a:lnTo>
                  <a:pt x="572261" y="0"/>
                </a:lnTo>
                <a:close/>
              </a:path>
              <a:path w="607059" h="1168400">
                <a:moveTo>
                  <a:pt x="575182" y="6350"/>
                </a:moveTo>
                <a:lnTo>
                  <a:pt x="562482" y="6350"/>
                </a:lnTo>
                <a:lnTo>
                  <a:pt x="568832" y="12700"/>
                </a:lnTo>
                <a:lnTo>
                  <a:pt x="575182" y="12700"/>
                </a:lnTo>
                <a:lnTo>
                  <a:pt x="575182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23204" y="4069867"/>
            <a:ext cx="1191006" cy="128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102417"/>
            <a:ext cx="1101725" cy="38100"/>
          </a:xfrm>
          <a:custGeom>
            <a:avLst/>
            <a:gdLst/>
            <a:ahLst/>
            <a:cxnLst/>
            <a:rect l="l" t="t" r="r" b="b"/>
            <a:pathLst>
              <a:path w="2203450" h="76200">
                <a:moveTo>
                  <a:pt x="75945" y="0"/>
                </a:moveTo>
                <a:lnTo>
                  <a:pt x="0" y="38608"/>
                </a:lnTo>
                <a:lnTo>
                  <a:pt x="76453" y="76200"/>
                </a:lnTo>
                <a:lnTo>
                  <a:pt x="76243" y="44577"/>
                </a:lnTo>
                <a:lnTo>
                  <a:pt x="63500" y="44577"/>
                </a:lnTo>
                <a:lnTo>
                  <a:pt x="63500" y="31877"/>
                </a:lnTo>
                <a:lnTo>
                  <a:pt x="76158" y="31806"/>
                </a:lnTo>
                <a:lnTo>
                  <a:pt x="75945" y="0"/>
                </a:lnTo>
                <a:close/>
              </a:path>
              <a:path w="2203450" h="76200">
                <a:moveTo>
                  <a:pt x="76158" y="31806"/>
                </a:moveTo>
                <a:lnTo>
                  <a:pt x="63500" y="31877"/>
                </a:lnTo>
                <a:lnTo>
                  <a:pt x="63500" y="44577"/>
                </a:lnTo>
                <a:lnTo>
                  <a:pt x="76242" y="44505"/>
                </a:lnTo>
                <a:lnTo>
                  <a:pt x="76158" y="31806"/>
                </a:lnTo>
                <a:close/>
              </a:path>
              <a:path w="2203450" h="76200">
                <a:moveTo>
                  <a:pt x="76242" y="44505"/>
                </a:moveTo>
                <a:lnTo>
                  <a:pt x="63500" y="44577"/>
                </a:lnTo>
                <a:lnTo>
                  <a:pt x="76243" y="44577"/>
                </a:lnTo>
                <a:close/>
              </a:path>
              <a:path w="2203450" h="76200">
                <a:moveTo>
                  <a:pt x="2203069" y="19939"/>
                </a:moveTo>
                <a:lnTo>
                  <a:pt x="76158" y="31806"/>
                </a:lnTo>
                <a:lnTo>
                  <a:pt x="76242" y="44505"/>
                </a:lnTo>
                <a:lnTo>
                  <a:pt x="2203196" y="32639"/>
                </a:lnTo>
                <a:lnTo>
                  <a:pt x="2203069" y="1993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76872" y="3599688"/>
            <a:ext cx="1597914" cy="1031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8546" y="2302764"/>
            <a:ext cx="1625600" cy="269240"/>
          </a:xfrm>
          <a:custGeom>
            <a:avLst/>
            <a:gdLst/>
            <a:ahLst/>
            <a:cxnLst/>
            <a:rect l="l" t="t" r="r" b="b"/>
            <a:pathLst>
              <a:path w="3251200" h="538479">
                <a:moveTo>
                  <a:pt x="3250692" y="0"/>
                </a:moveTo>
                <a:lnTo>
                  <a:pt x="3249090" y="71518"/>
                </a:lnTo>
                <a:lnTo>
                  <a:pt x="3244572" y="135777"/>
                </a:lnTo>
                <a:lnTo>
                  <a:pt x="3237563" y="190214"/>
                </a:lnTo>
                <a:lnTo>
                  <a:pt x="3228490" y="232268"/>
                </a:lnTo>
                <a:lnTo>
                  <a:pt x="3205861" y="268986"/>
                </a:lnTo>
                <a:lnTo>
                  <a:pt x="1670177" y="268986"/>
                </a:lnTo>
                <a:lnTo>
                  <a:pt x="1658257" y="278592"/>
                </a:lnTo>
                <a:lnTo>
                  <a:pt x="1638474" y="347757"/>
                </a:lnTo>
                <a:lnTo>
                  <a:pt x="1631465" y="402194"/>
                </a:lnTo>
                <a:lnTo>
                  <a:pt x="1626947" y="466453"/>
                </a:lnTo>
                <a:lnTo>
                  <a:pt x="1625346" y="537972"/>
                </a:lnTo>
                <a:lnTo>
                  <a:pt x="1623744" y="466453"/>
                </a:lnTo>
                <a:lnTo>
                  <a:pt x="1619226" y="402194"/>
                </a:lnTo>
                <a:lnTo>
                  <a:pt x="1612217" y="347757"/>
                </a:lnTo>
                <a:lnTo>
                  <a:pt x="1603144" y="305703"/>
                </a:lnTo>
                <a:lnTo>
                  <a:pt x="1580515" y="268986"/>
                </a:lnTo>
                <a:lnTo>
                  <a:pt x="44831" y="268986"/>
                </a:lnTo>
                <a:lnTo>
                  <a:pt x="32911" y="259379"/>
                </a:lnTo>
                <a:lnTo>
                  <a:pt x="22201" y="232268"/>
                </a:lnTo>
                <a:lnTo>
                  <a:pt x="13128" y="190214"/>
                </a:lnTo>
                <a:lnTo>
                  <a:pt x="6119" y="135777"/>
                </a:lnTo>
                <a:lnTo>
                  <a:pt x="1601" y="71518"/>
                </a:lnTo>
                <a:lnTo>
                  <a:pt x="0" y="0"/>
                </a:lnTo>
              </a:path>
            </a:pathLst>
          </a:custGeom>
          <a:ln w="9143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77718" y="2331720"/>
            <a:ext cx="1377950" cy="171450"/>
          </a:xfrm>
          <a:custGeom>
            <a:avLst/>
            <a:gdLst/>
            <a:ahLst/>
            <a:cxnLst/>
            <a:rect l="l" t="t" r="r" b="b"/>
            <a:pathLst>
              <a:path w="2755900" h="342900">
                <a:moveTo>
                  <a:pt x="2755391" y="0"/>
                </a:moveTo>
                <a:lnTo>
                  <a:pt x="2753141" y="66758"/>
                </a:lnTo>
                <a:lnTo>
                  <a:pt x="2747010" y="121253"/>
                </a:lnTo>
                <a:lnTo>
                  <a:pt x="2737925" y="157984"/>
                </a:lnTo>
                <a:lnTo>
                  <a:pt x="2726816" y="171450"/>
                </a:lnTo>
                <a:lnTo>
                  <a:pt x="1406270" y="171450"/>
                </a:lnTo>
                <a:lnTo>
                  <a:pt x="1395162" y="184915"/>
                </a:lnTo>
                <a:lnTo>
                  <a:pt x="1386077" y="221646"/>
                </a:lnTo>
                <a:lnTo>
                  <a:pt x="1379946" y="276141"/>
                </a:lnTo>
                <a:lnTo>
                  <a:pt x="1377695" y="342900"/>
                </a:lnTo>
                <a:lnTo>
                  <a:pt x="1375445" y="276141"/>
                </a:lnTo>
                <a:lnTo>
                  <a:pt x="1369314" y="221646"/>
                </a:lnTo>
                <a:lnTo>
                  <a:pt x="1360229" y="184915"/>
                </a:lnTo>
                <a:lnTo>
                  <a:pt x="1349120" y="171450"/>
                </a:lnTo>
                <a:lnTo>
                  <a:pt x="28575" y="171450"/>
                </a:lnTo>
                <a:lnTo>
                  <a:pt x="17466" y="157984"/>
                </a:lnTo>
                <a:lnTo>
                  <a:pt x="8382" y="121253"/>
                </a:lnTo>
                <a:lnTo>
                  <a:pt x="2250" y="66758"/>
                </a:lnTo>
                <a:lnTo>
                  <a:pt x="0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32426" y="1847856"/>
            <a:ext cx="534156" cy="410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45380" y="1860804"/>
            <a:ext cx="483235" cy="359728"/>
          </a:xfrm>
          <a:custGeom>
            <a:avLst/>
            <a:gdLst/>
            <a:ahLst/>
            <a:cxnLst/>
            <a:rect l="l" t="t" r="r" b="b"/>
            <a:pathLst>
              <a:path w="966470" h="719454">
                <a:moveTo>
                  <a:pt x="606551" y="0"/>
                </a:moveTo>
                <a:lnTo>
                  <a:pt x="606551" y="179832"/>
                </a:lnTo>
                <a:lnTo>
                  <a:pt x="0" y="179832"/>
                </a:lnTo>
                <a:lnTo>
                  <a:pt x="0" y="539496"/>
                </a:lnTo>
                <a:lnTo>
                  <a:pt x="606551" y="539496"/>
                </a:lnTo>
                <a:lnTo>
                  <a:pt x="606551" y="719328"/>
                </a:lnTo>
                <a:lnTo>
                  <a:pt x="966216" y="359664"/>
                </a:lnTo>
                <a:lnTo>
                  <a:pt x="60655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35380" y="1787652"/>
            <a:ext cx="505968" cy="5059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49446" y="1791462"/>
            <a:ext cx="505968" cy="505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06674" y="1796796"/>
            <a:ext cx="505968" cy="5059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0550" y="1787652"/>
            <a:ext cx="508254" cy="505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78686" y="1787652"/>
            <a:ext cx="505206" cy="505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18454" y="1787652"/>
            <a:ext cx="505968" cy="505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9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83012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Intersection of</a:t>
            </a:r>
            <a:r>
              <a:rPr sz="2800" spc="-6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Events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732020" y="3663696"/>
            <a:ext cx="824484" cy="354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53356" y="3655320"/>
            <a:ext cx="779526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4974" y="3676650"/>
            <a:ext cx="773430" cy="249427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3655" rIns="0" bIns="0" rtlCol="0">
            <a:spAutoFit/>
          </a:bodyPr>
          <a:lstStyle/>
          <a:p>
            <a:pPr marL="128588">
              <a:spcBef>
                <a:spcPts val="26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7294" y="4248150"/>
            <a:ext cx="654558" cy="400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06646" y="4262628"/>
            <a:ext cx="354330" cy="424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70248" y="4261104"/>
            <a:ext cx="603568" cy="349885"/>
          </a:xfrm>
          <a:custGeom>
            <a:avLst/>
            <a:gdLst/>
            <a:ahLst/>
            <a:cxnLst/>
            <a:rect l="l" t="t" r="r" b="b"/>
            <a:pathLst>
              <a:path w="1207134" h="699770">
                <a:moveTo>
                  <a:pt x="0" y="699516"/>
                </a:moveTo>
                <a:lnTo>
                  <a:pt x="1207007" y="699516"/>
                </a:lnTo>
                <a:lnTo>
                  <a:pt x="1207007" y="0"/>
                </a:lnTo>
                <a:lnTo>
                  <a:pt x="0" y="0"/>
                </a:lnTo>
                <a:lnTo>
                  <a:pt x="0" y="699516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0248" y="4312222"/>
            <a:ext cx="60356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algn="ctr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6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20184" y="3495294"/>
            <a:ext cx="128054" cy="84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2950" y="3508248"/>
            <a:ext cx="38100" cy="753745"/>
          </a:xfrm>
          <a:custGeom>
            <a:avLst/>
            <a:gdLst/>
            <a:ahLst/>
            <a:cxnLst/>
            <a:rect l="l" t="t" r="r" b="b"/>
            <a:pathLst>
              <a:path w="76200" h="1507490">
                <a:moveTo>
                  <a:pt x="31750" y="1430781"/>
                </a:moveTo>
                <a:lnTo>
                  <a:pt x="0" y="1430781"/>
                </a:lnTo>
                <a:lnTo>
                  <a:pt x="38100" y="1506981"/>
                </a:lnTo>
                <a:lnTo>
                  <a:pt x="69850" y="1443481"/>
                </a:lnTo>
                <a:lnTo>
                  <a:pt x="31750" y="1443481"/>
                </a:lnTo>
                <a:lnTo>
                  <a:pt x="31750" y="1430781"/>
                </a:lnTo>
                <a:close/>
              </a:path>
              <a:path w="76200" h="1507490">
                <a:moveTo>
                  <a:pt x="44450" y="0"/>
                </a:moveTo>
                <a:lnTo>
                  <a:pt x="31750" y="0"/>
                </a:lnTo>
                <a:lnTo>
                  <a:pt x="31750" y="1443481"/>
                </a:lnTo>
                <a:lnTo>
                  <a:pt x="44450" y="1443481"/>
                </a:lnTo>
                <a:lnTo>
                  <a:pt x="44450" y="0"/>
                </a:lnTo>
                <a:close/>
              </a:path>
              <a:path w="76200" h="1507490">
                <a:moveTo>
                  <a:pt x="76200" y="1430781"/>
                </a:moveTo>
                <a:lnTo>
                  <a:pt x="44450" y="1430781"/>
                </a:lnTo>
                <a:lnTo>
                  <a:pt x="44450" y="1443481"/>
                </a:lnTo>
                <a:lnTo>
                  <a:pt x="69850" y="1443481"/>
                </a:lnTo>
                <a:lnTo>
                  <a:pt x="76200" y="143078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56738" y="2280666"/>
            <a:ext cx="3455670" cy="1268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29306" y="2317242"/>
            <a:ext cx="3251454" cy="12352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2740" y="2296668"/>
            <a:ext cx="3398520" cy="1142942"/>
          </a:xfrm>
          <a:prstGeom prst="rect">
            <a:avLst/>
          </a:prstGeom>
          <a:solidFill>
            <a:srgbClr val="DCE2E3"/>
          </a:solidFill>
          <a:ln w="12192">
            <a:solidFill>
              <a:srgbClr val="7E7E7E"/>
            </a:solidFill>
          </a:ln>
        </p:spPr>
        <p:txBody>
          <a:bodyPr vert="horz" wrap="square" lIns="0" tIns="57468" rIns="0" bIns="0" rtlCol="0">
            <a:spAutoFit/>
          </a:bodyPr>
          <a:lstStyle/>
          <a:p>
            <a:pPr marL="46038">
              <a:spcBef>
                <a:spcPts val="453"/>
              </a:spcBef>
            </a:pP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dice=[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6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]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038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n=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len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038"/>
            <a:r>
              <a:rPr sz="1000" b="1" dirty="0">
                <a:solidFill>
                  <a:srgbClr val="000080"/>
                </a:solidFill>
                <a:latin typeface="Courier New"/>
                <a:cs typeface="Courier New"/>
              </a:rPr>
              <a:t>for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i </a:t>
            </a:r>
            <a:r>
              <a:rPr sz="1000" b="1" dirty="0">
                <a:solidFill>
                  <a:srgbClr val="000080"/>
                </a:solidFill>
                <a:latin typeface="Courier New"/>
                <a:cs typeface="Courier New"/>
              </a:rPr>
              <a:t>in</a:t>
            </a:r>
            <a:r>
              <a:rPr sz="1000" b="1" spc="-1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range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,n):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5638" marR="300355" indent="-304800">
              <a:lnSpc>
                <a:spcPts val="1225"/>
              </a:lnSpc>
              <a:spcBef>
                <a:spcPts val="23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((dice[i]%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==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and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(dice[i]%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3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)==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): 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(dice[i])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34334" y="1186434"/>
            <a:ext cx="640842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47288" y="1199388"/>
            <a:ext cx="589915" cy="482600"/>
          </a:xfrm>
          <a:custGeom>
            <a:avLst/>
            <a:gdLst/>
            <a:ahLst/>
            <a:cxnLst/>
            <a:rect l="l" t="t" r="r" b="b"/>
            <a:pathLst>
              <a:path w="1179829" h="965200">
                <a:moveTo>
                  <a:pt x="806830" y="747649"/>
                </a:moveTo>
                <a:lnTo>
                  <a:pt x="372745" y="747649"/>
                </a:lnTo>
                <a:lnTo>
                  <a:pt x="589788" y="964692"/>
                </a:lnTo>
                <a:lnTo>
                  <a:pt x="806830" y="747649"/>
                </a:lnTo>
                <a:close/>
              </a:path>
              <a:path w="1179829" h="965200">
                <a:moveTo>
                  <a:pt x="698373" y="590930"/>
                </a:moveTo>
                <a:lnTo>
                  <a:pt x="481202" y="590930"/>
                </a:lnTo>
                <a:lnTo>
                  <a:pt x="481202" y="747649"/>
                </a:lnTo>
                <a:lnTo>
                  <a:pt x="698373" y="747649"/>
                </a:lnTo>
                <a:lnTo>
                  <a:pt x="698373" y="590930"/>
                </a:lnTo>
                <a:close/>
              </a:path>
              <a:path w="1179829" h="965200">
                <a:moveTo>
                  <a:pt x="217043" y="265302"/>
                </a:moveTo>
                <a:lnTo>
                  <a:pt x="0" y="482346"/>
                </a:lnTo>
                <a:lnTo>
                  <a:pt x="217043" y="699389"/>
                </a:lnTo>
                <a:lnTo>
                  <a:pt x="217043" y="590930"/>
                </a:lnTo>
                <a:lnTo>
                  <a:pt x="1070991" y="590930"/>
                </a:lnTo>
                <a:lnTo>
                  <a:pt x="1179576" y="482346"/>
                </a:lnTo>
                <a:lnTo>
                  <a:pt x="1070990" y="373760"/>
                </a:lnTo>
                <a:lnTo>
                  <a:pt x="217043" y="373760"/>
                </a:lnTo>
                <a:lnTo>
                  <a:pt x="217043" y="265302"/>
                </a:lnTo>
                <a:close/>
              </a:path>
              <a:path w="1179829" h="965200">
                <a:moveTo>
                  <a:pt x="1070991" y="590930"/>
                </a:moveTo>
                <a:lnTo>
                  <a:pt x="962532" y="590930"/>
                </a:lnTo>
                <a:lnTo>
                  <a:pt x="962532" y="699389"/>
                </a:lnTo>
                <a:lnTo>
                  <a:pt x="1070991" y="590930"/>
                </a:lnTo>
                <a:close/>
              </a:path>
              <a:path w="1179829" h="965200">
                <a:moveTo>
                  <a:pt x="698373" y="217043"/>
                </a:moveTo>
                <a:lnTo>
                  <a:pt x="481202" y="217043"/>
                </a:lnTo>
                <a:lnTo>
                  <a:pt x="481202" y="373760"/>
                </a:lnTo>
                <a:lnTo>
                  <a:pt x="698373" y="373760"/>
                </a:lnTo>
                <a:lnTo>
                  <a:pt x="698373" y="217043"/>
                </a:lnTo>
                <a:close/>
              </a:path>
              <a:path w="1179829" h="965200">
                <a:moveTo>
                  <a:pt x="962532" y="265302"/>
                </a:moveTo>
                <a:lnTo>
                  <a:pt x="962532" y="373760"/>
                </a:lnTo>
                <a:lnTo>
                  <a:pt x="1070990" y="373760"/>
                </a:lnTo>
                <a:lnTo>
                  <a:pt x="962532" y="265302"/>
                </a:lnTo>
                <a:close/>
              </a:path>
              <a:path w="1179829" h="965200">
                <a:moveTo>
                  <a:pt x="589788" y="0"/>
                </a:moveTo>
                <a:lnTo>
                  <a:pt x="372745" y="217043"/>
                </a:lnTo>
                <a:lnTo>
                  <a:pt x="806830" y="217043"/>
                </a:lnTo>
                <a:lnTo>
                  <a:pt x="58978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7360" y="1652778"/>
            <a:ext cx="1571308" cy="241617"/>
          </a:xfrm>
          <a:custGeom>
            <a:avLst/>
            <a:gdLst/>
            <a:ahLst/>
            <a:cxnLst/>
            <a:rect l="l" t="t" r="r" b="b"/>
            <a:pathLst>
              <a:path w="3142615" h="483235">
                <a:moveTo>
                  <a:pt x="3142487" y="0"/>
                </a:moveTo>
                <a:lnTo>
                  <a:pt x="3140434" y="76328"/>
                </a:lnTo>
                <a:lnTo>
                  <a:pt x="3134717" y="142634"/>
                </a:lnTo>
                <a:lnTo>
                  <a:pt x="3126001" y="194931"/>
                </a:lnTo>
                <a:lnTo>
                  <a:pt x="3102229" y="241553"/>
                </a:lnTo>
                <a:lnTo>
                  <a:pt x="1611502" y="241553"/>
                </a:lnTo>
                <a:lnTo>
                  <a:pt x="1598781" y="253874"/>
                </a:lnTo>
                <a:lnTo>
                  <a:pt x="1587730" y="288176"/>
                </a:lnTo>
                <a:lnTo>
                  <a:pt x="1579014" y="340473"/>
                </a:lnTo>
                <a:lnTo>
                  <a:pt x="1573297" y="406779"/>
                </a:lnTo>
                <a:lnTo>
                  <a:pt x="1571243" y="483108"/>
                </a:lnTo>
                <a:lnTo>
                  <a:pt x="1569190" y="406779"/>
                </a:lnTo>
                <a:lnTo>
                  <a:pt x="1563473" y="340473"/>
                </a:lnTo>
                <a:lnTo>
                  <a:pt x="1554757" y="288176"/>
                </a:lnTo>
                <a:lnTo>
                  <a:pt x="1543706" y="253874"/>
                </a:lnTo>
                <a:lnTo>
                  <a:pt x="1530984" y="241553"/>
                </a:lnTo>
                <a:lnTo>
                  <a:pt x="40258" y="241553"/>
                </a:lnTo>
                <a:lnTo>
                  <a:pt x="27537" y="229233"/>
                </a:lnTo>
                <a:lnTo>
                  <a:pt x="16486" y="194931"/>
                </a:lnTo>
                <a:lnTo>
                  <a:pt x="7770" y="142634"/>
                </a:lnTo>
                <a:lnTo>
                  <a:pt x="2053" y="76328"/>
                </a:lnTo>
                <a:lnTo>
                  <a:pt x="0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71950" y="1679448"/>
            <a:ext cx="1331278" cy="153988"/>
          </a:xfrm>
          <a:custGeom>
            <a:avLst/>
            <a:gdLst/>
            <a:ahLst/>
            <a:cxnLst/>
            <a:rect l="l" t="t" r="r" b="b"/>
            <a:pathLst>
              <a:path w="2662554" h="307975">
                <a:moveTo>
                  <a:pt x="2662428" y="0"/>
                </a:moveTo>
                <a:lnTo>
                  <a:pt x="2660419" y="59894"/>
                </a:lnTo>
                <a:lnTo>
                  <a:pt x="2654934" y="108823"/>
                </a:lnTo>
                <a:lnTo>
                  <a:pt x="2646783" y="141821"/>
                </a:lnTo>
                <a:lnTo>
                  <a:pt x="2636774" y="153924"/>
                </a:lnTo>
                <a:lnTo>
                  <a:pt x="1356868" y="153924"/>
                </a:lnTo>
                <a:lnTo>
                  <a:pt x="1346858" y="166026"/>
                </a:lnTo>
                <a:lnTo>
                  <a:pt x="1338706" y="199024"/>
                </a:lnTo>
                <a:lnTo>
                  <a:pt x="1333222" y="247953"/>
                </a:lnTo>
                <a:lnTo>
                  <a:pt x="1331214" y="307848"/>
                </a:lnTo>
                <a:lnTo>
                  <a:pt x="1329205" y="247953"/>
                </a:lnTo>
                <a:lnTo>
                  <a:pt x="1323721" y="199024"/>
                </a:lnTo>
                <a:lnTo>
                  <a:pt x="1315569" y="166026"/>
                </a:lnTo>
                <a:lnTo>
                  <a:pt x="1305559" y="153924"/>
                </a:lnTo>
                <a:lnTo>
                  <a:pt x="25653" y="153924"/>
                </a:lnTo>
                <a:lnTo>
                  <a:pt x="15644" y="141821"/>
                </a:lnTo>
                <a:lnTo>
                  <a:pt x="7492" y="108823"/>
                </a:lnTo>
                <a:lnTo>
                  <a:pt x="2008" y="59894"/>
                </a:lnTo>
                <a:lnTo>
                  <a:pt x="0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64174" y="1255027"/>
            <a:ext cx="518160" cy="3741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77128" y="1267968"/>
            <a:ext cx="467360" cy="323215"/>
          </a:xfrm>
          <a:custGeom>
            <a:avLst/>
            <a:gdLst/>
            <a:ahLst/>
            <a:cxnLst/>
            <a:rect l="l" t="t" r="r" b="b"/>
            <a:pathLst>
              <a:path w="934720" h="646430">
                <a:moveTo>
                  <a:pt x="611124" y="0"/>
                </a:moveTo>
                <a:lnTo>
                  <a:pt x="611124" y="161544"/>
                </a:lnTo>
                <a:lnTo>
                  <a:pt x="0" y="161544"/>
                </a:lnTo>
                <a:lnTo>
                  <a:pt x="0" y="484632"/>
                </a:lnTo>
                <a:lnTo>
                  <a:pt x="611124" y="484632"/>
                </a:lnTo>
                <a:lnTo>
                  <a:pt x="611124" y="646176"/>
                </a:lnTo>
                <a:lnTo>
                  <a:pt x="934212" y="323088"/>
                </a:lnTo>
                <a:lnTo>
                  <a:pt x="61112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95144" y="1191768"/>
            <a:ext cx="488442" cy="4533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13960" y="1194816"/>
            <a:ext cx="489204" cy="453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00144" y="1199388"/>
            <a:ext cx="488442" cy="4533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67840" y="1191768"/>
            <a:ext cx="491490" cy="4533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19400" y="1191768"/>
            <a:ext cx="489204" cy="453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17436" y="1191768"/>
            <a:ext cx="489204" cy="453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5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31235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Types </a:t>
            </a:r>
            <a:r>
              <a:rPr sz="2800" dirty="0">
                <a:solidFill>
                  <a:srgbClr val="095A82"/>
                </a:solidFill>
              </a:rPr>
              <a:t>of</a:t>
            </a:r>
            <a:r>
              <a:rPr sz="2800" spc="-33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Events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61772" y="1118616"/>
            <a:ext cx="5884926" cy="98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914" y="1106424"/>
            <a:ext cx="5500116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726" y="1131570"/>
            <a:ext cx="5834063" cy="936625"/>
          </a:xfrm>
          <a:custGeom>
            <a:avLst/>
            <a:gdLst/>
            <a:ahLst/>
            <a:cxnLst/>
            <a:rect l="l" t="t" r="r" b="b"/>
            <a:pathLst>
              <a:path w="11668125" h="1873250">
                <a:moveTo>
                  <a:pt x="0" y="1872995"/>
                </a:moveTo>
                <a:lnTo>
                  <a:pt x="11667744" y="1872995"/>
                </a:lnTo>
                <a:lnTo>
                  <a:pt x="11667744" y="0"/>
                </a:lnTo>
                <a:lnTo>
                  <a:pt x="0" y="0"/>
                </a:lnTo>
                <a:lnTo>
                  <a:pt x="0" y="1872995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318" y="1155382"/>
            <a:ext cx="5245735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85433" indent="-285433">
              <a:spcBef>
                <a:spcPts val="48"/>
              </a:spcBef>
              <a:buFont typeface="Wingdings"/>
              <a:buChar char=""/>
              <a:tabLst>
                <a:tab pos="285433" algn="l"/>
                <a:tab pos="28575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Disjoint Events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do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not have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any common</a:t>
            </a:r>
            <a:r>
              <a:rPr sz="1400" spc="6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outcomes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742633" lvl="1" indent="-285750">
              <a:buClr>
                <a:srgbClr val="095A82"/>
              </a:buClr>
              <a:buFontTx/>
              <a:buChar char="−"/>
              <a:tabLst>
                <a:tab pos="742633" algn="l"/>
                <a:tab pos="742950" algn="l"/>
              </a:tabLst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The outcome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ball delivered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cannot be 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sixer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 a</a:t>
            </a:r>
            <a:r>
              <a:rPr sz="1400" spc="8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wicket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742633" lvl="1" indent="-285750">
              <a:buClr>
                <a:srgbClr val="095A82"/>
              </a:buClr>
              <a:buFontTx/>
              <a:buChar char="−"/>
              <a:tabLst>
                <a:tab pos="742633" algn="l"/>
                <a:tab pos="74295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single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card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drawn from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deck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cannot be 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king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 a</a:t>
            </a:r>
            <a:r>
              <a:rPr sz="14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queen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742633" lvl="1" indent="-285750">
              <a:spcBef>
                <a:spcPts val="3"/>
              </a:spcBef>
              <a:buClr>
                <a:srgbClr val="095A82"/>
              </a:buClr>
              <a:buFontTx/>
              <a:buChar char="−"/>
              <a:tabLst>
                <a:tab pos="742633" algn="l"/>
                <a:tab pos="74295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A man cannot be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dead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</a:t>
            </a:r>
            <a:r>
              <a:rPr sz="1400" spc="3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alive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0261" y="1194435"/>
            <a:ext cx="800100" cy="810895"/>
          </a:xfrm>
          <a:custGeom>
            <a:avLst/>
            <a:gdLst/>
            <a:ahLst/>
            <a:cxnLst/>
            <a:rect l="l" t="t" r="r" b="b"/>
            <a:pathLst>
              <a:path w="1600200" h="1621789">
                <a:moveTo>
                  <a:pt x="800100" y="0"/>
                </a:moveTo>
                <a:lnTo>
                  <a:pt x="753093" y="1376"/>
                </a:lnTo>
                <a:lnTo>
                  <a:pt x="706800" y="5454"/>
                </a:lnTo>
                <a:lnTo>
                  <a:pt x="661298" y="12158"/>
                </a:lnTo>
                <a:lnTo>
                  <a:pt x="616660" y="21411"/>
                </a:lnTo>
                <a:lnTo>
                  <a:pt x="572962" y="33138"/>
                </a:lnTo>
                <a:lnTo>
                  <a:pt x="530279" y="47263"/>
                </a:lnTo>
                <a:lnTo>
                  <a:pt x="488686" y="63710"/>
                </a:lnTo>
                <a:lnTo>
                  <a:pt x="448258" y="82402"/>
                </a:lnTo>
                <a:lnTo>
                  <a:pt x="409070" y="103264"/>
                </a:lnTo>
                <a:lnTo>
                  <a:pt x="371197" y="126220"/>
                </a:lnTo>
                <a:lnTo>
                  <a:pt x="334715" y="151193"/>
                </a:lnTo>
                <a:lnTo>
                  <a:pt x="299699" y="178108"/>
                </a:lnTo>
                <a:lnTo>
                  <a:pt x="266223" y="206888"/>
                </a:lnTo>
                <a:lnTo>
                  <a:pt x="234362" y="237458"/>
                </a:lnTo>
                <a:lnTo>
                  <a:pt x="204192" y="269741"/>
                </a:lnTo>
                <a:lnTo>
                  <a:pt x="175788" y="303662"/>
                </a:lnTo>
                <a:lnTo>
                  <a:pt x="149225" y="339144"/>
                </a:lnTo>
                <a:lnTo>
                  <a:pt x="124578" y="376112"/>
                </a:lnTo>
                <a:lnTo>
                  <a:pt x="101921" y="414490"/>
                </a:lnTo>
                <a:lnTo>
                  <a:pt x="81331" y="454200"/>
                </a:lnTo>
                <a:lnTo>
                  <a:pt x="62882" y="495169"/>
                </a:lnTo>
                <a:lnTo>
                  <a:pt x="46650" y="537318"/>
                </a:lnTo>
                <a:lnTo>
                  <a:pt x="32708" y="580573"/>
                </a:lnTo>
                <a:lnTo>
                  <a:pt x="21133" y="624857"/>
                </a:lnTo>
                <a:lnTo>
                  <a:pt x="12000" y="670095"/>
                </a:lnTo>
                <a:lnTo>
                  <a:pt x="5383" y="716210"/>
                </a:lnTo>
                <a:lnTo>
                  <a:pt x="1358" y="763126"/>
                </a:lnTo>
                <a:lnTo>
                  <a:pt x="0" y="810768"/>
                </a:lnTo>
                <a:lnTo>
                  <a:pt x="1358" y="858409"/>
                </a:lnTo>
                <a:lnTo>
                  <a:pt x="5383" y="905325"/>
                </a:lnTo>
                <a:lnTo>
                  <a:pt x="12000" y="951440"/>
                </a:lnTo>
                <a:lnTo>
                  <a:pt x="21133" y="996678"/>
                </a:lnTo>
                <a:lnTo>
                  <a:pt x="32708" y="1040962"/>
                </a:lnTo>
                <a:lnTo>
                  <a:pt x="46650" y="1084217"/>
                </a:lnTo>
                <a:lnTo>
                  <a:pt x="62882" y="1126366"/>
                </a:lnTo>
                <a:lnTo>
                  <a:pt x="81331" y="1167335"/>
                </a:lnTo>
                <a:lnTo>
                  <a:pt x="101921" y="1207045"/>
                </a:lnTo>
                <a:lnTo>
                  <a:pt x="124578" y="1245423"/>
                </a:lnTo>
                <a:lnTo>
                  <a:pt x="149225" y="1282391"/>
                </a:lnTo>
                <a:lnTo>
                  <a:pt x="175788" y="1317873"/>
                </a:lnTo>
                <a:lnTo>
                  <a:pt x="204192" y="1351794"/>
                </a:lnTo>
                <a:lnTo>
                  <a:pt x="234362" y="1384077"/>
                </a:lnTo>
                <a:lnTo>
                  <a:pt x="266223" y="1414647"/>
                </a:lnTo>
                <a:lnTo>
                  <a:pt x="299699" y="1443427"/>
                </a:lnTo>
                <a:lnTo>
                  <a:pt x="334715" y="1470342"/>
                </a:lnTo>
                <a:lnTo>
                  <a:pt x="371197" y="1495315"/>
                </a:lnTo>
                <a:lnTo>
                  <a:pt x="409070" y="1518271"/>
                </a:lnTo>
                <a:lnTo>
                  <a:pt x="448258" y="1539133"/>
                </a:lnTo>
                <a:lnTo>
                  <a:pt x="488686" y="1557825"/>
                </a:lnTo>
                <a:lnTo>
                  <a:pt x="530279" y="1574272"/>
                </a:lnTo>
                <a:lnTo>
                  <a:pt x="572962" y="1588397"/>
                </a:lnTo>
                <a:lnTo>
                  <a:pt x="616660" y="1600124"/>
                </a:lnTo>
                <a:lnTo>
                  <a:pt x="661298" y="1609377"/>
                </a:lnTo>
                <a:lnTo>
                  <a:pt x="706800" y="1616081"/>
                </a:lnTo>
                <a:lnTo>
                  <a:pt x="753093" y="1620159"/>
                </a:lnTo>
                <a:lnTo>
                  <a:pt x="800100" y="1621535"/>
                </a:lnTo>
                <a:lnTo>
                  <a:pt x="847106" y="1620159"/>
                </a:lnTo>
                <a:lnTo>
                  <a:pt x="893399" y="1616081"/>
                </a:lnTo>
                <a:lnTo>
                  <a:pt x="938901" y="1609377"/>
                </a:lnTo>
                <a:lnTo>
                  <a:pt x="983539" y="1600124"/>
                </a:lnTo>
                <a:lnTo>
                  <a:pt x="1027237" y="1588397"/>
                </a:lnTo>
                <a:lnTo>
                  <a:pt x="1069920" y="1574272"/>
                </a:lnTo>
                <a:lnTo>
                  <a:pt x="1111513" y="1557825"/>
                </a:lnTo>
                <a:lnTo>
                  <a:pt x="1151941" y="1539133"/>
                </a:lnTo>
                <a:lnTo>
                  <a:pt x="1191129" y="1518271"/>
                </a:lnTo>
                <a:lnTo>
                  <a:pt x="1229002" y="1495315"/>
                </a:lnTo>
                <a:lnTo>
                  <a:pt x="1265484" y="1470342"/>
                </a:lnTo>
                <a:lnTo>
                  <a:pt x="1300500" y="1443427"/>
                </a:lnTo>
                <a:lnTo>
                  <a:pt x="1333976" y="1414647"/>
                </a:lnTo>
                <a:lnTo>
                  <a:pt x="1365837" y="1384077"/>
                </a:lnTo>
                <a:lnTo>
                  <a:pt x="1396007" y="1351794"/>
                </a:lnTo>
                <a:lnTo>
                  <a:pt x="1424411" y="1317873"/>
                </a:lnTo>
                <a:lnTo>
                  <a:pt x="1450974" y="1282391"/>
                </a:lnTo>
                <a:lnTo>
                  <a:pt x="1475621" y="1245423"/>
                </a:lnTo>
                <a:lnTo>
                  <a:pt x="1498278" y="1207045"/>
                </a:lnTo>
                <a:lnTo>
                  <a:pt x="1518868" y="1167335"/>
                </a:lnTo>
                <a:lnTo>
                  <a:pt x="1537317" y="1126366"/>
                </a:lnTo>
                <a:lnTo>
                  <a:pt x="1553549" y="1084217"/>
                </a:lnTo>
                <a:lnTo>
                  <a:pt x="1567491" y="1040962"/>
                </a:lnTo>
                <a:lnTo>
                  <a:pt x="1579066" y="996678"/>
                </a:lnTo>
                <a:lnTo>
                  <a:pt x="1588199" y="951440"/>
                </a:lnTo>
                <a:lnTo>
                  <a:pt x="1594816" y="905325"/>
                </a:lnTo>
                <a:lnTo>
                  <a:pt x="1598841" y="858409"/>
                </a:lnTo>
                <a:lnTo>
                  <a:pt x="1600200" y="810768"/>
                </a:lnTo>
                <a:lnTo>
                  <a:pt x="1598841" y="763126"/>
                </a:lnTo>
                <a:lnTo>
                  <a:pt x="1594816" y="716210"/>
                </a:lnTo>
                <a:lnTo>
                  <a:pt x="1588199" y="670095"/>
                </a:lnTo>
                <a:lnTo>
                  <a:pt x="1579066" y="624857"/>
                </a:lnTo>
                <a:lnTo>
                  <a:pt x="1567491" y="580573"/>
                </a:lnTo>
                <a:lnTo>
                  <a:pt x="1553549" y="537318"/>
                </a:lnTo>
                <a:lnTo>
                  <a:pt x="1537317" y="495169"/>
                </a:lnTo>
                <a:lnTo>
                  <a:pt x="1518868" y="454200"/>
                </a:lnTo>
                <a:lnTo>
                  <a:pt x="1498278" y="414490"/>
                </a:lnTo>
                <a:lnTo>
                  <a:pt x="1475621" y="376112"/>
                </a:lnTo>
                <a:lnTo>
                  <a:pt x="1450974" y="339144"/>
                </a:lnTo>
                <a:lnTo>
                  <a:pt x="1424411" y="303662"/>
                </a:lnTo>
                <a:lnTo>
                  <a:pt x="1396007" y="269741"/>
                </a:lnTo>
                <a:lnTo>
                  <a:pt x="1365837" y="237458"/>
                </a:lnTo>
                <a:lnTo>
                  <a:pt x="1333976" y="206888"/>
                </a:lnTo>
                <a:lnTo>
                  <a:pt x="1300500" y="178108"/>
                </a:lnTo>
                <a:lnTo>
                  <a:pt x="1265484" y="151193"/>
                </a:lnTo>
                <a:lnTo>
                  <a:pt x="1229002" y="126220"/>
                </a:lnTo>
                <a:lnTo>
                  <a:pt x="1191129" y="103264"/>
                </a:lnTo>
                <a:lnTo>
                  <a:pt x="1151941" y="82402"/>
                </a:lnTo>
                <a:lnTo>
                  <a:pt x="1111513" y="63710"/>
                </a:lnTo>
                <a:lnTo>
                  <a:pt x="1069920" y="47263"/>
                </a:lnTo>
                <a:lnTo>
                  <a:pt x="1027237" y="33138"/>
                </a:lnTo>
                <a:lnTo>
                  <a:pt x="983539" y="21411"/>
                </a:lnTo>
                <a:lnTo>
                  <a:pt x="938901" y="12158"/>
                </a:lnTo>
                <a:lnTo>
                  <a:pt x="893399" y="5454"/>
                </a:lnTo>
                <a:lnTo>
                  <a:pt x="847106" y="1376"/>
                </a:lnTo>
                <a:lnTo>
                  <a:pt x="800100" y="0"/>
                </a:lnTo>
                <a:close/>
              </a:path>
            </a:pathLst>
          </a:custGeom>
          <a:solidFill>
            <a:srgbClr val="289FC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0261" y="1194435"/>
            <a:ext cx="800100" cy="810895"/>
          </a:xfrm>
          <a:custGeom>
            <a:avLst/>
            <a:gdLst/>
            <a:ahLst/>
            <a:cxnLst/>
            <a:rect l="l" t="t" r="r" b="b"/>
            <a:pathLst>
              <a:path w="1600200" h="1621789">
                <a:moveTo>
                  <a:pt x="0" y="810768"/>
                </a:moveTo>
                <a:lnTo>
                  <a:pt x="1358" y="763126"/>
                </a:lnTo>
                <a:lnTo>
                  <a:pt x="5383" y="716210"/>
                </a:lnTo>
                <a:lnTo>
                  <a:pt x="12000" y="670095"/>
                </a:lnTo>
                <a:lnTo>
                  <a:pt x="21133" y="624857"/>
                </a:lnTo>
                <a:lnTo>
                  <a:pt x="32708" y="580573"/>
                </a:lnTo>
                <a:lnTo>
                  <a:pt x="46650" y="537318"/>
                </a:lnTo>
                <a:lnTo>
                  <a:pt x="62882" y="495169"/>
                </a:lnTo>
                <a:lnTo>
                  <a:pt x="81331" y="454200"/>
                </a:lnTo>
                <a:lnTo>
                  <a:pt x="101921" y="414490"/>
                </a:lnTo>
                <a:lnTo>
                  <a:pt x="124578" y="376112"/>
                </a:lnTo>
                <a:lnTo>
                  <a:pt x="149225" y="339144"/>
                </a:lnTo>
                <a:lnTo>
                  <a:pt x="175788" y="303662"/>
                </a:lnTo>
                <a:lnTo>
                  <a:pt x="204192" y="269741"/>
                </a:lnTo>
                <a:lnTo>
                  <a:pt x="234362" y="237458"/>
                </a:lnTo>
                <a:lnTo>
                  <a:pt x="266223" y="206888"/>
                </a:lnTo>
                <a:lnTo>
                  <a:pt x="299699" y="178108"/>
                </a:lnTo>
                <a:lnTo>
                  <a:pt x="334715" y="151193"/>
                </a:lnTo>
                <a:lnTo>
                  <a:pt x="371197" y="126220"/>
                </a:lnTo>
                <a:lnTo>
                  <a:pt x="409070" y="103264"/>
                </a:lnTo>
                <a:lnTo>
                  <a:pt x="448258" y="82402"/>
                </a:lnTo>
                <a:lnTo>
                  <a:pt x="488686" y="63710"/>
                </a:lnTo>
                <a:lnTo>
                  <a:pt x="530279" y="47263"/>
                </a:lnTo>
                <a:lnTo>
                  <a:pt x="572962" y="33138"/>
                </a:lnTo>
                <a:lnTo>
                  <a:pt x="616660" y="21411"/>
                </a:lnTo>
                <a:lnTo>
                  <a:pt x="661298" y="12158"/>
                </a:lnTo>
                <a:lnTo>
                  <a:pt x="706800" y="5454"/>
                </a:lnTo>
                <a:lnTo>
                  <a:pt x="753093" y="1376"/>
                </a:lnTo>
                <a:lnTo>
                  <a:pt x="800100" y="0"/>
                </a:lnTo>
                <a:lnTo>
                  <a:pt x="847106" y="1376"/>
                </a:lnTo>
                <a:lnTo>
                  <a:pt x="893399" y="5454"/>
                </a:lnTo>
                <a:lnTo>
                  <a:pt x="938901" y="12158"/>
                </a:lnTo>
                <a:lnTo>
                  <a:pt x="983539" y="21411"/>
                </a:lnTo>
                <a:lnTo>
                  <a:pt x="1027237" y="33138"/>
                </a:lnTo>
                <a:lnTo>
                  <a:pt x="1069920" y="47263"/>
                </a:lnTo>
                <a:lnTo>
                  <a:pt x="1111513" y="63710"/>
                </a:lnTo>
                <a:lnTo>
                  <a:pt x="1151941" y="82402"/>
                </a:lnTo>
                <a:lnTo>
                  <a:pt x="1191129" y="103264"/>
                </a:lnTo>
                <a:lnTo>
                  <a:pt x="1229002" y="126220"/>
                </a:lnTo>
                <a:lnTo>
                  <a:pt x="1265484" y="151193"/>
                </a:lnTo>
                <a:lnTo>
                  <a:pt x="1300500" y="178108"/>
                </a:lnTo>
                <a:lnTo>
                  <a:pt x="1333976" y="206888"/>
                </a:lnTo>
                <a:lnTo>
                  <a:pt x="1365837" y="237458"/>
                </a:lnTo>
                <a:lnTo>
                  <a:pt x="1396007" y="269741"/>
                </a:lnTo>
                <a:lnTo>
                  <a:pt x="1424411" y="303662"/>
                </a:lnTo>
                <a:lnTo>
                  <a:pt x="1450974" y="339144"/>
                </a:lnTo>
                <a:lnTo>
                  <a:pt x="1475621" y="376112"/>
                </a:lnTo>
                <a:lnTo>
                  <a:pt x="1498278" y="414490"/>
                </a:lnTo>
                <a:lnTo>
                  <a:pt x="1518868" y="454200"/>
                </a:lnTo>
                <a:lnTo>
                  <a:pt x="1537317" y="495169"/>
                </a:lnTo>
                <a:lnTo>
                  <a:pt x="1553549" y="537318"/>
                </a:lnTo>
                <a:lnTo>
                  <a:pt x="1567491" y="580573"/>
                </a:lnTo>
                <a:lnTo>
                  <a:pt x="1579066" y="624857"/>
                </a:lnTo>
                <a:lnTo>
                  <a:pt x="1588199" y="670095"/>
                </a:lnTo>
                <a:lnTo>
                  <a:pt x="1594816" y="716210"/>
                </a:lnTo>
                <a:lnTo>
                  <a:pt x="1598841" y="763126"/>
                </a:lnTo>
                <a:lnTo>
                  <a:pt x="1600200" y="810768"/>
                </a:lnTo>
                <a:lnTo>
                  <a:pt x="1598841" y="858409"/>
                </a:lnTo>
                <a:lnTo>
                  <a:pt x="1594816" y="905325"/>
                </a:lnTo>
                <a:lnTo>
                  <a:pt x="1588199" y="951440"/>
                </a:lnTo>
                <a:lnTo>
                  <a:pt x="1579066" y="996678"/>
                </a:lnTo>
                <a:lnTo>
                  <a:pt x="1567491" y="1040962"/>
                </a:lnTo>
                <a:lnTo>
                  <a:pt x="1553549" y="1084217"/>
                </a:lnTo>
                <a:lnTo>
                  <a:pt x="1537317" y="1126366"/>
                </a:lnTo>
                <a:lnTo>
                  <a:pt x="1518868" y="1167335"/>
                </a:lnTo>
                <a:lnTo>
                  <a:pt x="1498278" y="1207045"/>
                </a:lnTo>
                <a:lnTo>
                  <a:pt x="1475621" y="1245423"/>
                </a:lnTo>
                <a:lnTo>
                  <a:pt x="1450974" y="1282391"/>
                </a:lnTo>
                <a:lnTo>
                  <a:pt x="1424411" y="1317873"/>
                </a:lnTo>
                <a:lnTo>
                  <a:pt x="1396007" y="1351794"/>
                </a:lnTo>
                <a:lnTo>
                  <a:pt x="1365837" y="1384077"/>
                </a:lnTo>
                <a:lnTo>
                  <a:pt x="1333976" y="1414647"/>
                </a:lnTo>
                <a:lnTo>
                  <a:pt x="1300500" y="1443427"/>
                </a:lnTo>
                <a:lnTo>
                  <a:pt x="1265484" y="1470342"/>
                </a:lnTo>
                <a:lnTo>
                  <a:pt x="1229002" y="1495315"/>
                </a:lnTo>
                <a:lnTo>
                  <a:pt x="1191129" y="1518271"/>
                </a:lnTo>
                <a:lnTo>
                  <a:pt x="1151941" y="1539133"/>
                </a:lnTo>
                <a:lnTo>
                  <a:pt x="1111513" y="1557825"/>
                </a:lnTo>
                <a:lnTo>
                  <a:pt x="1069920" y="1574272"/>
                </a:lnTo>
                <a:lnTo>
                  <a:pt x="1027237" y="1588397"/>
                </a:lnTo>
                <a:lnTo>
                  <a:pt x="983539" y="1600124"/>
                </a:lnTo>
                <a:lnTo>
                  <a:pt x="938901" y="1609377"/>
                </a:lnTo>
                <a:lnTo>
                  <a:pt x="893399" y="1616081"/>
                </a:lnTo>
                <a:lnTo>
                  <a:pt x="847106" y="1620159"/>
                </a:lnTo>
                <a:lnTo>
                  <a:pt x="800100" y="1621535"/>
                </a:lnTo>
                <a:lnTo>
                  <a:pt x="753093" y="1620159"/>
                </a:lnTo>
                <a:lnTo>
                  <a:pt x="706800" y="1616081"/>
                </a:lnTo>
                <a:lnTo>
                  <a:pt x="661298" y="1609377"/>
                </a:lnTo>
                <a:lnTo>
                  <a:pt x="616660" y="1600124"/>
                </a:lnTo>
                <a:lnTo>
                  <a:pt x="572962" y="1588397"/>
                </a:lnTo>
                <a:lnTo>
                  <a:pt x="530279" y="1574272"/>
                </a:lnTo>
                <a:lnTo>
                  <a:pt x="488686" y="1557825"/>
                </a:lnTo>
                <a:lnTo>
                  <a:pt x="448258" y="1539133"/>
                </a:lnTo>
                <a:lnTo>
                  <a:pt x="409070" y="1518271"/>
                </a:lnTo>
                <a:lnTo>
                  <a:pt x="371197" y="1495315"/>
                </a:lnTo>
                <a:lnTo>
                  <a:pt x="334715" y="1470342"/>
                </a:lnTo>
                <a:lnTo>
                  <a:pt x="299699" y="1443427"/>
                </a:lnTo>
                <a:lnTo>
                  <a:pt x="266223" y="1414647"/>
                </a:lnTo>
                <a:lnTo>
                  <a:pt x="234362" y="1384077"/>
                </a:lnTo>
                <a:lnTo>
                  <a:pt x="204192" y="1351794"/>
                </a:lnTo>
                <a:lnTo>
                  <a:pt x="175788" y="1317873"/>
                </a:lnTo>
                <a:lnTo>
                  <a:pt x="149225" y="1282391"/>
                </a:lnTo>
                <a:lnTo>
                  <a:pt x="124578" y="1245423"/>
                </a:lnTo>
                <a:lnTo>
                  <a:pt x="101921" y="1207045"/>
                </a:lnTo>
                <a:lnTo>
                  <a:pt x="81331" y="1167335"/>
                </a:lnTo>
                <a:lnTo>
                  <a:pt x="62882" y="1126366"/>
                </a:lnTo>
                <a:lnTo>
                  <a:pt x="46650" y="1084217"/>
                </a:lnTo>
                <a:lnTo>
                  <a:pt x="32708" y="1040962"/>
                </a:lnTo>
                <a:lnTo>
                  <a:pt x="21133" y="996678"/>
                </a:lnTo>
                <a:lnTo>
                  <a:pt x="12000" y="951440"/>
                </a:lnTo>
                <a:lnTo>
                  <a:pt x="5383" y="905325"/>
                </a:lnTo>
                <a:lnTo>
                  <a:pt x="1358" y="858409"/>
                </a:lnTo>
                <a:lnTo>
                  <a:pt x="0" y="81076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7615" y="1194435"/>
            <a:ext cx="800100" cy="810895"/>
          </a:xfrm>
          <a:custGeom>
            <a:avLst/>
            <a:gdLst/>
            <a:ahLst/>
            <a:cxnLst/>
            <a:rect l="l" t="t" r="r" b="b"/>
            <a:pathLst>
              <a:path w="1600200" h="1621789">
                <a:moveTo>
                  <a:pt x="800100" y="0"/>
                </a:moveTo>
                <a:lnTo>
                  <a:pt x="753093" y="1376"/>
                </a:lnTo>
                <a:lnTo>
                  <a:pt x="706800" y="5454"/>
                </a:lnTo>
                <a:lnTo>
                  <a:pt x="661298" y="12158"/>
                </a:lnTo>
                <a:lnTo>
                  <a:pt x="616660" y="21411"/>
                </a:lnTo>
                <a:lnTo>
                  <a:pt x="572962" y="33138"/>
                </a:lnTo>
                <a:lnTo>
                  <a:pt x="530279" y="47263"/>
                </a:lnTo>
                <a:lnTo>
                  <a:pt x="488686" y="63710"/>
                </a:lnTo>
                <a:lnTo>
                  <a:pt x="448258" y="82402"/>
                </a:lnTo>
                <a:lnTo>
                  <a:pt x="409070" y="103264"/>
                </a:lnTo>
                <a:lnTo>
                  <a:pt x="371197" y="126220"/>
                </a:lnTo>
                <a:lnTo>
                  <a:pt x="334715" y="151193"/>
                </a:lnTo>
                <a:lnTo>
                  <a:pt x="299699" y="178108"/>
                </a:lnTo>
                <a:lnTo>
                  <a:pt x="266223" y="206888"/>
                </a:lnTo>
                <a:lnTo>
                  <a:pt x="234362" y="237458"/>
                </a:lnTo>
                <a:lnTo>
                  <a:pt x="204192" y="269741"/>
                </a:lnTo>
                <a:lnTo>
                  <a:pt x="175788" y="303662"/>
                </a:lnTo>
                <a:lnTo>
                  <a:pt x="149225" y="339144"/>
                </a:lnTo>
                <a:lnTo>
                  <a:pt x="124578" y="376112"/>
                </a:lnTo>
                <a:lnTo>
                  <a:pt x="101921" y="414490"/>
                </a:lnTo>
                <a:lnTo>
                  <a:pt x="81331" y="454200"/>
                </a:lnTo>
                <a:lnTo>
                  <a:pt x="62882" y="495169"/>
                </a:lnTo>
                <a:lnTo>
                  <a:pt x="46650" y="537318"/>
                </a:lnTo>
                <a:lnTo>
                  <a:pt x="32708" y="580573"/>
                </a:lnTo>
                <a:lnTo>
                  <a:pt x="21133" y="624857"/>
                </a:lnTo>
                <a:lnTo>
                  <a:pt x="12000" y="670095"/>
                </a:lnTo>
                <a:lnTo>
                  <a:pt x="5383" y="716210"/>
                </a:lnTo>
                <a:lnTo>
                  <a:pt x="1358" y="763126"/>
                </a:lnTo>
                <a:lnTo>
                  <a:pt x="0" y="810768"/>
                </a:lnTo>
                <a:lnTo>
                  <a:pt x="1358" y="858409"/>
                </a:lnTo>
                <a:lnTo>
                  <a:pt x="5383" y="905325"/>
                </a:lnTo>
                <a:lnTo>
                  <a:pt x="12000" y="951440"/>
                </a:lnTo>
                <a:lnTo>
                  <a:pt x="21133" y="996678"/>
                </a:lnTo>
                <a:lnTo>
                  <a:pt x="32708" y="1040962"/>
                </a:lnTo>
                <a:lnTo>
                  <a:pt x="46650" y="1084217"/>
                </a:lnTo>
                <a:lnTo>
                  <a:pt x="62882" y="1126366"/>
                </a:lnTo>
                <a:lnTo>
                  <a:pt x="81331" y="1167335"/>
                </a:lnTo>
                <a:lnTo>
                  <a:pt x="101921" y="1207045"/>
                </a:lnTo>
                <a:lnTo>
                  <a:pt x="124578" y="1245423"/>
                </a:lnTo>
                <a:lnTo>
                  <a:pt x="149225" y="1282391"/>
                </a:lnTo>
                <a:lnTo>
                  <a:pt x="175788" y="1317873"/>
                </a:lnTo>
                <a:lnTo>
                  <a:pt x="204192" y="1351794"/>
                </a:lnTo>
                <a:lnTo>
                  <a:pt x="234362" y="1384077"/>
                </a:lnTo>
                <a:lnTo>
                  <a:pt x="266223" y="1414647"/>
                </a:lnTo>
                <a:lnTo>
                  <a:pt x="299699" y="1443427"/>
                </a:lnTo>
                <a:lnTo>
                  <a:pt x="334715" y="1470342"/>
                </a:lnTo>
                <a:lnTo>
                  <a:pt x="371197" y="1495315"/>
                </a:lnTo>
                <a:lnTo>
                  <a:pt x="409070" y="1518271"/>
                </a:lnTo>
                <a:lnTo>
                  <a:pt x="448258" y="1539133"/>
                </a:lnTo>
                <a:lnTo>
                  <a:pt x="488686" y="1557825"/>
                </a:lnTo>
                <a:lnTo>
                  <a:pt x="530279" y="1574272"/>
                </a:lnTo>
                <a:lnTo>
                  <a:pt x="572962" y="1588397"/>
                </a:lnTo>
                <a:lnTo>
                  <a:pt x="616660" y="1600124"/>
                </a:lnTo>
                <a:lnTo>
                  <a:pt x="661298" y="1609377"/>
                </a:lnTo>
                <a:lnTo>
                  <a:pt x="706800" y="1616081"/>
                </a:lnTo>
                <a:lnTo>
                  <a:pt x="753093" y="1620159"/>
                </a:lnTo>
                <a:lnTo>
                  <a:pt x="800100" y="1621535"/>
                </a:lnTo>
                <a:lnTo>
                  <a:pt x="847106" y="1620159"/>
                </a:lnTo>
                <a:lnTo>
                  <a:pt x="893399" y="1616081"/>
                </a:lnTo>
                <a:lnTo>
                  <a:pt x="938901" y="1609377"/>
                </a:lnTo>
                <a:lnTo>
                  <a:pt x="983539" y="1600124"/>
                </a:lnTo>
                <a:lnTo>
                  <a:pt x="1027237" y="1588397"/>
                </a:lnTo>
                <a:lnTo>
                  <a:pt x="1069920" y="1574272"/>
                </a:lnTo>
                <a:lnTo>
                  <a:pt x="1111513" y="1557825"/>
                </a:lnTo>
                <a:lnTo>
                  <a:pt x="1151941" y="1539133"/>
                </a:lnTo>
                <a:lnTo>
                  <a:pt x="1191129" y="1518271"/>
                </a:lnTo>
                <a:lnTo>
                  <a:pt x="1229002" y="1495315"/>
                </a:lnTo>
                <a:lnTo>
                  <a:pt x="1265484" y="1470342"/>
                </a:lnTo>
                <a:lnTo>
                  <a:pt x="1300500" y="1443427"/>
                </a:lnTo>
                <a:lnTo>
                  <a:pt x="1333976" y="1414647"/>
                </a:lnTo>
                <a:lnTo>
                  <a:pt x="1365837" y="1384077"/>
                </a:lnTo>
                <a:lnTo>
                  <a:pt x="1396007" y="1351794"/>
                </a:lnTo>
                <a:lnTo>
                  <a:pt x="1424411" y="1317873"/>
                </a:lnTo>
                <a:lnTo>
                  <a:pt x="1450974" y="1282391"/>
                </a:lnTo>
                <a:lnTo>
                  <a:pt x="1475621" y="1245423"/>
                </a:lnTo>
                <a:lnTo>
                  <a:pt x="1498278" y="1207045"/>
                </a:lnTo>
                <a:lnTo>
                  <a:pt x="1518868" y="1167335"/>
                </a:lnTo>
                <a:lnTo>
                  <a:pt x="1537317" y="1126366"/>
                </a:lnTo>
                <a:lnTo>
                  <a:pt x="1553549" y="1084217"/>
                </a:lnTo>
                <a:lnTo>
                  <a:pt x="1567491" y="1040962"/>
                </a:lnTo>
                <a:lnTo>
                  <a:pt x="1579066" y="996678"/>
                </a:lnTo>
                <a:lnTo>
                  <a:pt x="1588199" y="951440"/>
                </a:lnTo>
                <a:lnTo>
                  <a:pt x="1594816" y="905325"/>
                </a:lnTo>
                <a:lnTo>
                  <a:pt x="1598841" y="858409"/>
                </a:lnTo>
                <a:lnTo>
                  <a:pt x="1600200" y="810768"/>
                </a:lnTo>
                <a:lnTo>
                  <a:pt x="1598841" y="763126"/>
                </a:lnTo>
                <a:lnTo>
                  <a:pt x="1594816" y="716210"/>
                </a:lnTo>
                <a:lnTo>
                  <a:pt x="1588199" y="670095"/>
                </a:lnTo>
                <a:lnTo>
                  <a:pt x="1579066" y="624857"/>
                </a:lnTo>
                <a:lnTo>
                  <a:pt x="1567491" y="580573"/>
                </a:lnTo>
                <a:lnTo>
                  <a:pt x="1553549" y="537318"/>
                </a:lnTo>
                <a:lnTo>
                  <a:pt x="1537317" y="495169"/>
                </a:lnTo>
                <a:lnTo>
                  <a:pt x="1518868" y="454200"/>
                </a:lnTo>
                <a:lnTo>
                  <a:pt x="1498278" y="414490"/>
                </a:lnTo>
                <a:lnTo>
                  <a:pt x="1475621" y="376112"/>
                </a:lnTo>
                <a:lnTo>
                  <a:pt x="1450974" y="339144"/>
                </a:lnTo>
                <a:lnTo>
                  <a:pt x="1424411" y="303662"/>
                </a:lnTo>
                <a:lnTo>
                  <a:pt x="1396007" y="269741"/>
                </a:lnTo>
                <a:lnTo>
                  <a:pt x="1365837" y="237458"/>
                </a:lnTo>
                <a:lnTo>
                  <a:pt x="1333976" y="206888"/>
                </a:lnTo>
                <a:lnTo>
                  <a:pt x="1300500" y="178108"/>
                </a:lnTo>
                <a:lnTo>
                  <a:pt x="1265484" y="151193"/>
                </a:lnTo>
                <a:lnTo>
                  <a:pt x="1229002" y="126220"/>
                </a:lnTo>
                <a:lnTo>
                  <a:pt x="1191129" y="103264"/>
                </a:lnTo>
                <a:lnTo>
                  <a:pt x="1151941" y="82402"/>
                </a:lnTo>
                <a:lnTo>
                  <a:pt x="1111513" y="63710"/>
                </a:lnTo>
                <a:lnTo>
                  <a:pt x="1069920" y="47263"/>
                </a:lnTo>
                <a:lnTo>
                  <a:pt x="1027237" y="33138"/>
                </a:lnTo>
                <a:lnTo>
                  <a:pt x="983539" y="21411"/>
                </a:lnTo>
                <a:lnTo>
                  <a:pt x="938901" y="12158"/>
                </a:lnTo>
                <a:lnTo>
                  <a:pt x="893399" y="5454"/>
                </a:lnTo>
                <a:lnTo>
                  <a:pt x="847106" y="1376"/>
                </a:lnTo>
                <a:lnTo>
                  <a:pt x="800100" y="0"/>
                </a:lnTo>
                <a:close/>
              </a:path>
            </a:pathLst>
          </a:custGeom>
          <a:solidFill>
            <a:srgbClr val="289FC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7615" y="1194435"/>
            <a:ext cx="800100" cy="810895"/>
          </a:xfrm>
          <a:custGeom>
            <a:avLst/>
            <a:gdLst/>
            <a:ahLst/>
            <a:cxnLst/>
            <a:rect l="l" t="t" r="r" b="b"/>
            <a:pathLst>
              <a:path w="1600200" h="1621789">
                <a:moveTo>
                  <a:pt x="0" y="810768"/>
                </a:moveTo>
                <a:lnTo>
                  <a:pt x="1358" y="763126"/>
                </a:lnTo>
                <a:lnTo>
                  <a:pt x="5383" y="716210"/>
                </a:lnTo>
                <a:lnTo>
                  <a:pt x="12000" y="670095"/>
                </a:lnTo>
                <a:lnTo>
                  <a:pt x="21133" y="624857"/>
                </a:lnTo>
                <a:lnTo>
                  <a:pt x="32708" y="580573"/>
                </a:lnTo>
                <a:lnTo>
                  <a:pt x="46650" y="537318"/>
                </a:lnTo>
                <a:lnTo>
                  <a:pt x="62882" y="495169"/>
                </a:lnTo>
                <a:lnTo>
                  <a:pt x="81331" y="454200"/>
                </a:lnTo>
                <a:lnTo>
                  <a:pt x="101921" y="414490"/>
                </a:lnTo>
                <a:lnTo>
                  <a:pt x="124578" y="376112"/>
                </a:lnTo>
                <a:lnTo>
                  <a:pt x="149225" y="339144"/>
                </a:lnTo>
                <a:lnTo>
                  <a:pt x="175788" y="303662"/>
                </a:lnTo>
                <a:lnTo>
                  <a:pt x="204192" y="269741"/>
                </a:lnTo>
                <a:lnTo>
                  <a:pt x="234362" y="237458"/>
                </a:lnTo>
                <a:lnTo>
                  <a:pt x="266223" y="206888"/>
                </a:lnTo>
                <a:lnTo>
                  <a:pt x="299699" y="178108"/>
                </a:lnTo>
                <a:lnTo>
                  <a:pt x="334715" y="151193"/>
                </a:lnTo>
                <a:lnTo>
                  <a:pt x="371197" y="126220"/>
                </a:lnTo>
                <a:lnTo>
                  <a:pt x="409070" y="103264"/>
                </a:lnTo>
                <a:lnTo>
                  <a:pt x="448258" y="82402"/>
                </a:lnTo>
                <a:lnTo>
                  <a:pt x="488686" y="63710"/>
                </a:lnTo>
                <a:lnTo>
                  <a:pt x="530279" y="47263"/>
                </a:lnTo>
                <a:lnTo>
                  <a:pt x="572962" y="33138"/>
                </a:lnTo>
                <a:lnTo>
                  <a:pt x="616660" y="21411"/>
                </a:lnTo>
                <a:lnTo>
                  <a:pt x="661298" y="12158"/>
                </a:lnTo>
                <a:lnTo>
                  <a:pt x="706800" y="5454"/>
                </a:lnTo>
                <a:lnTo>
                  <a:pt x="753093" y="1376"/>
                </a:lnTo>
                <a:lnTo>
                  <a:pt x="800100" y="0"/>
                </a:lnTo>
                <a:lnTo>
                  <a:pt x="847106" y="1376"/>
                </a:lnTo>
                <a:lnTo>
                  <a:pt x="893399" y="5454"/>
                </a:lnTo>
                <a:lnTo>
                  <a:pt x="938901" y="12158"/>
                </a:lnTo>
                <a:lnTo>
                  <a:pt x="983539" y="21411"/>
                </a:lnTo>
                <a:lnTo>
                  <a:pt x="1027237" y="33138"/>
                </a:lnTo>
                <a:lnTo>
                  <a:pt x="1069920" y="47263"/>
                </a:lnTo>
                <a:lnTo>
                  <a:pt x="1111513" y="63710"/>
                </a:lnTo>
                <a:lnTo>
                  <a:pt x="1151941" y="82402"/>
                </a:lnTo>
                <a:lnTo>
                  <a:pt x="1191129" y="103264"/>
                </a:lnTo>
                <a:lnTo>
                  <a:pt x="1229002" y="126220"/>
                </a:lnTo>
                <a:lnTo>
                  <a:pt x="1265484" y="151193"/>
                </a:lnTo>
                <a:lnTo>
                  <a:pt x="1300500" y="178108"/>
                </a:lnTo>
                <a:lnTo>
                  <a:pt x="1333976" y="206888"/>
                </a:lnTo>
                <a:lnTo>
                  <a:pt x="1365837" y="237458"/>
                </a:lnTo>
                <a:lnTo>
                  <a:pt x="1396007" y="269741"/>
                </a:lnTo>
                <a:lnTo>
                  <a:pt x="1424411" y="303662"/>
                </a:lnTo>
                <a:lnTo>
                  <a:pt x="1450974" y="339144"/>
                </a:lnTo>
                <a:lnTo>
                  <a:pt x="1475621" y="376112"/>
                </a:lnTo>
                <a:lnTo>
                  <a:pt x="1498278" y="414490"/>
                </a:lnTo>
                <a:lnTo>
                  <a:pt x="1518868" y="454200"/>
                </a:lnTo>
                <a:lnTo>
                  <a:pt x="1537317" y="495169"/>
                </a:lnTo>
                <a:lnTo>
                  <a:pt x="1553549" y="537318"/>
                </a:lnTo>
                <a:lnTo>
                  <a:pt x="1567491" y="580573"/>
                </a:lnTo>
                <a:lnTo>
                  <a:pt x="1579066" y="624857"/>
                </a:lnTo>
                <a:lnTo>
                  <a:pt x="1588199" y="670095"/>
                </a:lnTo>
                <a:lnTo>
                  <a:pt x="1594816" y="716210"/>
                </a:lnTo>
                <a:lnTo>
                  <a:pt x="1598841" y="763126"/>
                </a:lnTo>
                <a:lnTo>
                  <a:pt x="1600200" y="810768"/>
                </a:lnTo>
                <a:lnTo>
                  <a:pt x="1598841" y="858409"/>
                </a:lnTo>
                <a:lnTo>
                  <a:pt x="1594816" y="905325"/>
                </a:lnTo>
                <a:lnTo>
                  <a:pt x="1588199" y="951440"/>
                </a:lnTo>
                <a:lnTo>
                  <a:pt x="1579066" y="996678"/>
                </a:lnTo>
                <a:lnTo>
                  <a:pt x="1567491" y="1040962"/>
                </a:lnTo>
                <a:lnTo>
                  <a:pt x="1553549" y="1084217"/>
                </a:lnTo>
                <a:lnTo>
                  <a:pt x="1537317" y="1126366"/>
                </a:lnTo>
                <a:lnTo>
                  <a:pt x="1518868" y="1167335"/>
                </a:lnTo>
                <a:lnTo>
                  <a:pt x="1498278" y="1207045"/>
                </a:lnTo>
                <a:lnTo>
                  <a:pt x="1475621" y="1245423"/>
                </a:lnTo>
                <a:lnTo>
                  <a:pt x="1450974" y="1282391"/>
                </a:lnTo>
                <a:lnTo>
                  <a:pt x="1424411" y="1317873"/>
                </a:lnTo>
                <a:lnTo>
                  <a:pt x="1396007" y="1351794"/>
                </a:lnTo>
                <a:lnTo>
                  <a:pt x="1365837" y="1384077"/>
                </a:lnTo>
                <a:lnTo>
                  <a:pt x="1333976" y="1414647"/>
                </a:lnTo>
                <a:lnTo>
                  <a:pt x="1300500" y="1443427"/>
                </a:lnTo>
                <a:lnTo>
                  <a:pt x="1265484" y="1470342"/>
                </a:lnTo>
                <a:lnTo>
                  <a:pt x="1229002" y="1495315"/>
                </a:lnTo>
                <a:lnTo>
                  <a:pt x="1191129" y="1518271"/>
                </a:lnTo>
                <a:lnTo>
                  <a:pt x="1151941" y="1539133"/>
                </a:lnTo>
                <a:lnTo>
                  <a:pt x="1111513" y="1557825"/>
                </a:lnTo>
                <a:lnTo>
                  <a:pt x="1069920" y="1574272"/>
                </a:lnTo>
                <a:lnTo>
                  <a:pt x="1027237" y="1588397"/>
                </a:lnTo>
                <a:lnTo>
                  <a:pt x="983539" y="1600124"/>
                </a:lnTo>
                <a:lnTo>
                  <a:pt x="938901" y="1609377"/>
                </a:lnTo>
                <a:lnTo>
                  <a:pt x="893399" y="1616081"/>
                </a:lnTo>
                <a:lnTo>
                  <a:pt x="847106" y="1620159"/>
                </a:lnTo>
                <a:lnTo>
                  <a:pt x="800100" y="1621535"/>
                </a:lnTo>
                <a:lnTo>
                  <a:pt x="753093" y="1620159"/>
                </a:lnTo>
                <a:lnTo>
                  <a:pt x="706800" y="1616081"/>
                </a:lnTo>
                <a:lnTo>
                  <a:pt x="661298" y="1609377"/>
                </a:lnTo>
                <a:lnTo>
                  <a:pt x="616660" y="1600124"/>
                </a:lnTo>
                <a:lnTo>
                  <a:pt x="572962" y="1588397"/>
                </a:lnTo>
                <a:lnTo>
                  <a:pt x="530279" y="1574272"/>
                </a:lnTo>
                <a:lnTo>
                  <a:pt x="488686" y="1557825"/>
                </a:lnTo>
                <a:lnTo>
                  <a:pt x="448258" y="1539133"/>
                </a:lnTo>
                <a:lnTo>
                  <a:pt x="409070" y="1518271"/>
                </a:lnTo>
                <a:lnTo>
                  <a:pt x="371197" y="1495315"/>
                </a:lnTo>
                <a:lnTo>
                  <a:pt x="334715" y="1470342"/>
                </a:lnTo>
                <a:lnTo>
                  <a:pt x="299699" y="1443427"/>
                </a:lnTo>
                <a:lnTo>
                  <a:pt x="266223" y="1414647"/>
                </a:lnTo>
                <a:lnTo>
                  <a:pt x="234362" y="1384077"/>
                </a:lnTo>
                <a:lnTo>
                  <a:pt x="204192" y="1351794"/>
                </a:lnTo>
                <a:lnTo>
                  <a:pt x="175788" y="1317873"/>
                </a:lnTo>
                <a:lnTo>
                  <a:pt x="149225" y="1282391"/>
                </a:lnTo>
                <a:lnTo>
                  <a:pt x="124578" y="1245423"/>
                </a:lnTo>
                <a:lnTo>
                  <a:pt x="101921" y="1207045"/>
                </a:lnTo>
                <a:lnTo>
                  <a:pt x="81331" y="1167335"/>
                </a:lnTo>
                <a:lnTo>
                  <a:pt x="62882" y="1126366"/>
                </a:lnTo>
                <a:lnTo>
                  <a:pt x="46650" y="1084217"/>
                </a:lnTo>
                <a:lnTo>
                  <a:pt x="32708" y="1040962"/>
                </a:lnTo>
                <a:lnTo>
                  <a:pt x="21133" y="996678"/>
                </a:lnTo>
                <a:lnTo>
                  <a:pt x="12000" y="951440"/>
                </a:lnTo>
                <a:lnTo>
                  <a:pt x="5383" y="905325"/>
                </a:lnTo>
                <a:lnTo>
                  <a:pt x="1358" y="858409"/>
                </a:lnTo>
                <a:lnTo>
                  <a:pt x="0" y="81076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1772" y="3062478"/>
            <a:ext cx="6028944" cy="825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914" y="3076194"/>
            <a:ext cx="6003798" cy="853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726" y="3075432"/>
            <a:ext cx="5977890" cy="774383"/>
          </a:xfrm>
          <a:custGeom>
            <a:avLst/>
            <a:gdLst/>
            <a:ahLst/>
            <a:cxnLst/>
            <a:rect l="l" t="t" r="r" b="b"/>
            <a:pathLst>
              <a:path w="11955780" h="1548765">
                <a:moveTo>
                  <a:pt x="0" y="1548384"/>
                </a:moveTo>
                <a:lnTo>
                  <a:pt x="11955780" y="1548384"/>
                </a:lnTo>
                <a:lnTo>
                  <a:pt x="11955780" y="0"/>
                </a:lnTo>
                <a:lnTo>
                  <a:pt x="0" y="0"/>
                </a:lnTo>
                <a:lnTo>
                  <a:pt x="0" y="1548384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6318" y="3125343"/>
            <a:ext cx="5753418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85433" indent="-285433">
              <a:spcBef>
                <a:spcPts val="48"/>
              </a:spcBef>
              <a:buFont typeface="Wingdings"/>
              <a:buChar char=""/>
              <a:tabLst>
                <a:tab pos="285433" algn="l"/>
                <a:tab pos="28575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Non-Disjoint Events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have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common</a:t>
            </a:r>
            <a:r>
              <a:rPr sz="14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outcomes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742633" lvl="1" indent="-285750">
              <a:buClr>
                <a:srgbClr val="095A82"/>
              </a:buClr>
              <a:buFontTx/>
              <a:buChar char="−"/>
              <a:tabLst>
                <a:tab pos="742633" algn="l"/>
                <a:tab pos="74295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student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can get 100 marks in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statistics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 100 marks in</a:t>
            </a:r>
            <a:r>
              <a:rPr sz="1400" spc="16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probability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742633" lvl="1" indent="-285750">
              <a:buClr>
                <a:srgbClr val="095A82"/>
              </a:buClr>
              <a:buFontTx/>
              <a:buChar char="−"/>
              <a:tabLst>
                <a:tab pos="742633" algn="l"/>
                <a:tab pos="742950" algn="l"/>
              </a:tabLst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The outcome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ball delivered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can be a no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ball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 a</a:t>
            </a:r>
            <a:r>
              <a:rPr sz="1400" spc="4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six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3908" y="3080004"/>
            <a:ext cx="1406652" cy="8694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94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89496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Rules of</a:t>
            </a:r>
            <a:r>
              <a:rPr sz="2800" spc="-38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721352" y="3201162"/>
            <a:ext cx="2900363" cy="1410653"/>
          </a:xfrm>
          <a:custGeom>
            <a:avLst/>
            <a:gdLst/>
            <a:ahLst/>
            <a:cxnLst/>
            <a:rect l="l" t="t" r="r" b="b"/>
            <a:pathLst>
              <a:path w="5800725" h="2821304">
                <a:moveTo>
                  <a:pt x="1908428" y="0"/>
                </a:moveTo>
                <a:lnTo>
                  <a:pt x="0" y="791718"/>
                </a:lnTo>
                <a:lnTo>
                  <a:pt x="4033519" y="2820923"/>
                </a:lnTo>
                <a:lnTo>
                  <a:pt x="5800344" y="1783333"/>
                </a:lnTo>
                <a:lnTo>
                  <a:pt x="1908428" y="0"/>
                </a:lnTo>
                <a:close/>
              </a:path>
            </a:pathLst>
          </a:custGeom>
          <a:solidFill>
            <a:srgbClr val="0A544A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0600" y="3232404"/>
            <a:ext cx="2750185" cy="1341120"/>
          </a:xfrm>
          <a:custGeom>
            <a:avLst/>
            <a:gdLst/>
            <a:ahLst/>
            <a:cxnLst/>
            <a:rect l="l" t="t" r="r" b="b"/>
            <a:pathLst>
              <a:path w="5500369" h="2682240">
                <a:moveTo>
                  <a:pt x="1750059" y="0"/>
                </a:moveTo>
                <a:lnTo>
                  <a:pt x="0" y="745489"/>
                </a:lnTo>
                <a:lnTo>
                  <a:pt x="3875023" y="2682240"/>
                </a:lnTo>
                <a:lnTo>
                  <a:pt x="5500115" y="1720087"/>
                </a:lnTo>
                <a:lnTo>
                  <a:pt x="1750059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80279" y="3705225"/>
            <a:ext cx="1489710" cy="721043"/>
          </a:xfrm>
          <a:custGeom>
            <a:avLst/>
            <a:gdLst/>
            <a:ahLst/>
            <a:cxnLst/>
            <a:rect l="l" t="t" r="r" b="b"/>
            <a:pathLst>
              <a:path w="2979419" h="1442084">
                <a:moveTo>
                  <a:pt x="2979420" y="1441704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6874" y="3596640"/>
            <a:ext cx="2031683" cy="1208723"/>
          </a:xfrm>
          <a:custGeom>
            <a:avLst/>
            <a:gdLst/>
            <a:ahLst/>
            <a:cxnLst/>
            <a:rect l="l" t="t" r="r" b="b"/>
            <a:pathLst>
              <a:path w="4063365" h="2417445">
                <a:moveTo>
                  <a:pt x="29209" y="0"/>
                </a:moveTo>
                <a:lnTo>
                  <a:pt x="0" y="370840"/>
                </a:lnTo>
                <a:lnTo>
                  <a:pt x="4000500" y="2417064"/>
                </a:lnTo>
                <a:lnTo>
                  <a:pt x="4062984" y="2029498"/>
                </a:lnTo>
                <a:lnTo>
                  <a:pt x="29209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07124" y="4092702"/>
            <a:ext cx="914400" cy="712470"/>
          </a:xfrm>
          <a:custGeom>
            <a:avLst/>
            <a:gdLst/>
            <a:ahLst/>
            <a:cxnLst/>
            <a:rect l="l" t="t" r="r" b="b"/>
            <a:pathLst>
              <a:path w="1828800" h="1424940">
                <a:moveTo>
                  <a:pt x="1828800" y="0"/>
                </a:moveTo>
                <a:lnTo>
                  <a:pt x="62484" y="1037450"/>
                </a:lnTo>
                <a:lnTo>
                  <a:pt x="0" y="1424940"/>
                </a:lnTo>
                <a:lnTo>
                  <a:pt x="1749678" y="370840"/>
                </a:lnTo>
                <a:lnTo>
                  <a:pt x="182880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61226" y="3852672"/>
            <a:ext cx="976948" cy="658495"/>
          </a:xfrm>
          <a:custGeom>
            <a:avLst/>
            <a:gdLst/>
            <a:ahLst/>
            <a:cxnLst/>
            <a:rect l="l" t="t" r="r" b="b"/>
            <a:pathLst>
              <a:path w="1953894" h="1316990">
                <a:moveTo>
                  <a:pt x="1953767" y="0"/>
                </a:moveTo>
                <a:lnTo>
                  <a:pt x="187451" y="1004188"/>
                </a:lnTo>
                <a:lnTo>
                  <a:pt x="0" y="1316735"/>
                </a:lnTo>
                <a:lnTo>
                  <a:pt x="1766315" y="291718"/>
                </a:lnTo>
                <a:lnTo>
                  <a:pt x="1953767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94148" y="2271522"/>
            <a:ext cx="2744153" cy="2083435"/>
          </a:xfrm>
          <a:custGeom>
            <a:avLst/>
            <a:gdLst/>
            <a:ahLst/>
            <a:cxnLst/>
            <a:rect l="l" t="t" r="r" b="b"/>
            <a:pathLst>
              <a:path w="5488305" h="4166870">
                <a:moveTo>
                  <a:pt x="1937638" y="0"/>
                </a:moveTo>
                <a:lnTo>
                  <a:pt x="0" y="679195"/>
                </a:lnTo>
                <a:lnTo>
                  <a:pt x="3721100" y="4166616"/>
                </a:lnTo>
                <a:lnTo>
                  <a:pt x="5487923" y="3162426"/>
                </a:lnTo>
                <a:lnTo>
                  <a:pt x="1937638" y="0"/>
                </a:lnTo>
                <a:close/>
              </a:path>
            </a:pathLst>
          </a:custGeom>
          <a:solidFill>
            <a:srgbClr val="4F6027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55108" y="2309622"/>
            <a:ext cx="2628900" cy="2007870"/>
          </a:xfrm>
          <a:custGeom>
            <a:avLst/>
            <a:gdLst/>
            <a:ahLst/>
            <a:cxnLst/>
            <a:rect l="l" t="t" r="r" b="b"/>
            <a:pathLst>
              <a:path w="5257800" h="4015740">
                <a:moveTo>
                  <a:pt x="1816480" y="0"/>
                </a:moveTo>
                <a:lnTo>
                  <a:pt x="0" y="620648"/>
                </a:lnTo>
                <a:lnTo>
                  <a:pt x="3612133" y="4015739"/>
                </a:lnTo>
                <a:lnTo>
                  <a:pt x="5257799" y="3070097"/>
                </a:lnTo>
                <a:lnTo>
                  <a:pt x="181648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90997" y="2975991"/>
            <a:ext cx="1241425" cy="1156970"/>
          </a:xfrm>
          <a:custGeom>
            <a:avLst/>
            <a:gdLst/>
            <a:ahLst/>
            <a:cxnLst/>
            <a:rect l="l" t="t" r="r" b="b"/>
            <a:pathLst>
              <a:path w="2482850" h="2313940">
                <a:moveTo>
                  <a:pt x="2482596" y="2313431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23282" y="2611374"/>
            <a:ext cx="1931670" cy="1899920"/>
          </a:xfrm>
          <a:custGeom>
            <a:avLst/>
            <a:gdLst/>
            <a:ahLst/>
            <a:cxnLst/>
            <a:rect l="l" t="t" r="r" b="b"/>
            <a:pathLst>
              <a:path w="3863340" h="3799840">
                <a:moveTo>
                  <a:pt x="141731" y="0"/>
                </a:moveTo>
                <a:lnTo>
                  <a:pt x="0" y="312419"/>
                </a:lnTo>
                <a:lnTo>
                  <a:pt x="3675760" y="3799332"/>
                </a:lnTo>
                <a:lnTo>
                  <a:pt x="3863339" y="3486912"/>
                </a:lnTo>
                <a:lnTo>
                  <a:pt x="141731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90032" y="1519428"/>
            <a:ext cx="2341880" cy="2667000"/>
          </a:xfrm>
          <a:custGeom>
            <a:avLst/>
            <a:gdLst/>
            <a:ahLst/>
            <a:cxnLst/>
            <a:rect l="l" t="t" r="r" b="b"/>
            <a:pathLst>
              <a:path w="4683759" h="5334000">
                <a:moveTo>
                  <a:pt x="1954149" y="0"/>
                </a:moveTo>
                <a:lnTo>
                  <a:pt x="0" y="570865"/>
                </a:lnTo>
                <a:lnTo>
                  <a:pt x="2945764" y="5334000"/>
                </a:lnTo>
                <a:lnTo>
                  <a:pt x="4683251" y="4338066"/>
                </a:lnTo>
                <a:lnTo>
                  <a:pt x="1954149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35752" y="1556766"/>
            <a:ext cx="2256473" cy="2581910"/>
          </a:xfrm>
          <a:custGeom>
            <a:avLst/>
            <a:gdLst/>
            <a:ahLst/>
            <a:cxnLst/>
            <a:rect l="l" t="t" r="r" b="b"/>
            <a:pathLst>
              <a:path w="4512944" h="5163820">
                <a:moveTo>
                  <a:pt x="1829180" y="0"/>
                </a:moveTo>
                <a:lnTo>
                  <a:pt x="0" y="545973"/>
                </a:lnTo>
                <a:lnTo>
                  <a:pt x="2870834" y="5163312"/>
                </a:lnTo>
                <a:lnTo>
                  <a:pt x="4512563" y="4234053"/>
                </a:lnTo>
                <a:lnTo>
                  <a:pt x="182918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8968" y="1805178"/>
            <a:ext cx="1604010" cy="2481263"/>
          </a:xfrm>
          <a:custGeom>
            <a:avLst/>
            <a:gdLst/>
            <a:ahLst/>
            <a:cxnLst/>
            <a:rect l="l" t="t" r="r" b="b"/>
            <a:pathLst>
              <a:path w="3208019" h="4962525">
                <a:moveTo>
                  <a:pt x="262509" y="0"/>
                </a:moveTo>
                <a:lnTo>
                  <a:pt x="0" y="249936"/>
                </a:lnTo>
                <a:lnTo>
                  <a:pt x="2899664" y="4962144"/>
                </a:lnTo>
                <a:lnTo>
                  <a:pt x="3208020" y="4762119"/>
                </a:lnTo>
                <a:lnTo>
                  <a:pt x="262509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09054" y="3688080"/>
            <a:ext cx="1022668" cy="598170"/>
          </a:xfrm>
          <a:custGeom>
            <a:avLst/>
            <a:gdLst/>
            <a:ahLst/>
            <a:cxnLst/>
            <a:rect l="l" t="t" r="r" b="b"/>
            <a:pathLst>
              <a:path w="2045334" h="1196340">
                <a:moveTo>
                  <a:pt x="2045207" y="0"/>
                </a:moveTo>
                <a:lnTo>
                  <a:pt x="308228" y="996315"/>
                </a:lnTo>
                <a:lnTo>
                  <a:pt x="0" y="1196340"/>
                </a:lnTo>
                <a:lnTo>
                  <a:pt x="1766061" y="187579"/>
                </a:lnTo>
                <a:lnTo>
                  <a:pt x="204520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45199" y="2884551"/>
            <a:ext cx="650240" cy="1100455"/>
          </a:xfrm>
          <a:custGeom>
            <a:avLst/>
            <a:gdLst/>
            <a:ahLst/>
            <a:cxnLst/>
            <a:rect l="l" t="t" r="r" b="b"/>
            <a:pathLst>
              <a:path w="1300480" h="2200909">
                <a:moveTo>
                  <a:pt x="1299971" y="2200656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9266" y="1317498"/>
            <a:ext cx="1009015" cy="2820988"/>
          </a:xfrm>
          <a:custGeom>
            <a:avLst/>
            <a:gdLst/>
            <a:ahLst/>
            <a:cxnLst/>
            <a:rect l="l" t="t" r="r" b="b"/>
            <a:pathLst>
              <a:path w="2018030" h="5641975">
                <a:moveTo>
                  <a:pt x="371094" y="0"/>
                </a:moveTo>
                <a:lnTo>
                  <a:pt x="0" y="108330"/>
                </a:lnTo>
                <a:lnTo>
                  <a:pt x="1642618" y="5641848"/>
                </a:lnTo>
                <a:lnTo>
                  <a:pt x="2017776" y="5596001"/>
                </a:lnTo>
                <a:lnTo>
                  <a:pt x="371094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5194" y="1053084"/>
            <a:ext cx="1689418" cy="3062605"/>
          </a:xfrm>
          <a:custGeom>
            <a:avLst/>
            <a:gdLst/>
            <a:ahLst/>
            <a:cxnLst/>
            <a:rect l="l" t="t" r="r" b="b"/>
            <a:pathLst>
              <a:path w="3378834" h="6125209">
                <a:moveTo>
                  <a:pt x="1891410" y="0"/>
                </a:moveTo>
                <a:lnTo>
                  <a:pt x="0" y="529208"/>
                </a:lnTo>
                <a:lnTo>
                  <a:pt x="1645665" y="6124956"/>
                </a:lnTo>
                <a:lnTo>
                  <a:pt x="3378707" y="5133339"/>
                </a:lnTo>
                <a:lnTo>
                  <a:pt x="1891410" y="0"/>
                </a:lnTo>
                <a:close/>
              </a:path>
            </a:pathLst>
          </a:custGeom>
          <a:solidFill>
            <a:srgbClr val="05405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44818" y="1092708"/>
            <a:ext cx="1612583" cy="2977198"/>
          </a:xfrm>
          <a:custGeom>
            <a:avLst/>
            <a:gdLst/>
            <a:ahLst/>
            <a:cxnLst/>
            <a:rect l="l" t="t" r="r" b="b"/>
            <a:pathLst>
              <a:path w="3225165" h="5954395">
                <a:moveTo>
                  <a:pt x="1783206" y="0"/>
                </a:moveTo>
                <a:lnTo>
                  <a:pt x="0" y="479170"/>
                </a:lnTo>
                <a:lnTo>
                  <a:pt x="1612392" y="5954267"/>
                </a:lnTo>
                <a:lnTo>
                  <a:pt x="3224783" y="5025135"/>
                </a:lnTo>
                <a:lnTo>
                  <a:pt x="178320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95185" y="2975991"/>
            <a:ext cx="264478" cy="946468"/>
          </a:xfrm>
          <a:custGeom>
            <a:avLst/>
            <a:gdLst/>
            <a:ahLst/>
            <a:cxnLst/>
            <a:rect l="l" t="t" r="r" b="b"/>
            <a:pathLst>
              <a:path w="528955" h="1892934">
                <a:moveTo>
                  <a:pt x="528828" y="1892807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36002" y="984504"/>
            <a:ext cx="939800" cy="3185160"/>
          </a:xfrm>
          <a:custGeom>
            <a:avLst/>
            <a:gdLst/>
            <a:ahLst/>
            <a:cxnLst/>
            <a:rect l="l" t="t" r="r" b="b"/>
            <a:pathLst>
              <a:path w="1879600" h="6370320">
                <a:moveTo>
                  <a:pt x="1879092" y="0"/>
                </a:moveTo>
                <a:lnTo>
                  <a:pt x="79121" y="541655"/>
                </a:lnTo>
                <a:lnTo>
                  <a:pt x="0" y="6370320"/>
                </a:lnTo>
                <a:lnTo>
                  <a:pt x="1691640" y="5349621"/>
                </a:lnTo>
                <a:lnTo>
                  <a:pt x="1879092" y="0"/>
                </a:lnTo>
                <a:close/>
              </a:path>
            </a:pathLst>
          </a:custGeom>
          <a:solidFill>
            <a:srgbClr val="042C4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67244" y="1030224"/>
            <a:ext cx="877253" cy="3093720"/>
          </a:xfrm>
          <a:custGeom>
            <a:avLst/>
            <a:gdLst/>
            <a:ahLst/>
            <a:cxnLst/>
            <a:rect l="l" t="t" r="r" b="b"/>
            <a:pathLst>
              <a:path w="1754505" h="6187440">
                <a:moveTo>
                  <a:pt x="1754123" y="0"/>
                </a:moveTo>
                <a:lnTo>
                  <a:pt x="79121" y="512445"/>
                </a:lnTo>
                <a:lnTo>
                  <a:pt x="0" y="6187440"/>
                </a:lnTo>
                <a:lnTo>
                  <a:pt x="1566671" y="5224907"/>
                </a:lnTo>
                <a:lnTo>
                  <a:pt x="175412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59218" y="961644"/>
            <a:ext cx="1116330" cy="293370"/>
          </a:xfrm>
          <a:custGeom>
            <a:avLst/>
            <a:gdLst/>
            <a:ahLst/>
            <a:cxnLst/>
            <a:rect l="l" t="t" r="r" b="b"/>
            <a:pathLst>
              <a:path w="2232659" h="586739">
                <a:moveTo>
                  <a:pt x="1811908" y="0"/>
                </a:moveTo>
                <a:lnTo>
                  <a:pt x="0" y="524382"/>
                </a:lnTo>
                <a:lnTo>
                  <a:pt x="433196" y="586739"/>
                </a:lnTo>
                <a:lnTo>
                  <a:pt x="2232659" y="45719"/>
                </a:lnTo>
                <a:lnTo>
                  <a:pt x="1811908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27976" y="1223772"/>
            <a:ext cx="247650" cy="2946083"/>
          </a:xfrm>
          <a:custGeom>
            <a:avLst/>
            <a:gdLst/>
            <a:ahLst/>
            <a:cxnLst/>
            <a:rect l="l" t="t" r="r" b="b"/>
            <a:pathLst>
              <a:path w="495300" h="5892165">
                <a:moveTo>
                  <a:pt x="62484" y="0"/>
                </a:moveTo>
                <a:lnTo>
                  <a:pt x="0" y="5783453"/>
                </a:lnTo>
                <a:lnTo>
                  <a:pt x="416178" y="5891783"/>
                </a:lnTo>
                <a:lnTo>
                  <a:pt x="495300" y="62483"/>
                </a:lnTo>
                <a:lnTo>
                  <a:pt x="62484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59218" y="1223772"/>
            <a:ext cx="216535" cy="31433"/>
          </a:xfrm>
          <a:custGeom>
            <a:avLst/>
            <a:gdLst/>
            <a:ahLst/>
            <a:cxnLst/>
            <a:rect l="l" t="t" r="r" b="b"/>
            <a:pathLst>
              <a:path w="433069" h="62864">
                <a:moveTo>
                  <a:pt x="61848" y="15621"/>
                </a:moveTo>
                <a:lnTo>
                  <a:pt x="96857" y="24895"/>
                </a:lnTo>
                <a:lnTo>
                  <a:pt x="133318" y="31241"/>
                </a:lnTo>
                <a:lnTo>
                  <a:pt x="172684" y="37588"/>
                </a:lnTo>
                <a:lnTo>
                  <a:pt x="216407" y="46862"/>
                </a:lnTo>
                <a:lnTo>
                  <a:pt x="260131" y="47107"/>
                </a:lnTo>
                <a:lnTo>
                  <a:pt x="299497" y="48815"/>
                </a:lnTo>
                <a:lnTo>
                  <a:pt x="335958" y="53453"/>
                </a:lnTo>
                <a:lnTo>
                  <a:pt x="370967" y="62483"/>
                </a:lnTo>
                <a:lnTo>
                  <a:pt x="432815" y="62483"/>
                </a:lnTo>
                <a:lnTo>
                  <a:pt x="427509" y="62239"/>
                </a:lnTo>
                <a:lnTo>
                  <a:pt x="413511" y="60531"/>
                </a:lnTo>
                <a:lnTo>
                  <a:pt x="393703" y="55893"/>
                </a:lnTo>
                <a:lnTo>
                  <a:pt x="370967" y="46862"/>
                </a:lnTo>
                <a:lnTo>
                  <a:pt x="335958" y="44422"/>
                </a:lnTo>
                <a:lnTo>
                  <a:pt x="299497" y="39052"/>
                </a:lnTo>
                <a:lnTo>
                  <a:pt x="260131" y="33682"/>
                </a:lnTo>
                <a:lnTo>
                  <a:pt x="216407" y="31241"/>
                </a:lnTo>
                <a:lnTo>
                  <a:pt x="179220" y="22211"/>
                </a:lnTo>
                <a:lnTo>
                  <a:pt x="139128" y="17573"/>
                </a:lnTo>
                <a:lnTo>
                  <a:pt x="99036" y="15865"/>
                </a:lnTo>
                <a:lnTo>
                  <a:pt x="61848" y="15621"/>
                </a:lnTo>
                <a:close/>
              </a:path>
              <a:path w="433069" h="62864">
                <a:moveTo>
                  <a:pt x="0" y="0"/>
                </a:moveTo>
                <a:lnTo>
                  <a:pt x="5306" y="2440"/>
                </a:lnTo>
                <a:lnTo>
                  <a:pt x="19303" y="7810"/>
                </a:lnTo>
                <a:lnTo>
                  <a:pt x="39112" y="13180"/>
                </a:lnTo>
                <a:lnTo>
                  <a:pt x="61848" y="15621"/>
                </a:lnTo>
                <a:lnTo>
                  <a:pt x="39112" y="6590"/>
                </a:lnTo>
                <a:lnTo>
                  <a:pt x="19303" y="1952"/>
                </a:lnTo>
                <a:lnTo>
                  <a:pt x="5306" y="244"/>
                </a:lnTo>
                <a:lnTo>
                  <a:pt x="0" y="0"/>
                </a:lnTo>
                <a:close/>
              </a:path>
            </a:pathLst>
          </a:custGeom>
          <a:solidFill>
            <a:srgbClr val="AFC24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92415" y="3403473"/>
            <a:ext cx="2540" cy="510540"/>
          </a:xfrm>
          <a:custGeom>
            <a:avLst/>
            <a:gdLst/>
            <a:ahLst/>
            <a:cxnLst/>
            <a:rect l="l" t="t" r="r" b="b"/>
            <a:pathLst>
              <a:path w="5080" h="1021079">
                <a:moveTo>
                  <a:pt x="0" y="0"/>
                </a:moveTo>
                <a:lnTo>
                  <a:pt x="4571" y="102107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8076" y="1340993"/>
            <a:ext cx="194881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095A82"/>
                </a:solidFill>
                <a:cs typeface="Calibri"/>
              </a:rPr>
              <a:t>For </a:t>
            </a:r>
            <a:r>
              <a:rPr sz="1200" dirty="0">
                <a:solidFill>
                  <a:srgbClr val="095A82"/>
                </a:solidFill>
                <a:cs typeface="Calibri"/>
              </a:rPr>
              <a:t>any 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Event </a:t>
            </a:r>
            <a:r>
              <a:rPr sz="1200" i="1" dirty="0">
                <a:solidFill>
                  <a:srgbClr val="095A82"/>
                </a:solidFill>
                <a:cs typeface="Calibri"/>
              </a:rPr>
              <a:t>A</a:t>
            </a:r>
            <a:r>
              <a:rPr sz="1200" dirty="0">
                <a:solidFill>
                  <a:srgbClr val="095A82"/>
                </a:solidFill>
                <a:cs typeface="Calibri"/>
              </a:rPr>
              <a:t>, 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095A82"/>
                </a:solidFill>
                <a:cs typeface="Calibri"/>
              </a:rPr>
              <a:t>A</a:t>
            </a:r>
            <a:r>
              <a:rPr sz="1200" i="1" spc="-4" baseline="24305" dirty="0">
                <a:solidFill>
                  <a:srgbClr val="095A82"/>
                </a:solidFill>
                <a:cs typeface="Calibri"/>
              </a:rPr>
              <a:t>c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) </a:t>
            </a:r>
            <a:r>
              <a:rPr sz="1200" dirty="0">
                <a:solidFill>
                  <a:srgbClr val="095A82"/>
                </a:solidFill>
                <a:cs typeface="Calibri"/>
              </a:rPr>
              <a:t>= 1 -</a:t>
            </a:r>
            <a:r>
              <a:rPr sz="1200" spc="-53" dirty="0">
                <a:solidFill>
                  <a:srgbClr val="095A82"/>
                </a:solidFill>
                <a:cs typeface="Calibri"/>
              </a:rPr>
              <a:t> 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095A82"/>
                </a:solidFill>
                <a:cs typeface="Calibri"/>
              </a:rPr>
              <a:t>A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)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4820" y="1336548"/>
            <a:ext cx="248603" cy="250825"/>
          </a:xfrm>
          <a:custGeom>
            <a:avLst/>
            <a:gdLst/>
            <a:ahLst/>
            <a:cxnLst/>
            <a:rect l="l" t="t" r="r" b="b"/>
            <a:pathLst>
              <a:path w="497205" h="501650">
                <a:moveTo>
                  <a:pt x="402590" y="0"/>
                </a:moveTo>
                <a:lnTo>
                  <a:pt x="94221" y="0"/>
                </a:lnTo>
                <a:lnTo>
                  <a:pt x="57816" y="6209"/>
                </a:lnTo>
                <a:lnTo>
                  <a:pt x="27836" y="23764"/>
                </a:lnTo>
                <a:lnTo>
                  <a:pt x="7494" y="51059"/>
                </a:lnTo>
                <a:lnTo>
                  <a:pt x="0" y="86486"/>
                </a:lnTo>
                <a:lnTo>
                  <a:pt x="0" y="406273"/>
                </a:lnTo>
                <a:lnTo>
                  <a:pt x="7494" y="443049"/>
                </a:lnTo>
                <a:lnTo>
                  <a:pt x="27836" y="473313"/>
                </a:lnTo>
                <a:lnTo>
                  <a:pt x="57816" y="493837"/>
                </a:lnTo>
                <a:lnTo>
                  <a:pt x="94221" y="501396"/>
                </a:lnTo>
                <a:lnTo>
                  <a:pt x="402590" y="501396"/>
                </a:lnTo>
                <a:lnTo>
                  <a:pt x="439013" y="493837"/>
                </a:lnTo>
                <a:lnTo>
                  <a:pt x="468995" y="473313"/>
                </a:lnTo>
                <a:lnTo>
                  <a:pt x="489332" y="443049"/>
                </a:lnTo>
                <a:lnTo>
                  <a:pt x="496823" y="406273"/>
                </a:lnTo>
                <a:lnTo>
                  <a:pt x="496823" y="386842"/>
                </a:lnTo>
                <a:lnTo>
                  <a:pt x="205582" y="386842"/>
                </a:lnTo>
                <a:lnTo>
                  <a:pt x="196214" y="385222"/>
                </a:lnTo>
                <a:lnTo>
                  <a:pt x="188455" y="380364"/>
                </a:lnTo>
                <a:lnTo>
                  <a:pt x="77088" y="259333"/>
                </a:lnTo>
                <a:lnTo>
                  <a:pt x="72274" y="252856"/>
                </a:lnTo>
                <a:lnTo>
                  <a:pt x="70669" y="246379"/>
                </a:lnTo>
                <a:lnTo>
                  <a:pt x="72274" y="239902"/>
                </a:lnTo>
                <a:lnTo>
                  <a:pt x="77088" y="233425"/>
                </a:lnTo>
                <a:lnTo>
                  <a:pt x="111353" y="198881"/>
                </a:lnTo>
                <a:lnTo>
                  <a:pt x="117780" y="194024"/>
                </a:lnTo>
                <a:lnTo>
                  <a:pt x="124206" y="192405"/>
                </a:lnTo>
                <a:lnTo>
                  <a:pt x="280486" y="192405"/>
                </a:lnTo>
                <a:lnTo>
                  <a:pt x="359791" y="112395"/>
                </a:lnTo>
                <a:lnTo>
                  <a:pt x="366192" y="107537"/>
                </a:lnTo>
                <a:lnTo>
                  <a:pt x="372617" y="105917"/>
                </a:lnTo>
                <a:lnTo>
                  <a:pt x="496823" y="105917"/>
                </a:lnTo>
                <a:lnTo>
                  <a:pt x="496823" y="86486"/>
                </a:lnTo>
                <a:lnTo>
                  <a:pt x="489332" y="51059"/>
                </a:lnTo>
                <a:lnTo>
                  <a:pt x="468995" y="23764"/>
                </a:lnTo>
                <a:lnTo>
                  <a:pt x="439013" y="6209"/>
                </a:lnTo>
                <a:lnTo>
                  <a:pt x="402590" y="0"/>
                </a:lnTo>
                <a:close/>
              </a:path>
              <a:path w="497205" h="501650">
                <a:moveTo>
                  <a:pt x="496823" y="105917"/>
                </a:moveTo>
                <a:lnTo>
                  <a:pt x="372617" y="105917"/>
                </a:lnTo>
                <a:lnTo>
                  <a:pt x="379043" y="107537"/>
                </a:lnTo>
                <a:lnTo>
                  <a:pt x="385444" y="112395"/>
                </a:lnTo>
                <a:lnTo>
                  <a:pt x="419734" y="146938"/>
                </a:lnTo>
                <a:lnTo>
                  <a:pt x="424521" y="154765"/>
                </a:lnTo>
                <a:lnTo>
                  <a:pt x="426116" y="164211"/>
                </a:lnTo>
                <a:lnTo>
                  <a:pt x="424521" y="173656"/>
                </a:lnTo>
                <a:lnTo>
                  <a:pt x="419734" y="181482"/>
                </a:lnTo>
                <a:lnTo>
                  <a:pt x="222719" y="380364"/>
                </a:lnTo>
                <a:lnTo>
                  <a:pt x="214953" y="385222"/>
                </a:lnTo>
                <a:lnTo>
                  <a:pt x="205582" y="386842"/>
                </a:lnTo>
                <a:lnTo>
                  <a:pt x="496823" y="386842"/>
                </a:lnTo>
                <a:lnTo>
                  <a:pt x="496823" y="105917"/>
                </a:lnTo>
                <a:close/>
              </a:path>
              <a:path w="497205" h="501650">
                <a:moveTo>
                  <a:pt x="280486" y="192405"/>
                </a:moveTo>
                <a:lnTo>
                  <a:pt x="124206" y="192405"/>
                </a:lnTo>
                <a:lnTo>
                  <a:pt x="130631" y="194024"/>
                </a:lnTo>
                <a:lnTo>
                  <a:pt x="137058" y="198881"/>
                </a:lnTo>
                <a:lnTo>
                  <a:pt x="205587" y="267970"/>
                </a:lnTo>
                <a:lnTo>
                  <a:pt x="280486" y="19240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4820" y="2004060"/>
            <a:ext cx="248603" cy="250825"/>
          </a:xfrm>
          <a:custGeom>
            <a:avLst/>
            <a:gdLst/>
            <a:ahLst/>
            <a:cxnLst/>
            <a:rect l="l" t="t" r="r" b="b"/>
            <a:pathLst>
              <a:path w="497205" h="501650">
                <a:moveTo>
                  <a:pt x="402590" y="0"/>
                </a:moveTo>
                <a:lnTo>
                  <a:pt x="94221" y="0"/>
                </a:lnTo>
                <a:lnTo>
                  <a:pt x="57816" y="6209"/>
                </a:lnTo>
                <a:lnTo>
                  <a:pt x="27836" y="23764"/>
                </a:lnTo>
                <a:lnTo>
                  <a:pt x="7494" y="51059"/>
                </a:lnTo>
                <a:lnTo>
                  <a:pt x="0" y="86487"/>
                </a:lnTo>
                <a:lnTo>
                  <a:pt x="0" y="406272"/>
                </a:lnTo>
                <a:lnTo>
                  <a:pt x="7494" y="443049"/>
                </a:lnTo>
                <a:lnTo>
                  <a:pt x="27836" y="473313"/>
                </a:lnTo>
                <a:lnTo>
                  <a:pt x="57816" y="493837"/>
                </a:lnTo>
                <a:lnTo>
                  <a:pt x="94221" y="501395"/>
                </a:lnTo>
                <a:lnTo>
                  <a:pt x="402590" y="501395"/>
                </a:lnTo>
                <a:lnTo>
                  <a:pt x="439013" y="493837"/>
                </a:lnTo>
                <a:lnTo>
                  <a:pt x="468995" y="473313"/>
                </a:lnTo>
                <a:lnTo>
                  <a:pt x="489332" y="443049"/>
                </a:lnTo>
                <a:lnTo>
                  <a:pt x="496823" y="406272"/>
                </a:lnTo>
                <a:lnTo>
                  <a:pt x="496823" y="386841"/>
                </a:lnTo>
                <a:lnTo>
                  <a:pt x="205582" y="386841"/>
                </a:lnTo>
                <a:lnTo>
                  <a:pt x="196214" y="385222"/>
                </a:lnTo>
                <a:lnTo>
                  <a:pt x="188455" y="380364"/>
                </a:lnTo>
                <a:lnTo>
                  <a:pt x="77088" y="259333"/>
                </a:lnTo>
                <a:lnTo>
                  <a:pt x="72274" y="252856"/>
                </a:lnTo>
                <a:lnTo>
                  <a:pt x="70669" y="246379"/>
                </a:lnTo>
                <a:lnTo>
                  <a:pt x="72274" y="239902"/>
                </a:lnTo>
                <a:lnTo>
                  <a:pt x="77088" y="233425"/>
                </a:lnTo>
                <a:lnTo>
                  <a:pt x="111353" y="198881"/>
                </a:lnTo>
                <a:lnTo>
                  <a:pt x="117780" y="194024"/>
                </a:lnTo>
                <a:lnTo>
                  <a:pt x="124206" y="192404"/>
                </a:lnTo>
                <a:lnTo>
                  <a:pt x="280486" y="192404"/>
                </a:lnTo>
                <a:lnTo>
                  <a:pt x="359791" y="112394"/>
                </a:lnTo>
                <a:lnTo>
                  <a:pt x="366192" y="107537"/>
                </a:lnTo>
                <a:lnTo>
                  <a:pt x="372617" y="105917"/>
                </a:lnTo>
                <a:lnTo>
                  <a:pt x="496823" y="105917"/>
                </a:lnTo>
                <a:lnTo>
                  <a:pt x="496823" y="86487"/>
                </a:lnTo>
                <a:lnTo>
                  <a:pt x="489332" y="51059"/>
                </a:lnTo>
                <a:lnTo>
                  <a:pt x="468995" y="23764"/>
                </a:lnTo>
                <a:lnTo>
                  <a:pt x="439013" y="6209"/>
                </a:lnTo>
                <a:lnTo>
                  <a:pt x="402590" y="0"/>
                </a:lnTo>
                <a:close/>
              </a:path>
              <a:path w="497205" h="501650">
                <a:moveTo>
                  <a:pt x="496823" y="105917"/>
                </a:moveTo>
                <a:lnTo>
                  <a:pt x="372617" y="105917"/>
                </a:lnTo>
                <a:lnTo>
                  <a:pt x="379043" y="107537"/>
                </a:lnTo>
                <a:lnTo>
                  <a:pt x="385444" y="112394"/>
                </a:lnTo>
                <a:lnTo>
                  <a:pt x="419734" y="146938"/>
                </a:lnTo>
                <a:lnTo>
                  <a:pt x="424521" y="154765"/>
                </a:lnTo>
                <a:lnTo>
                  <a:pt x="426116" y="164211"/>
                </a:lnTo>
                <a:lnTo>
                  <a:pt x="424521" y="173656"/>
                </a:lnTo>
                <a:lnTo>
                  <a:pt x="419734" y="181482"/>
                </a:lnTo>
                <a:lnTo>
                  <a:pt x="222719" y="380364"/>
                </a:lnTo>
                <a:lnTo>
                  <a:pt x="214953" y="385222"/>
                </a:lnTo>
                <a:lnTo>
                  <a:pt x="205582" y="386841"/>
                </a:lnTo>
                <a:lnTo>
                  <a:pt x="496823" y="386841"/>
                </a:lnTo>
                <a:lnTo>
                  <a:pt x="496823" y="105917"/>
                </a:lnTo>
                <a:close/>
              </a:path>
              <a:path w="497205" h="501650">
                <a:moveTo>
                  <a:pt x="280486" y="192404"/>
                </a:moveTo>
                <a:lnTo>
                  <a:pt x="124206" y="192404"/>
                </a:lnTo>
                <a:lnTo>
                  <a:pt x="130631" y="194024"/>
                </a:lnTo>
                <a:lnTo>
                  <a:pt x="137058" y="198881"/>
                </a:lnTo>
                <a:lnTo>
                  <a:pt x="205587" y="267969"/>
                </a:lnTo>
                <a:lnTo>
                  <a:pt x="280486" y="19240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4820" y="2671572"/>
            <a:ext cx="248603" cy="250825"/>
          </a:xfrm>
          <a:custGeom>
            <a:avLst/>
            <a:gdLst/>
            <a:ahLst/>
            <a:cxnLst/>
            <a:rect l="l" t="t" r="r" b="b"/>
            <a:pathLst>
              <a:path w="497205" h="501650">
                <a:moveTo>
                  <a:pt x="402590" y="0"/>
                </a:moveTo>
                <a:lnTo>
                  <a:pt x="94221" y="0"/>
                </a:lnTo>
                <a:lnTo>
                  <a:pt x="57816" y="6209"/>
                </a:lnTo>
                <a:lnTo>
                  <a:pt x="27836" y="23764"/>
                </a:lnTo>
                <a:lnTo>
                  <a:pt x="7494" y="51059"/>
                </a:lnTo>
                <a:lnTo>
                  <a:pt x="0" y="86486"/>
                </a:lnTo>
                <a:lnTo>
                  <a:pt x="0" y="406272"/>
                </a:lnTo>
                <a:lnTo>
                  <a:pt x="7494" y="443049"/>
                </a:lnTo>
                <a:lnTo>
                  <a:pt x="27836" y="473313"/>
                </a:lnTo>
                <a:lnTo>
                  <a:pt x="57816" y="493837"/>
                </a:lnTo>
                <a:lnTo>
                  <a:pt x="94221" y="501395"/>
                </a:lnTo>
                <a:lnTo>
                  <a:pt x="402590" y="501395"/>
                </a:lnTo>
                <a:lnTo>
                  <a:pt x="439013" y="493837"/>
                </a:lnTo>
                <a:lnTo>
                  <a:pt x="468995" y="473313"/>
                </a:lnTo>
                <a:lnTo>
                  <a:pt x="489332" y="443049"/>
                </a:lnTo>
                <a:lnTo>
                  <a:pt x="496823" y="406272"/>
                </a:lnTo>
                <a:lnTo>
                  <a:pt x="496823" y="386841"/>
                </a:lnTo>
                <a:lnTo>
                  <a:pt x="205582" y="386841"/>
                </a:lnTo>
                <a:lnTo>
                  <a:pt x="196214" y="385222"/>
                </a:lnTo>
                <a:lnTo>
                  <a:pt x="188455" y="380364"/>
                </a:lnTo>
                <a:lnTo>
                  <a:pt x="77088" y="259333"/>
                </a:lnTo>
                <a:lnTo>
                  <a:pt x="72274" y="252856"/>
                </a:lnTo>
                <a:lnTo>
                  <a:pt x="70669" y="246379"/>
                </a:lnTo>
                <a:lnTo>
                  <a:pt x="72274" y="239902"/>
                </a:lnTo>
                <a:lnTo>
                  <a:pt x="77088" y="233425"/>
                </a:lnTo>
                <a:lnTo>
                  <a:pt x="111353" y="198881"/>
                </a:lnTo>
                <a:lnTo>
                  <a:pt x="117780" y="194024"/>
                </a:lnTo>
                <a:lnTo>
                  <a:pt x="124206" y="192404"/>
                </a:lnTo>
                <a:lnTo>
                  <a:pt x="280486" y="192404"/>
                </a:lnTo>
                <a:lnTo>
                  <a:pt x="359791" y="112394"/>
                </a:lnTo>
                <a:lnTo>
                  <a:pt x="366192" y="107537"/>
                </a:lnTo>
                <a:lnTo>
                  <a:pt x="372617" y="105917"/>
                </a:lnTo>
                <a:lnTo>
                  <a:pt x="496823" y="105917"/>
                </a:lnTo>
                <a:lnTo>
                  <a:pt x="496823" y="86486"/>
                </a:lnTo>
                <a:lnTo>
                  <a:pt x="489332" y="51059"/>
                </a:lnTo>
                <a:lnTo>
                  <a:pt x="468995" y="23764"/>
                </a:lnTo>
                <a:lnTo>
                  <a:pt x="439013" y="6209"/>
                </a:lnTo>
                <a:lnTo>
                  <a:pt x="402590" y="0"/>
                </a:lnTo>
                <a:close/>
              </a:path>
              <a:path w="497205" h="501650">
                <a:moveTo>
                  <a:pt x="496823" y="105917"/>
                </a:moveTo>
                <a:lnTo>
                  <a:pt x="372617" y="105917"/>
                </a:lnTo>
                <a:lnTo>
                  <a:pt x="379043" y="107537"/>
                </a:lnTo>
                <a:lnTo>
                  <a:pt x="385444" y="112394"/>
                </a:lnTo>
                <a:lnTo>
                  <a:pt x="419734" y="146938"/>
                </a:lnTo>
                <a:lnTo>
                  <a:pt x="424521" y="154765"/>
                </a:lnTo>
                <a:lnTo>
                  <a:pt x="426116" y="164211"/>
                </a:lnTo>
                <a:lnTo>
                  <a:pt x="424521" y="173656"/>
                </a:lnTo>
                <a:lnTo>
                  <a:pt x="419734" y="181482"/>
                </a:lnTo>
                <a:lnTo>
                  <a:pt x="222719" y="380364"/>
                </a:lnTo>
                <a:lnTo>
                  <a:pt x="214953" y="385222"/>
                </a:lnTo>
                <a:lnTo>
                  <a:pt x="205582" y="386841"/>
                </a:lnTo>
                <a:lnTo>
                  <a:pt x="496823" y="386841"/>
                </a:lnTo>
                <a:lnTo>
                  <a:pt x="496823" y="105917"/>
                </a:lnTo>
                <a:close/>
              </a:path>
              <a:path w="497205" h="501650">
                <a:moveTo>
                  <a:pt x="280486" y="192404"/>
                </a:moveTo>
                <a:lnTo>
                  <a:pt x="124206" y="192404"/>
                </a:lnTo>
                <a:lnTo>
                  <a:pt x="130631" y="194024"/>
                </a:lnTo>
                <a:lnTo>
                  <a:pt x="137058" y="198881"/>
                </a:lnTo>
                <a:lnTo>
                  <a:pt x="205587" y="267969"/>
                </a:lnTo>
                <a:lnTo>
                  <a:pt x="280486" y="192404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4820" y="3339084"/>
            <a:ext cx="248603" cy="250825"/>
          </a:xfrm>
          <a:custGeom>
            <a:avLst/>
            <a:gdLst/>
            <a:ahLst/>
            <a:cxnLst/>
            <a:rect l="l" t="t" r="r" b="b"/>
            <a:pathLst>
              <a:path w="497205" h="501650">
                <a:moveTo>
                  <a:pt x="402590" y="0"/>
                </a:moveTo>
                <a:lnTo>
                  <a:pt x="94221" y="0"/>
                </a:lnTo>
                <a:lnTo>
                  <a:pt x="57816" y="6209"/>
                </a:lnTo>
                <a:lnTo>
                  <a:pt x="27836" y="23764"/>
                </a:lnTo>
                <a:lnTo>
                  <a:pt x="7494" y="51059"/>
                </a:lnTo>
                <a:lnTo>
                  <a:pt x="0" y="86487"/>
                </a:lnTo>
                <a:lnTo>
                  <a:pt x="0" y="406273"/>
                </a:lnTo>
                <a:lnTo>
                  <a:pt x="7494" y="443049"/>
                </a:lnTo>
                <a:lnTo>
                  <a:pt x="27836" y="473313"/>
                </a:lnTo>
                <a:lnTo>
                  <a:pt x="57816" y="493837"/>
                </a:lnTo>
                <a:lnTo>
                  <a:pt x="94221" y="501396"/>
                </a:lnTo>
                <a:lnTo>
                  <a:pt x="402590" y="501396"/>
                </a:lnTo>
                <a:lnTo>
                  <a:pt x="439013" y="493837"/>
                </a:lnTo>
                <a:lnTo>
                  <a:pt x="468995" y="473313"/>
                </a:lnTo>
                <a:lnTo>
                  <a:pt x="489332" y="443049"/>
                </a:lnTo>
                <a:lnTo>
                  <a:pt x="496823" y="406273"/>
                </a:lnTo>
                <a:lnTo>
                  <a:pt x="496823" y="386842"/>
                </a:lnTo>
                <a:lnTo>
                  <a:pt x="205582" y="386842"/>
                </a:lnTo>
                <a:lnTo>
                  <a:pt x="196214" y="385222"/>
                </a:lnTo>
                <a:lnTo>
                  <a:pt x="188455" y="380365"/>
                </a:lnTo>
                <a:lnTo>
                  <a:pt x="77088" y="259334"/>
                </a:lnTo>
                <a:lnTo>
                  <a:pt x="72274" y="252857"/>
                </a:lnTo>
                <a:lnTo>
                  <a:pt x="70669" y="246380"/>
                </a:lnTo>
                <a:lnTo>
                  <a:pt x="72274" y="239903"/>
                </a:lnTo>
                <a:lnTo>
                  <a:pt x="77088" y="233426"/>
                </a:lnTo>
                <a:lnTo>
                  <a:pt x="111353" y="198882"/>
                </a:lnTo>
                <a:lnTo>
                  <a:pt x="117780" y="194024"/>
                </a:lnTo>
                <a:lnTo>
                  <a:pt x="124206" y="192405"/>
                </a:lnTo>
                <a:lnTo>
                  <a:pt x="280486" y="192405"/>
                </a:lnTo>
                <a:lnTo>
                  <a:pt x="359791" y="112395"/>
                </a:lnTo>
                <a:lnTo>
                  <a:pt x="366192" y="107537"/>
                </a:lnTo>
                <a:lnTo>
                  <a:pt x="372617" y="105918"/>
                </a:lnTo>
                <a:lnTo>
                  <a:pt x="496823" y="105918"/>
                </a:lnTo>
                <a:lnTo>
                  <a:pt x="496823" y="86487"/>
                </a:lnTo>
                <a:lnTo>
                  <a:pt x="489332" y="51059"/>
                </a:lnTo>
                <a:lnTo>
                  <a:pt x="468995" y="23764"/>
                </a:lnTo>
                <a:lnTo>
                  <a:pt x="439013" y="6209"/>
                </a:lnTo>
                <a:lnTo>
                  <a:pt x="402590" y="0"/>
                </a:lnTo>
                <a:close/>
              </a:path>
              <a:path w="497205" h="501650">
                <a:moveTo>
                  <a:pt x="496823" y="105918"/>
                </a:moveTo>
                <a:lnTo>
                  <a:pt x="372617" y="105918"/>
                </a:lnTo>
                <a:lnTo>
                  <a:pt x="379043" y="107537"/>
                </a:lnTo>
                <a:lnTo>
                  <a:pt x="385444" y="112395"/>
                </a:lnTo>
                <a:lnTo>
                  <a:pt x="419734" y="146939"/>
                </a:lnTo>
                <a:lnTo>
                  <a:pt x="424521" y="154765"/>
                </a:lnTo>
                <a:lnTo>
                  <a:pt x="426116" y="164211"/>
                </a:lnTo>
                <a:lnTo>
                  <a:pt x="424521" y="173656"/>
                </a:lnTo>
                <a:lnTo>
                  <a:pt x="419734" y="181483"/>
                </a:lnTo>
                <a:lnTo>
                  <a:pt x="222719" y="380365"/>
                </a:lnTo>
                <a:lnTo>
                  <a:pt x="214953" y="385222"/>
                </a:lnTo>
                <a:lnTo>
                  <a:pt x="205582" y="386842"/>
                </a:lnTo>
                <a:lnTo>
                  <a:pt x="496823" y="386842"/>
                </a:lnTo>
                <a:lnTo>
                  <a:pt x="496823" y="105918"/>
                </a:lnTo>
                <a:close/>
              </a:path>
              <a:path w="497205" h="501650">
                <a:moveTo>
                  <a:pt x="280486" y="192405"/>
                </a:moveTo>
                <a:lnTo>
                  <a:pt x="124206" y="192405"/>
                </a:lnTo>
                <a:lnTo>
                  <a:pt x="130631" y="194024"/>
                </a:lnTo>
                <a:lnTo>
                  <a:pt x="137058" y="198882"/>
                </a:lnTo>
                <a:lnTo>
                  <a:pt x="205587" y="267970"/>
                </a:lnTo>
                <a:lnTo>
                  <a:pt x="280486" y="192405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5307" y="2038414"/>
            <a:ext cx="4438650" cy="24288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3505">
              <a:spcBef>
                <a:spcPts val="50"/>
              </a:spcBef>
            </a:pPr>
            <a:r>
              <a:rPr sz="1200" dirty="0">
                <a:solidFill>
                  <a:srgbClr val="0D80B8"/>
                </a:solidFill>
                <a:cs typeface="Calibri"/>
              </a:rPr>
              <a:t>If </a:t>
            </a:r>
            <a:r>
              <a:rPr sz="1200" i="1" dirty="0">
                <a:solidFill>
                  <a:srgbClr val="0D80B8"/>
                </a:solidFill>
                <a:cs typeface="Calibri"/>
              </a:rPr>
              <a:t>A </a:t>
            </a:r>
            <a:r>
              <a:rPr sz="1200" dirty="0">
                <a:solidFill>
                  <a:srgbClr val="0D80B8"/>
                </a:solidFill>
                <a:latin typeface="Symbol"/>
                <a:cs typeface="Symbol"/>
              </a:rPr>
              <a:t></a:t>
            </a:r>
            <a:r>
              <a:rPr sz="1200" dirty="0">
                <a:solidFill>
                  <a:srgbClr val="0D80B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D80B8"/>
                </a:solidFill>
                <a:cs typeface="Calibri"/>
              </a:rPr>
              <a:t>B</a:t>
            </a:r>
            <a:r>
              <a:rPr sz="1200" dirty="0">
                <a:solidFill>
                  <a:srgbClr val="0D80B8"/>
                </a:solidFill>
                <a:cs typeface="Calibri"/>
              </a:rPr>
              <a:t>, then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0D80B8"/>
                </a:solidFill>
                <a:cs typeface="Calibri"/>
              </a:rPr>
              <a:t>A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) </a:t>
            </a:r>
            <a:r>
              <a:rPr sz="1200" dirty="0">
                <a:solidFill>
                  <a:srgbClr val="0D80B8"/>
                </a:solidFill>
                <a:latin typeface="Symbol"/>
                <a:cs typeface="Symbol"/>
              </a:rPr>
              <a:t></a:t>
            </a:r>
            <a:r>
              <a:rPr sz="1200" spc="-90" dirty="0">
                <a:solidFill>
                  <a:srgbClr val="0D80B8"/>
                </a:solidFill>
                <a:latin typeface="Times New Roman"/>
                <a:cs typeface="Times New Roman"/>
              </a:rPr>
              <a:t>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0D80B8"/>
                </a:solidFill>
                <a:cs typeface="Calibri"/>
              </a:rPr>
              <a:t>B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)</a:t>
            </a:r>
            <a:endParaRPr sz="1200">
              <a:solidFill>
                <a:prstClr val="black"/>
              </a:solidFill>
              <a:cs typeface="Calibri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323">
              <a:spcBef>
                <a:spcPts val="1145"/>
              </a:spcBef>
            </a:pPr>
            <a:r>
              <a:rPr sz="1200" spc="-3" dirty="0">
                <a:solidFill>
                  <a:srgbClr val="F19C13"/>
                </a:solidFill>
                <a:cs typeface="Calibri"/>
              </a:rPr>
              <a:t>For </a:t>
            </a:r>
            <a:r>
              <a:rPr sz="1200" dirty="0">
                <a:solidFill>
                  <a:srgbClr val="F19C13"/>
                </a:solidFill>
                <a:cs typeface="Calibri"/>
              </a:rPr>
              <a:t>any two </a:t>
            </a:r>
            <a:r>
              <a:rPr sz="1200" spc="-3" dirty="0">
                <a:solidFill>
                  <a:srgbClr val="F19C13"/>
                </a:solidFill>
                <a:cs typeface="Calibri"/>
              </a:rPr>
              <a:t>Events 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A </a:t>
            </a:r>
            <a:r>
              <a:rPr sz="1200" dirty="0">
                <a:solidFill>
                  <a:srgbClr val="F19C13"/>
                </a:solidFill>
                <a:cs typeface="Calibri"/>
              </a:rPr>
              <a:t>and</a:t>
            </a:r>
            <a:r>
              <a:rPr sz="1200" spc="-18" dirty="0">
                <a:solidFill>
                  <a:srgbClr val="F19C13"/>
                </a:solidFill>
                <a:cs typeface="Calibri"/>
              </a:rPr>
              <a:t> 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B</a:t>
            </a:r>
            <a:r>
              <a:rPr sz="1200" dirty="0">
                <a:solidFill>
                  <a:srgbClr val="F19C13"/>
                </a:solidFill>
                <a:cs typeface="Calibri"/>
              </a:rPr>
              <a:t>: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279718">
              <a:spcBef>
                <a:spcPts val="13"/>
              </a:spcBef>
            </a:pPr>
            <a:r>
              <a:rPr sz="1200" spc="-3" dirty="0">
                <a:solidFill>
                  <a:srgbClr val="F19C13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F19C13"/>
                </a:solidFill>
                <a:cs typeface="Calibri"/>
              </a:rPr>
              <a:t>A </a:t>
            </a:r>
            <a:r>
              <a:rPr sz="1200" dirty="0">
                <a:solidFill>
                  <a:srgbClr val="F19C13"/>
                </a:solidFill>
                <a:latin typeface="Symbol"/>
                <a:cs typeface="Symbol"/>
              </a:rPr>
              <a:t></a:t>
            </a:r>
            <a:r>
              <a:rPr sz="1200" dirty="0">
                <a:solidFill>
                  <a:srgbClr val="F19C13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B</a:t>
            </a:r>
            <a:r>
              <a:rPr sz="1200" dirty="0">
                <a:solidFill>
                  <a:srgbClr val="F19C13"/>
                </a:solidFill>
                <a:cs typeface="Calibri"/>
              </a:rPr>
              <a:t>) = P(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A</a:t>
            </a:r>
            <a:r>
              <a:rPr sz="1200" dirty="0">
                <a:solidFill>
                  <a:srgbClr val="F19C13"/>
                </a:solidFill>
                <a:cs typeface="Calibri"/>
              </a:rPr>
              <a:t>) + P(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B</a:t>
            </a:r>
            <a:r>
              <a:rPr sz="1200" dirty="0">
                <a:solidFill>
                  <a:srgbClr val="F19C13"/>
                </a:solidFill>
                <a:cs typeface="Calibri"/>
              </a:rPr>
              <a:t>) - </a:t>
            </a:r>
            <a:r>
              <a:rPr sz="1200" spc="-3" dirty="0">
                <a:solidFill>
                  <a:srgbClr val="F19C13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F19C13"/>
                </a:solidFill>
                <a:cs typeface="Calibri"/>
              </a:rPr>
              <a:t>A </a:t>
            </a:r>
            <a:r>
              <a:rPr sz="1200" dirty="0">
                <a:solidFill>
                  <a:srgbClr val="F19C13"/>
                </a:solidFill>
                <a:latin typeface="Symbol"/>
                <a:cs typeface="Symbol"/>
              </a:rPr>
              <a:t></a:t>
            </a:r>
            <a:r>
              <a:rPr sz="1200" dirty="0">
                <a:solidFill>
                  <a:srgbClr val="F19C13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F19C13"/>
                </a:solidFill>
                <a:cs typeface="Calibri"/>
              </a:rPr>
              <a:t>B</a:t>
            </a:r>
            <a:r>
              <a:rPr sz="1200" dirty="0">
                <a:solidFill>
                  <a:srgbClr val="F19C13"/>
                </a:solidFill>
                <a:cs typeface="Calibri"/>
              </a:rPr>
              <a:t>) </a:t>
            </a:r>
            <a:r>
              <a:rPr sz="1200" spc="-3" dirty="0">
                <a:solidFill>
                  <a:srgbClr val="F19C13"/>
                </a:solidFill>
                <a:cs typeface="Calibri"/>
              </a:rPr>
              <a:t>(Addition</a:t>
            </a:r>
            <a:r>
              <a:rPr sz="1200" spc="-158" dirty="0">
                <a:solidFill>
                  <a:srgbClr val="F19C13"/>
                </a:solidFill>
                <a:cs typeface="Calibri"/>
              </a:rPr>
              <a:t> </a:t>
            </a:r>
            <a:r>
              <a:rPr sz="1200" dirty="0">
                <a:solidFill>
                  <a:srgbClr val="F19C13"/>
                </a:solidFill>
                <a:cs typeface="Calibri"/>
              </a:rPr>
              <a:t>rule)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0"/>
              </a:spcBef>
            </a:pPr>
            <a:endParaRPr sz="20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007" marR="1778000"/>
            <a:r>
              <a:rPr sz="1200" dirty="0">
                <a:solidFill>
                  <a:srgbClr val="9CB955"/>
                </a:solidFill>
                <a:cs typeface="Calibri"/>
              </a:rPr>
              <a:t>When A </a:t>
            </a:r>
            <a:r>
              <a:rPr sz="1200" spc="-3" dirty="0">
                <a:solidFill>
                  <a:srgbClr val="9CB955"/>
                </a:solidFill>
                <a:cs typeface="Calibri"/>
              </a:rPr>
              <a:t>and </a:t>
            </a:r>
            <a:r>
              <a:rPr sz="1200" dirty="0">
                <a:solidFill>
                  <a:srgbClr val="9CB955"/>
                </a:solidFill>
                <a:cs typeface="Calibri"/>
              </a:rPr>
              <a:t>B are </a:t>
            </a:r>
            <a:r>
              <a:rPr sz="1200" spc="-3" dirty="0">
                <a:solidFill>
                  <a:srgbClr val="9CB955"/>
                </a:solidFill>
                <a:cs typeface="Calibri"/>
              </a:rPr>
              <a:t>Disjoint, </a:t>
            </a:r>
            <a:r>
              <a:rPr sz="1200" dirty="0">
                <a:solidFill>
                  <a:srgbClr val="9CB955"/>
                </a:solidFill>
                <a:cs typeface="Calibri"/>
              </a:rPr>
              <a:t>P(A and B) =</a:t>
            </a:r>
            <a:r>
              <a:rPr sz="1200" spc="-70" dirty="0">
                <a:solidFill>
                  <a:srgbClr val="9CB955"/>
                </a:solidFill>
                <a:cs typeface="Calibri"/>
              </a:rPr>
              <a:t> </a:t>
            </a:r>
            <a:r>
              <a:rPr sz="1200" dirty="0">
                <a:solidFill>
                  <a:srgbClr val="9CB955"/>
                </a:solidFill>
                <a:cs typeface="Calibri"/>
              </a:rPr>
              <a:t>0,  Hence P(A </a:t>
            </a:r>
            <a:r>
              <a:rPr sz="1200" spc="-3" dirty="0">
                <a:solidFill>
                  <a:srgbClr val="9CB955"/>
                </a:solidFill>
                <a:cs typeface="Calibri"/>
              </a:rPr>
              <a:t>or </a:t>
            </a:r>
            <a:r>
              <a:rPr sz="1200" dirty="0">
                <a:solidFill>
                  <a:srgbClr val="9CB955"/>
                </a:solidFill>
                <a:cs typeface="Calibri"/>
              </a:rPr>
              <a:t>B) = P(A) +</a:t>
            </a:r>
            <a:r>
              <a:rPr sz="1200" spc="-40" dirty="0">
                <a:solidFill>
                  <a:srgbClr val="9CB955"/>
                </a:solidFill>
                <a:cs typeface="Calibri"/>
              </a:rPr>
              <a:t> </a:t>
            </a:r>
            <a:r>
              <a:rPr sz="1200" dirty="0">
                <a:solidFill>
                  <a:srgbClr val="9CB955"/>
                </a:solidFill>
                <a:cs typeface="Calibri"/>
              </a:rPr>
              <a:t>P(B)</a:t>
            </a:r>
            <a:endParaRPr sz="1200">
              <a:solidFill>
                <a:prstClr val="black"/>
              </a:solidFill>
              <a:cs typeface="Calibri"/>
            </a:endParaRPr>
          </a:p>
          <a:p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sz="16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200" spc="-3" dirty="0">
                <a:solidFill>
                  <a:srgbClr val="16A995"/>
                </a:solidFill>
                <a:cs typeface="Calibri"/>
              </a:rPr>
              <a:t>For </a:t>
            </a:r>
            <a:r>
              <a:rPr sz="1200" dirty="0">
                <a:solidFill>
                  <a:srgbClr val="16A995"/>
                </a:solidFill>
                <a:cs typeface="Calibri"/>
              </a:rPr>
              <a:t>three Events, 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A</a:t>
            </a:r>
            <a:r>
              <a:rPr sz="1200" dirty="0">
                <a:solidFill>
                  <a:srgbClr val="16A995"/>
                </a:solidFill>
                <a:cs typeface="Calibri"/>
              </a:rPr>
              <a:t>, 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B</a:t>
            </a:r>
            <a:r>
              <a:rPr sz="1200" dirty="0">
                <a:solidFill>
                  <a:srgbClr val="16A995"/>
                </a:solidFill>
                <a:cs typeface="Calibri"/>
              </a:rPr>
              <a:t>, and 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C</a:t>
            </a:r>
            <a:r>
              <a:rPr sz="1200" i="1" spc="-73" dirty="0">
                <a:solidFill>
                  <a:srgbClr val="16A995"/>
                </a:solidFill>
                <a:cs typeface="Calibri"/>
              </a:rPr>
              <a:t> </a:t>
            </a:r>
            <a:r>
              <a:rPr sz="1200" dirty="0">
                <a:solidFill>
                  <a:srgbClr val="16A995"/>
                </a:solidFill>
                <a:cs typeface="Calibri"/>
              </a:rPr>
              <a:t>: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6350">
              <a:spcBef>
                <a:spcPts val="13"/>
              </a:spcBef>
              <a:tabLst>
                <a:tab pos="2578100" algn="l"/>
              </a:tabLst>
            </a:pPr>
            <a:r>
              <a:rPr sz="1200" spc="-3" dirty="0">
                <a:solidFill>
                  <a:srgbClr val="16A995"/>
                </a:solidFill>
                <a:cs typeface="Calibri"/>
              </a:rPr>
              <a:t>P(</a:t>
            </a:r>
            <a:r>
              <a:rPr sz="1200" i="1" spc="-3" dirty="0">
                <a:solidFill>
                  <a:srgbClr val="16A995"/>
                </a:solidFill>
                <a:cs typeface="Calibri"/>
              </a:rPr>
              <a:t>A</a:t>
            </a:r>
            <a:r>
              <a:rPr sz="1200" spc="-3" dirty="0">
                <a:solidFill>
                  <a:srgbClr val="16A995"/>
                </a:solidFill>
                <a:latin typeface="Symbol"/>
                <a:cs typeface="Symbol"/>
              </a:rPr>
              <a:t></a:t>
            </a:r>
            <a:r>
              <a:rPr sz="1200" i="1" spc="-3" dirty="0">
                <a:solidFill>
                  <a:srgbClr val="16A995"/>
                </a:solidFill>
                <a:cs typeface="Calibri"/>
              </a:rPr>
              <a:t>B</a:t>
            </a:r>
            <a:r>
              <a:rPr sz="1200" spc="-3" dirty="0">
                <a:solidFill>
                  <a:srgbClr val="16A995"/>
                </a:solidFill>
                <a:latin typeface="Symbol"/>
                <a:cs typeface="Symbol"/>
              </a:rPr>
              <a:t></a:t>
            </a:r>
            <a:r>
              <a:rPr sz="1200" i="1" spc="-3" dirty="0">
                <a:solidFill>
                  <a:srgbClr val="16A995"/>
                </a:solidFill>
                <a:cs typeface="Calibri"/>
              </a:rPr>
              <a:t>C</a:t>
            </a:r>
            <a:r>
              <a:rPr sz="1200" spc="-3" dirty="0">
                <a:solidFill>
                  <a:srgbClr val="16A995"/>
                </a:solidFill>
                <a:cs typeface="Calibri"/>
              </a:rPr>
              <a:t>) </a:t>
            </a:r>
            <a:r>
              <a:rPr sz="1200" dirty="0">
                <a:solidFill>
                  <a:srgbClr val="16A995"/>
                </a:solidFill>
                <a:cs typeface="Calibri"/>
              </a:rPr>
              <a:t>= 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A</a:t>
            </a:r>
            <a:r>
              <a:rPr sz="1200" dirty="0">
                <a:solidFill>
                  <a:srgbClr val="16A995"/>
                </a:solidFill>
                <a:cs typeface="Calibri"/>
              </a:rPr>
              <a:t>) + 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B</a:t>
            </a:r>
            <a:r>
              <a:rPr sz="1200" dirty="0">
                <a:solidFill>
                  <a:srgbClr val="16A995"/>
                </a:solidFill>
                <a:cs typeface="Calibri"/>
              </a:rPr>
              <a:t>) + 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C</a:t>
            </a:r>
            <a:r>
              <a:rPr sz="1200" dirty="0">
                <a:solidFill>
                  <a:srgbClr val="16A995"/>
                </a:solidFill>
                <a:cs typeface="Calibri"/>
              </a:rPr>
              <a:t>) -</a:t>
            </a:r>
            <a:r>
              <a:rPr sz="1200" spc="-60" dirty="0">
                <a:solidFill>
                  <a:srgbClr val="16A995"/>
                </a:solidFill>
                <a:cs typeface="Calibri"/>
              </a:rPr>
              <a:t> </a:t>
            </a:r>
            <a:r>
              <a:rPr sz="1200" dirty="0">
                <a:solidFill>
                  <a:srgbClr val="16A995"/>
                </a:solidFill>
                <a:cs typeface="Calibri"/>
              </a:rPr>
              <a:t>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A</a:t>
            </a:r>
            <a:r>
              <a:rPr sz="1200" dirty="0">
                <a:solidFill>
                  <a:srgbClr val="16A995"/>
                </a:solidFill>
                <a:latin typeface="Symbol"/>
                <a:cs typeface="Symbol"/>
              </a:rPr>
              <a:t>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B</a:t>
            </a:r>
            <a:r>
              <a:rPr sz="1200" dirty="0">
                <a:solidFill>
                  <a:srgbClr val="16A995"/>
                </a:solidFill>
                <a:cs typeface="Calibri"/>
              </a:rPr>
              <a:t>)</a:t>
            </a:r>
            <a:r>
              <a:rPr sz="1200" spc="-18" dirty="0">
                <a:solidFill>
                  <a:srgbClr val="16A995"/>
                </a:solidFill>
                <a:cs typeface="Calibri"/>
              </a:rPr>
              <a:t> </a:t>
            </a:r>
            <a:r>
              <a:rPr sz="1200" dirty="0">
                <a:solidFill>
                  <a:srgbClr val="16A995"/>
                </a:solidFill>
                <a:cs typeface="Calibri"/>
              </a:rPr>
              <a:t>-	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A</a:t>
            </a:r>
            <a:r>
              <a:rPr sz="1200" dirty="0">
                <a:solidFill>
                  <a:srgbClr val="16A995"/>
                </a:solidFill>
                <a:latin typeface="Symbol"/>
                <a:cs typeface="Symbol"/>
              </a:rPr>
              <a:t>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C</a:t>
            </a:r>
            <a:r>
              <a:rPr sz="1200" dirty="0">
                <a:solidFill>
                  <a:srgbClr val="16A995"/>
                </a:solidFill>
                <a:cs typeface="Calibri"/>
              </a:rPr>
              <a:t>) - 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B</a:t>
            </a:r>
            <a:r>
              <a:rPr sz="1200" dirty="0">
                <a:solidFill>
                  <a:srgbClr val="16A995"/>
                </a:solidFill>
                <a:latin typeface="Symbol"/>
                <a:cs typeface="Symbol"/>
              </a:rPr>
              <a:t>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C</a:t>
            </a:r>
            <a:r>
              <a:rPr sz="1200" dirty="0">
                <a:solidFill>
                  <a:srgbClr val="16A995"/>
                </a:solidFill>
                <a:cs typeface="Calibri"/>
              </a:rPr>
              <a:t>) + P(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A</a:t>
            </a:r>
            <a:r>
              <a:rPr sz="1200" dirty="0">
                <a:solidFill>
                  <a:srgbClr val="16A995"/>
                </a:solidFill>
                <a:latin typeface="Symbol"/>
                <a:cs typeface="Symbol"/>
              </a:rPr>
              <a:t>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B</a:t>
            </a:r>
            <a:r>
              <a:rPr sz="1200" i="1" spc="-105" dirty="0">
                <a:solidFill>
                  <a:srgbClr val="16A995"/>
                </a:solidFill>
                <a:cs typeface="Calibri"/>
              </a:rPr>
              <a:t> </a:t>
            </a:r>
            <a:r>
              <a:rPr sz="1200" dirty="0">
                <a:solidFill>
                  <a:srgbClr val="16A995"/>
                </a:solidFill>
                <a:latin typeface="Symbol"/>
                <a:cs typeface="Symbol"/>
              </a:rPr>
              <a:t></a:t>
            </a:r>
            <a:r>
              <a:rPr sz="1200" i="1" dirty="0">
                <a:solidFill>
                  <a:srgbClr val="16A995"/>
                </a:solidFill>
                <a:cs typeface="Calibri"/>
              </a:rPr>
              <a:t>C</a:t>
            </a:r>
            <a:r>
              <a:rPr sz="1200" dirty="0">
                <a:solidFill>
                  <a:srgbClr val="16A995"/>
                </a:solidFill>
                <a:cs typeface="Calibri"/>
              </a:rPr>
              <a:t>)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4820" y="4003548"/>
            <a:ext cx="248603" cy="250825"/>
          </a:xfrm>
          <a:custGeom>
            <a:avLst/>
            <a:gdLst/>
            <a:ahLst/>
            <a:cxnLst/>
            <a:rect l="l" t="t" r="r" b="b"/>
            <a:pathLst>
              <a:path w="497205" h="501650">
                <a:moveTo>
                  <a:pt x="402590" y="0"/>
                </a:moveTo>
                <a:lnTo>
                  <a:pt x="94221" y="0"/>
                </a:lnTo>
                <a:lnTo>
                  <a:pt x="57816" y="6209"/>
                </a:lnTo>
                <a:lnTo>
                  <a:pt x="27836" y="23764"/>
                </a:lnTo>
                <a:lnTo>
                  <a:pt x="7494" y="51059"/>
                </a:lnTo>
                <a:lnTo>
                  <a:pt x="0" y="86486"/>
                </a:lnTo>
                <a:lnTo>
                  <a:pt x="0" y="406272"/>
                </a:lnTo>
                <a:lnTo>
                  <a:pt x="7494" y="443049"/>
                </a:lnTo>
                <a:lnTo>
                  <a:pt x="27836" y="473313"/>
                </a:lnTo>
                <a:lnTo>
                  <a:pt x="57816" y="493837"/>
                </a:lnTo>
                <a:lnTo>
                  <a:pt x="94221" y="501395"/>
                </a:lnTo>
                <a:lnTo>
                  <a:pt x="402590" y="501395"/>
                </a:lnTo>
                <a:lnTo>
                  <a:pt x="439013" y="493837"/>
                </a:lnTo>
                <a:lnTo>
                  <a:pt x="468995" y="473313"/>
                </a:lnTo>
                <a:lnTo>
                  <a:pt x="489332" y="443049"/>
                </a:lnTo>
                <a:lnTo>
                  <a:pt x="496823" y="406272"/>
                </a:lnTo>
                <a:lnTo>
                  <a:pt x="496823" y="386841"/>
                </a:lnTo>
                <a:lnTo>
                  <a:pt x="205582" y="386841"/>
                </a:lnTo>
                <a:lnTo>
                  <a:pt x="196214" y="385222"/>
                </a:lnTo>
                <a:lnTo>
                  <a:pt x="188455" y="380364"/>
                </a:lnTo>
                <a:lnTo>
                  <a:pt x="77088" y="259333"/>
                </a:lnTo>
                <a:lnTo>
                  <a:pt x="72274" y="252856"/>
                </a:lnTo>
                <a:lnTo>
                  <a:pt x="70669" y="246379"/>
                </a:lnTo>
                <a:lnTo>
                  <a:pt x="72274" y="239902"/>
                </a:lnTo>
                <a:lnTo>
                  <a:pt x="77088" y="233425"/>
                </a:lnTo>
                <a:lnTo>
                  <a:pt x="111353" y="198881"/>
                </a:lnTo>
                <a:lnTo>
                  <a:pt x="117780" y="194024"/>
                </a:lnTo>
                <a:lnTo>
                  <a:pt x="124206" y="192404"/>
                </a:lnTo>
                <a:lnTo>
                  <a:pt x="280486" y="192404"/>
                </a:lnTo>
                <a:lnTo>
                  <a:pt x="359791" y="112394"/>
                </a:lnTo>
                <a:lnTo>
                  <a:pt x="366192" y="107537"/>
                </a:lnTo>
                <a:lnTo>
                  <a:pt x="372617" y="105918"/>
                </a:lnTo>
                <a:lnTo>
                  <a:pt x="496823" y="105918"/>
                </a:lnTo>
                <a:lnTo>
                  <a:pt x="496823" y="86486"/>
                </a:lnTo>
                <a:lnTo>
                  <a:pt x="489332" y="51059"/>
                </a:lnTo>
                <a:lnTo>
                  <a:pt x="468995" y="23764"/>
                </a:lnTo>
                <a:lnTo>
                  <a:pt x="439013" y="6209"/>
                </a:lnTo>
                <a:lnTo>
                  <a:pt x="402590" y="0"/>
                </a:lnTo>
                <a:close/>
              </a:path>
              <a:path w="497205" h="501650">
                <a:moveTo>
                  <a:pt x="496823" y="105918"/>
                </a:moveTo>
                <a:lnTo>
                  <a:pt x="372617" y="105918"/>
                </a:lnTo>
                <a:lnTo>
                  <a:pt x="379043" y="107537"/>
                </a:lnTo>
                <a:lnTo>
                  <a:pt x="385444" y="112394"/>
                </a:lnTo>
                <a:lnTo>
                  <a:pt x="419734" y="146938"/>
                </a:lnTo>
                <a:lnTo>
                  <a:pt x="424521" y="154765"/>
                </a:lnTo>
                <a:lnTo>
                  <a:pt x="426116" y="164210"/>
                </a:lnTo>
                <a:lnTo>
                  <a:pt x="424521" y="173656"/>
                </a:lnTo>
                <a:lnTo>
                  <a:pt x="419734" y="181482"/>
                </a:lnTo>
                <a:lnTo>
                  <a:pt x="222719" y="380364"/>
                </a:lnTo>
                <a:lnTo>
                  <a:pt x="214953" y="385222"/>
                </a:lnTo>
                <a:lnTo>
                  <a:pt x="205582" y="386841"/>
                </a:lnTo>
                <a:lnTo>
                  <a:pt x="496823" y="386841"/>
                </a:lnTo>
                <a:lnTo>
                  <a:pt x="496823" y="105918"/>
                </a:lnTo>
                <a:close/>
              </a:path>
              <a:path w="497205" h="501650">
                <a:moveTo>
                  <a:pt x="280486" y="192404"/>
                </a:moveTo>
                <a:lnTo>
                  <a:pt x="124206" y="192404"/>
                </a:lnTo>
                <a:lnTo>
                  <a:pt x="130631" y="194024"/>
                </a:lnTo>
                <a:lnTo>
                  <a:pt x="137058" y="198881"/>
                </a:lnTo>
                <a:lnTo>
                  <a:pt x="205587" y="267969"/>
                </a:lnTo>
                <a:lnTo>
                  <a:pt x="280486" y="192404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6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11963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Independe</a:t>
            </a:r>
            <a:r>
              <a:rPr sz="2800" spc="-13" dirty="0">
                <a:solidFill>
                  <a:srgbClr val="095A82"/>
                </a:solidFill>
              </a:rPr>
              <a:t>n</a:t>
            </a:r>
            <a:r>
              <a:rPr sz="2800" spc="-3" dirty="0">
                <a:solidFill>
                  <a:srgbClr val="095A82"/>
                </a:solidFill>
              </a:rPr>
              <a:t>ce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826770" y="1037838"/>
            <a:ext cx="7515606" cy="266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2970" y="985272"/>
            <a:ext cx="7369302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724" y="1050798"/>
            <a:ext cx="7464743" cy="205184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0" rIns="0" bIns="0" rtlCol="0">
            <a:spAutoFit/>
          </a:bodyPr>
          <a:lstStyle/>
          <a:p>
            <a:pPr marL="183198">
              <a:lnSpc>
                <a:spcPts val="1600"/>
              </a:lnSpc>
            </a:pPr>
            <a:r>
              <a:rPr sz="1400" spc="-53" dirty="0">
                <a:solidFill>
                  <a:srgbClr val="095A82"/>
                </a:solidFill>
                <a:cs typeface="Calibri"/>
              </a:rPr>
              <a:t>Two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processes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occurrence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one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does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not 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affect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</a:t>
            </a:r>
            <a:r>
              <a:rPr sz="1400" spc="19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28" dirty="0">
                <a:solidFill>
                  <a:srgbClr val="095A82"/>
                </a:solidFill>
                <a:cs typeface="Calibri"/>
              </a:rPr>
              <a:t>other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2828" y="4335780"/>
            <a:ext cx="5063490" cy="52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2556" y="4304538"/>
            <a:ext cx="4843272" cy="424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5782" y="4348734"/>
            <a:ext cx="5012690" cy="477203"/>
          </a:xfrm>
          <a:custGeom>
            <a:avLst/>
            <a:gdLst/>
            <a:ahLst/>
            <a:cxnLst/>
            <a:rect l="l" t="t" r="r" b="b"/>
            <a:pathLst>
              <a:path w="10025380" h="954404">
                <a:moveTo>
                  <a:pt x="0" y="954023"/>
                </a:moveTo>
                <a:lnTo>
                  <a:pt x="10024872" y="954023"/>
                </a:lnTo>
                <a:lnTo>
                  <a:pt x="10024872" y="0"/>
                </a:lnTo>
                <a:lnTo>
                  <a:pt x="0" y="0"/>
                </a:lnTo>
                <a:lnTo>
                  <a:pt x="0" y="954023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6285" y="4353966"/>
            <a:ext cx="458438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  <a:tabLst>
                <a:tab pos="3074353" algn="l"/>
              </a:tabLst>
            </a:pPr>
            <a:r>
              <a:rPr sz="1400" spc="-8" dirty="0">
                <a:solidFill>
                  <a:srgbClr val="095A82"/>
                </a:solidFill>
                <a:cs typeface="Calibri"/>
              </a:rPr>
              <a:t>Product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Rule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for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</a:t>
            </a:r>
            <a:r>
              <a:rPr sz="1400" spc="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Events:</a:t>
            </a:r>
            <a:r>
              <a:rPr sz="1400" spc="-9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65" dirty="0">
                <a:solidFill>
                  <a:srgbClr val="095A82"/>
                </a:solidFill>
                <a:cs typeface="Calibri"/>
              </a:rPr>
              <a:t>P</a:t>
            </a:r>
            <a:r>
              <a:rPr sz="1400" spc="65" dirty="0">
                <a:solidFill>
                  <a:srgbClr val="095A82"/>
                </a:solidFill>
                <a:cs typeface="Calibri"/>
              </a:rPr>
              <a:t>(</a:t>
            </a:r>
            <a:r>
              <a:rPr sz="1400" i="1" spc="65" dirty="0">
                <a:solidFill>
                  <a:srgbClr val="095A82"/>
                </a:solidFill>
                <a:cs typeface="Calibri"/>
              </a:rPr>
              <a:t>A	</a:t>
            </a:r>
            <a:r>
              <a:rPr sz="1400" i="1" spc="13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i="1" spc="23" dirty="0">
                <a:solidFill>
                  <a:srgbClr val="095A82"/>
                </a:solidFill>
                <a:cs typeface="Calibri"/>
              </a:rPr>
              <a:t>B</a:t>
            </a:r>
            <a:r>
              <a:rPr sz="1400" spc="23" dirty="0">
                <a:solidFill>
                  <a:srgbClr val="095A82"/>
                </a:solidFill>
                <a:cs typeface="Calibri"/>
              </a:rPr>
              <a:t>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 </a:t>
            </a:r>
            <a:r>
              <a:rPr sz="1400" i="1" spc="43" dirty="0">
                <a:solidFill>
                  <a:srgbClr val="095A82"/>
                </a:solidFill>
                <a:cs typeface="Calibri"/>
              </a:rPr>
              <a:t>P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(</a:t>
            </a:r>
            <a:r>
              <a:rPr sz="1400" i="1" spc="43" dirty="0">
                <a:solidFill>
                  <a:srgbClr val="095A82"/>
                </a:solidFill>
                <a:cs typeface="Calibri"/>
              </a:rPr>
              <a:t>A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)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x</a:t>
            </a:r>
            <a:r>
              <a:rPr sz="1400" i="1" spc="1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43" dirty="0">
                <a:solidFill>
                  <a:srgbClr val="095A82"/>
                </a:solidFill>
                <a:cs typeface="Calibri"/>
              </a:rPr>
              <a:t>P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(</a:t>
            </a:r>
            <a:r>
              <a:rPr sz="1400" i="1" spc="43" dirty="0">
                <a:solidFill>
                  <a:srgbClr val="095A82"/>
                </a:solidFill>
                <a:cs typeface="Calibri"/>
              </a:rPr>
              <a:t>B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5434" y="1491234"/>
            <a:ext cx="3946398" cy="2693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1436" y="1507236"/>
            <a:ext cx="3889375" cy="2636520"/>
          </a:xfrm>
          <a:custGeom>
            <a:avLst/>
            <a:gdLst/>
            <a:ahLst/>
            <a:cxnLst/>
            <a:rect l="l" t="t" r="r" b="b"/>
            <a:pathLst>
              <a:path w="7778750" h="5273040">
                <a:moveTo>
                  <a:pt x="0" y="5273040"/>
                </a:moveTo>
                <a:lnTo>
                  <a:pt x="7778496" y="5273040"/>
                </a:lnTo>
                <a:lnTo>
                  <a:pt x="7778496" y="0"/>
                </a:lnTo>
                <a:lnTo>
                  <a:pt x="0" y="0"/>
                </a:lnTo>
                <a:lnTo>
                  <a:pt x="0" y="5273040"/>
                </a:lnTo>
                <a:close/>
              </a:path>
            </a:pathLst>
          </a:custGeom>
          <a:ln w="12191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4910" y="3333750"/>
            <a:ext cx="481584" cy="437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4910" y="3333750"/>
            <a:ext cx="481647" cy="437515"/>
          </a:xfrm>
          <a:custGeom>
            <a:avLst/>
            <a:gdLst/>
            <a:ahLst/>
            <a:cxnLst/>
            <a:rect l="l" t="t" r="r" b="b"/>
            <a:pathLst>
              <a:path w="963295" h="875029">
                <a:moveTo>
                  <a:pt x="0" y="874776"/>
                </a:moveTo>
                <a:lnTo>
                  <a:pt x="963168" y="874776"/>
                </a:lnTo>
                <a:lnTo>
                  <a:pt x="963168" y="0"/>
                </a:lnTo>
                <a:lnTo>
                  <a:pt x="0" y="0"/>
                </a:lnTo>
                <a:lnTo>
                  <a:pt x="0" y="874776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66388" y="3355086"/>
            <a:ext cx="475488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66388" y="3355086"/>
            <a:ext cx="475615" cy="475615"/>
          </a:xfrm>
          <a:custGeom>
            <a:avLst/>
            <a:gdLst/>
            <a:ahLst/>
            <a:cxnLst/>
            <a:rect l="l" t="t" r="r" b="b"/>
            <a:pathLst>
              <a:path w="951229" h="951229">
                <a:moveTo>
                  <a:pt x="0" y="950976"/>
                </a:moveTo>
                <a:lnTo>
                  <a:pt x="950976" y="950976"/>
                </a:lnTo>
                <a:lnTo>
                  <a:pt x="950976" y="0"/>
                </a:lnTo>
                <a:lnTo>
                  <a:pt x="0" y="0"/>
                </a:lnTo>
                <a:lnTo>
                  <a:pt x="0" y="950976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3886" y="2506980"/>
            <a:ext cx="432810" cy="902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6652" y="2519807"/>
            <a:ext cx="361950" cy="814070"/>
          </a:xfrm>
          <a:custGeom>
            <a:avLst/>
            <a:gdLst/>
            <a:ahLst/>
            <a:cxnLst/>
            <a:rect l="l" t="t" r="r" b="b"/>
            <a:pathLst>
              <a:path w="723900" h="1628140">
                <a:moveTo>
                  <a:pt x="31750" y="1551686"/>
                </a:moveTo>
                <a:lnTo>
                  <a:pt x="0" y="1551686"/>
                </a:lnTo>
                <a:lnTo>
                  <a:pt x="38100" y="1627886"/>
                </a:lnTo>
                <a:lnTo>
                  <a:pt x="69850" y="1564386"/>
                </a:lnTo>
                <a:lnTo>
                  <a:pt x="31750" y="1564386"/>
                </a:lnTo>
                <a:lnTo>
                  <a:pt x="31750" y="1551686"/>
                </a:lnTo>
                <a:close/>
              </a:path>
              <a:path w="723900" h="1628140">
                <a:moveTo>
                  <a:pt x="723899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1564386"/>
                </a:lnTo>
                <a:lnTo>
                  <a:pt x="44450" y="1564386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723899" y="6350"/>
                </a:lnTo>
                <a:lnTo>
                  <a:pt x="723899" y="0"/>
                </a:lnTo>
                <a:close/>
              </a:path>
              <a:path w="723900" h="1628140">
                <a:moveTo>
                  <a:pt x="76200" y="1551686"/>
                </a:moveTo>
                <a:lnTo>
                  <a:pt x="44450" y="1551686"/>
                </a:lnTo>
                <a:lnTo>
                  <a:pt x="44450" y="1564386"/>
                </a:lnTo>
                <a:lnTo>
                  <a:pt x="69850" y="1564386"/>
                </a:lnTo>
                <a:lnTo>
                  <a:pt x="76200" y="1551686"/>
                </a:lnTo>
                <a:close/>
              </a:path>
              <a:path w="723900" h="162814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723900" h="1628140">
                <a:moveTo>
                  <a:pt x="723899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723899" y="12700"/>
                </a:lnTo>
                <a:lnTo>
                  <a:pt x="723899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51326" y="2506980"/>
            <a:ext cx="429000" cy="9243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64280" y="2519807"/>
            <a:ext cx="359093" cy="835660"/>
          </a:xfrm>
          <a:custGeom>
            <a:avLst/>
            <a:gdLst/>
            <a:ahLst/>
            <a:cxnLst/>
            <a:rect l="l" t="t" r="r" b="b"/>
            <a:pathLst>
              <a:path w="718184" h="1671320">
                <a:moveTo>
                  <a:pt x="673354" y="1594612"/>
                </a:moveTo>
                <a:lnTo>
                  <a:pt x="641604" y="1594612"/>
                </a:lnTo>
                <a:lnTo>
                  <a:pt x="679704" y="1670812"/>
                </a:lnTo>
                <a:lnTo>
                  <a:pt x="711454" y="1607312"/>
                </a:lnTo>
                <a:lnTo>
                  <a:pt x="673354" y="1607312"/>
                </a:lnTo>
                <a:lnTo>
                  <a:pt x="673354" y="1594612"/>
                </a:lnTo>
                <a:close/>
              </a:path>
              <a:path w="718184" h="1671320">
                <a:moveTo>
                  <a:pt x="673354" y="6350"/>
                </a:moveTo>
                <a:lnTo>
                  <a:pt x="673354" y="1607312"/>
                </a:lnTo>
                <a:lnTo>
                  <a:pt x="686054" y="1607312"/>
                </a:lnTo>
                <a:lnTo>
                  <a:pt x="686054" y="12700"/>
                </a:lnTo>
                <a:lnTo>
                  <a:pt x="679704" y="12700"/>
                </a:lnTo>
                <a:lnTo>
                  <a:pt x="673354" y="6350"/>
                </a:lnTo>
                <a:close/>
              </a:path>
              <a:path w="718184" h="1671320">
                <a:moveTo>
                  <a:pt x="717804" y="1594612"/>
                </a:moveTo>
                <a:lnTo>
                  <a:pt x="686054" y="1594612"/>
                </a:lnTo>
                <a:lnTo>
                  <a:pt x="686054" y="1607312"/>
                </a:lnTo>
                <a:lnTo>
                  <a:pt x="711454" y="1607312"/>
                </a:lnTo>
                <a:lnTo>
                  <a:pt x="717804" y="1594612"/>
                </a:lnTo>
                <a:close/>
              </a:path>
              <a:path w="718184" h="1671320">
                <a:moveTo>
                  <a:pt x="683260" y="0"/>
                </a:moveTo>
                <a:lnTo>
                  <a:pt x="0" y="0"/>
                </a:lnTo>
                <a:lnTo>
                  <a:pt x="0" y="12700"/>
                </a:lnTo>
                <a:lnTo>
                  <a:pt x="673354" y="12700"/>
                </a:lnTo>
                <a:lnTo>
                  <a:pt x="673354" y="6350"/>
                </a:lnTo>
                <a:lnTo>
                  <a:pt x="686054" y="6350"/>
                </a:lnTo>
                <a:lnTo>
                  <a:pt x="686054" y="2794"/>
                </a:lnTo>
                <a:lnTo>
                  <a:pt x="683260" y="0"/>
                </a:lnTo>
                <a:close/>
              </a:path>
              <a:path w="718184" h="1671320">
                <a:moveTo>
                  <a:pt x="686054" y="6350"/>
                </a:moveTo>
                <a:lnTo>
                  <a:pt x="673354" y="6350"/>
                </a:lnTo>
                <a:lnTo>
                  <a:pt x="679704" y="12700"/>
                </a:lnTo>
                <a:lnTo>
                  <a:pt x="686054" y="12700"/>
                </a:lnTo>
                <a:lnTo>
                  <a:pt x="686054" y="63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4184" y="3867658"/>
            <a:ext cx="428943" cy="17536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>
              <a:spcBef>
                <a:spcPts val="48"/>
              </a:spcBef>
            </a:pPr>
            <a:r>
              <a:rPr sz="1100" dirty="0">
                <a:solidFill>
                  <a:srgbClr val="095A82"/>
                </a:solidFill>
                <a:latin typeface="Arial"/>
                <a:cs typeface="Arial"/>
              </a:rPr>
              <a:t>1</a:t>
            </a:r>
            <a:r>
              <a:rPr sz="1088" baseline="24904" dirty="0">
                <a:solidFill>
                  <a:srgbClr val="095A82"/>
                </a:solidFill>
                <a:latin typeface="Arial"/>
                <a:cs typeface="Arial"/>
              </a:rPr>
              <a:t>st</a:t>
            </a:r>
            <a:r>
              <a:rPr sz="1088" spc="113" baseline="24904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100" spc="-3" dirty="0">
                <a:solidFill>
                  <a:srgbClr val="095A82"/>
                </a:solidFill>
                <a:latin typeface="Arial"/>
                <a:cs typeface="Arial"/>
              </a:rPr>
              <a:t>Ball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77183" y="3893693"/>
            <a:ext cx="459422" cy="17536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>
              <a:spcBef>
                <a:spcPts val="48"/>
              </a:spcBef>
            </a:pPr>
            <a:r>
              <a:rPr sz="1100" dirty="0">
                <a:solidFill>
                  <a:srgbClr val="095A82"/>
                </a:solidFill>
                <a:latin typeface="Arial"/>
                <a:cs typeface="Arial"/>
              </a:rPr>
              <a:t>2</a:t>
            </a:r>
            <a:r>
              <a:rPr sz="1088" baseline="24904" dirty="0">
                <a:solidFill>
                  <a:srgbClr val="095A82"/>
                </a:solidFill>
                <a:latin typeface="Arial"/>
                <a:cs typeface="Arial"/>
              </a:rPr>
              <a:t>nd</a:t>
            </a:r>
            <a:r>
              <a:rPr sz="1088" spc="105" baseline="24904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100" spc="-3" dirty="0">
                <a:solidFill>
                  <a:srgbClr val="095A82"/>
                </a:solidFill>
                <a:latin typeface="Arial"/>
                <a:cs typeface="Arial"/>
              </a:rPr>
              <a:t>Ball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4691" y="2231199"/>
            <a:ext cx="3342323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>
              <a:spcBef>
                <a:spcPts val="48"/>
              </a:spcBef>
            </a:pPr>
            <a:r>
              <a:rPr sz="1400" spc="-13" dirty="0">
                <a:solidFill>
                  <a:srgbClr val="5F5F5F"/>
                </a:solidFill>
                <a:cs typeface="Calibri"/>
              </a:rPr>
              <a:t>Outcomes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two balls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(assume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for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simplicity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4  or 6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as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sample space)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in a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cricket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match  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are</a:t>
            </a:r>
            <a:r>
              <a:rPr sz="14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Independent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55648" y="1832610"/>
            <a:ext cx="2046732" cy="14051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68602" y="1845564"/>
            <a:ext cx="1995678" cy="13540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62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89509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The General </a:t>
            </a:r>
            <a:r>
              <a:rPr sz="2800" dirty="0">
                <a:solidFill>
                  <a:srgbClr val="095A82"/>
                </a:solidFill>
              </a:rPr>
              <a:t>Addition</a:t>
            </a:r>
            <a:r>
              <a:rPr sz="2800" spc="-7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Rule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127248" y="933437"/>
            <a:ext cx="2904744" cy="448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6402" y="992130"/>
            <a:ext cx="2729484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0202" y="946404"/>
            <a:ext cx="2853690" cy="31739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100965" rIns="0" bIns="0" rtlCol="0">
            <a:spAutoFit/>
          </a:bodyPr>
          <a:lstStyle/>
          <a:p>
            <a:pPr marL="195898">
              <a:spcBef>
                <a:spcPts val="795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P(A </a:t>
            </a:r>
            <a:r>
              <a:rPr sz="1400" spc="-3" dirty="0">
                <a:solidFill>
                  <a:srgbClr val="095A82"/>
                </a:solidFill>
                <a:latin typeface="Cambria Math"/>
                <a:cs typeface="Cambria Math"/>
              </a:rPr>
              <a:t>∪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B) = P(A) + P(B) – P(A and</a:t>
            </a:r>
            <a:r>
              <a:rPr sz="1400" spc="7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6842" y="1624584"/>
            <a:ext cx="3279648" cy="2113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381" y="2197227"/>
            <a:ext cx="0" cy="616268"/>
          </a:xfrm>
          <a:custGeom>
            <a:avLst/>
            <a:gdLst/>
            <a:ahLst/>
            <a:cxnLst/>
            <a:rect l="l" t="t" r="r" b="b"/>
            <a:pathLst>
              <a:path h="1232535">
                <a:moveTo>
                  <a:pt x="0" y="0"/>
                </a:moveTo>
                <a:lnTo>
                  <a:pt x="0" y="1232408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4063" y="2492883"/>
            <a:ext cx="507047" cy="0"/>
          </a:xfrm>
          <a:custGeom>
            <a:avLst/>
            <a:gdLst/>
            <a:ahLst/>
            <a:cxnLst/>
            <a:rect l="l" t="t" r="r" b="b"/>
            <a:pathLst>
              <a:path w="1014095">
                <a:moveTo>
                  <a:pt x="0" y="0"/>
                </a:moveTo>
                <a:lnTo>
                  <a:pt x="1013841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0096" y="4307586"/>
            <a:ext cx="6099048" cy="313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74114" y="4278630"/>
            <a:ext cx="5809488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050" y="4320540"/>
            <a:ext cx="6048058" cy="228909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13335" rIns="0" bIns="0" rtlCol="0">
            <a:spAutoFit/>
          </a:bodyPr>
          <a:lstStyle/>
          <a:p>
            <a:pPr marL="251142">
              <a:spcBef>
                <a:spcPts val="105"/>
              </a:spcBef>
            </a:pPr>
            <a:r>
              <a:rPr sz="1400" i="1" spc="-5" dirty="0">
                <a:solidFill>
                  <a:srgbClr val="095A82"/>
                </a:solidFill>
                <a:cs typeface="Calibri"/>
              </a:rPr>
              <a:t>Note</a:t>
            </a:r>
            <a:r>
              <a:rPr sz="1400" b="1" spc="-5" dirty="0">
                <a:solidFill>
                  <a:srgbClr val="095A82"/>
                </a:solidFill>
                <a:cs typeface="Calibri"/>
              </a:rPr>
              <a:t>: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When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B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Disjoint,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P(A and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 0,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Hence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P(A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P(A)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+</a:t>
            </a:r>
            <a:r>
              <a:rPr sz="1400" spc="13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P(B)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7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10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6" y="1563624"/>
            <a:ext cx="8065008" cy="2396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0618" y="2645664"/>
            <a:ext cx="131128" cy="255270"/>
          </a:xfrm>
          <a:custGeom>
            <a:avLst/>
            <a:gdLst/>
            <a:ahLst/>
            <a:cxnLst/>
            <a:rect l="l" t="t" r="r" b="b"/>
            <a:pathLst>
              <a:path w="262254" h="510539">
                <a:moveTo>
                  <a:pt x="262128" y="0"/>
                </a:moveTo>
                <a:lnTo>
                  <a:pt x="0" y="256286"/>
                </a:lnTo>
                <a:lnTo>
                  <a:pt x="258064" y="510539"/>
                </a:lnTo>
                <a:lnTo>
                  <a:pt x="260477" y="510539"/>
                </a:lnTo>
                <a:lnTo>
                  <a:pt x="130302" y="256286"/>
                </a:lnTo>
                <a:lnTo>
                  <a:pt x="260477" y="2032"/>
                </a:lnTo>
                <a:lnTo>
                  <a:pt x="262128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20916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Course</a:t>
            </a:r>
            <a:r>
              <a:rPr sz="2800" spc="-38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Outline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757618" y="1662430"/>
            <a:ext cx="174466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FFFFFF"/>
                </a:solidFill>
                <a:cs typeface="Calibri"/>
              </a:rPr>
              <a:t>Understanding the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 Data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7618" y="2665857"/>
            <a:ext cx="174498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5" dirty="0">
                <a:solidFill>
                  <a:srgbClr val="FFFFFF"/>
                </a:solidFill>
                <a:cs typeface="Calibri"/>
              </a:rPr>
              <a:t>Probability </a:t>
            </a:r>
            <a:r>
              <a:rPr sz="1400" b="1" spc="-3" dirty="0">
                <a:solidFill>
                  <a:srgbClr val="FFFFFF"/>
                </a:solidFill>
                <a:cs typeface="Calibri"/>
              </a:rPr>
              <a:t>and its</a:t>
            </a:r>
            <a:r>
              <a:rPr sz="14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b="1" spc="-3" dirty="0">
                <a:solidFill>
                  <a:srgbClr val="FFFFFF"/>
                </a:solidFill>
                <a:cs typeface="Calibri"/>
              </a:rPr>
              <a:t>Uses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543" y="3653701"/>
            <a:ext cx="143764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FFFFFF"/>
                </a:solidFill>
                <a:cs typeface="Calibri"/>
              </a:rPr>
              <a:t>Statistical</a:t>
            </a:r>
            <a:r>
              <a:rPr sz="1400" spc="-2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FFFFFF"/>
                </a:solidFill>
                <a:cs typeface="Calibri"/>
              </a:rPr>
              <a:t>Inference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9829" y="1662430"/>
            <a:ext cx="119411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Testing </a:t>
            </a:r>
            <a:r>
              <a:rPr sz="1400" spc="-3" dirty="0">
                <a:solidFill>
                  <a:srgbClr val="FFFFFF"/>
                </a:solidFill>
                <a:cs typeface="Calibri"/>
              </a:rPr>
              <a:t>the</a:t>
            </a:r>
            <a:r>
              <a:rPr sz="1400" spc="-18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Data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9453" y="2665857"/>
            <a:ext cx="111506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Data</a:t>
            </a:r>
            <a:r>
              <a:rPr sz="1400" spc="-2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Clustering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5424" y="3653701"/>
            <a:ext cx="156337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FFFFFF"/>
                </a:solidFill>
                <a:cs typeface="Calibri"/>
              </a:rPr>
              <a:t>Regression</a:t>
            </a:r>
            <a:r>
              <a:rPr sz="14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cs typeface="Calibri"/>
              </a:rPr>
              <a:t>Modelling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5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86988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Scenario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51104" y="1431036"/>
            <a:ext cx="2145792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106" y="1447038"/>
            <a:ext cx="2088833" cy="2204720"/>
          </a:xfrm>
          <a:custGeom>
            <a:avLst/>
            <a:gdLst/>
            <a:ahLst/>
            <a:cxnLst/>
            <a:rect l="l" t="t" r="r" b="b"/>
            <a:pathLst>
              <a:path w="4177665" h="4409440">
                <a:moveTo>
                  <a:pt x="0" y="4408932"/>
                </a:moveTo>
                <a:lnTo>
                  <a:pt x="4177284" y="4408932"/>
                </a:lnTo>
                <a:lnTo>
                  <a:pt x="4177284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7876" y="1073658"/>
            <a:ext cx="3533394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3982" y="1093476"/>
            <a:ext cx="3373374" cy="424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30830" y="1086612"/>
            <a:ext cx="3482340" cy="277961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1913" rIns="0" bIns="0" rtlCol="0">
            <a:spAutoFit/>
          </a:bodyPr>
          <a:lstStyle/>
          <a:p>
            <a:pPr marL="193358">
              <a:spcBef>
                <a:spcPts val="488"/>
              </a:spcBef>
            </a:pPr>
            <a:r>
              <a:rPr lang="en-IN" sz="1400" spc="-8" dirty="0" smtClean="0">
                <a:solidFill>
                  <a:srgbClr val="095A82"/>
                </a:solidFill>
                <a:cs typeface="Calibri"/>
              </a:rPr>
              <a:t>We have </a:t>
            </a:r>
            <a:r>
              <a:rPr sz="1400" spc="-8" dirty="0" smtClean="0">
                <a:solidFill>
                  <a:srgbClr val="095A82"/>
                </a:solidFill>
                <a:cs typeface="Calibri"/>
              </a:rPr>
              <a:t>done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survey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about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its</a:t>
            </a:r>
            <a:r>
              <a:rPr sz="1400" spc="9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course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87802" y="1838706"/>
            <a:ext cx="5793486" cy="156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57144" y="1902714"/>
            <a:ext cx="5656326" cy="14912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03804" y="1854708"/>
            <a:ext cx="5736590" cy="1508760"/>
          </a:xfrm>
          <a:custGeom>
            <a:avLst/>
            <a:gdLst/>
            <a:ahLst/>
            <a:cxnLst/>
            <a:rect l="l" t="t" r="r" b="b"/>
            <a:pathLst>
              <a:path w="11473180" h="3017520">
                <a:moveTo>
                  <a:pt x="10969752" y="0"/>
                </a:moveTo>
                <a:lnTo>
                  <a:pt x="502919" y="0"/>
                </a:ln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19"/>
                </a:lnTo>
                <a:lnTo>
                  <a:pt x="0" y="2514599"/>
                </a:lnTo>
                <a:lnTo>
                  <a:pt x="2302" y="2563033"/>
                </a:lnTo>
                <a:lnTo>
                  <a:pt x="9068" y="2610164"/>
                </a:lnTo>
                <a:lnTo>
                  <a:pt x="20088" y="2655782"/>
                </a:lnTo>
                <a:lnTo>
                  <a:pt x="35150" y="2699677"/>
                </a:lnTo>
                <a:lnTo>
                  <a:pt x="54044" y="2741636"/>
                </a:lnTo>
                <a:lnTo>
                  <a:pt x="76558" y="2781450"/>
                </a:lnTo>
                <a:lnTo>
                  <a:pt x="102483" y="2818908"/>
                </a:lnTo>
                <a:lnTo>
                  <a:pt x="131608" y="2853799"/>
                </a:lnTo>
                <a:lnTo>
                  <a:pt x="163720" y="2885911"/>
                </a:lnTo>
                <a:lnTo>
                  <a:pt x="198611" y="2915036"/>
                </a:lnTo>
                <a:lnTo>
                  <a:pt x="236069" y="2940961"/>
                </a:lnTo>
                <a:lnTo>
                  <a:pt x="275883" y="2963475"/>
                </a:lnTo>
                <a:lnTo>
                  <a:pt x="317842" y="2982369"/>
                </a:lnTo>
                <a:lnTo>
                  <a:pt x="361737" y="2997431"/>
                </a:lnTo>
                <a:lnTo>
                  <a:pt x="407355" y="3008451"/>
                </a:lnTo>
                <a:lnTo>
                  <a:pt x="454486" y="3015217"/>
                </a:lnTo>
                <a:lnTo>
                  <a:pt x="502919" y="3017519"/>
                </a:lnTo>
                <a:lnTo>
                  <a:pt x="10969752" y="3017519"/>
                </a:lnTo>
                <a:lnTo>
                  <a:pt x="11018185" y="3015217"/>
                </a:lnTo>
                <a:lnTo>
                  <a:pt x="11065316" y="3008451"/>
                </a:lnTo>
                <a:lnTo>
                  <a:pt x="11110934" y="2997431"/>
                </a:lnTo>
                <a:lnTo>
                  <a:pt x="11154829" y="2982369"/>
                </a:lnTo>
                <a:lnTo>
                  <a:pt x="11196788" y="2963475"/>
                </a:lnTo>
                <a:lnTo>
                  <a:pt x="11236602" y="2940961"/>
                </a:lnTo>
                <a:lnTo>
                  <a:pt x="11274060" y="2915036"/>
                </a:lnTo>
                <a:lnTo>
                  <a:pt x="11308951" y="2885911"/>
                </a:lnTo>
                <a:lnTo>
                  <a:pt x="11341063" y="2853799"/>
                </a:lnTo>
                <a:lnTo>
                  <a:pt x="11370188" y="2818908"/>
                </a:lnTo>
                <a:lnTo>
                  <a:pt x="11396113" y="2781450"/>
                </a:lnTo>
                <a:lnTo>
                  <a:pt x="11418627" y="2741636"/>
                </a:lnTo>
                <a:lnTo>
                  <a:pt x="11437521" y="2699677"/>
                </a:lnTo>
                <a:lnTo>
                  <a:pt x="11452583" y="2655782"/>
                </a:lnTo>
                <a:lnTo>
                  <a:pt x="11463603" y="2610164"/>
                </a:lnTo>
                <a:lnTo>
                  <a:pt x="11470369" y="2563033"/>
                </a:lnTo>
                <a:lnTo>
                  <a:pt x="11472672" y="2514599"/>
                </a:lnTo>
                <a:lnTo>
                  <a:pt x="11472672" y="502919"/>
                </a:lnTo>
                <a:lnTo>
                  <a:pt x="11470369" y="454486"/>
                </a:lnTo>
                <a:lnTo>
                  <a:pt x="11463603" y="407355"/>
                </a:lnTo>
                <a:lnTo>
                  <a:pt x="11452583" y="361737"/>
                </a:lnTo>
                <a:lnTo>
                  <a:pt x="11437521" y="317842"/>
                </a:lnTo>
                <a:lnTo>
                  <a:pt x="11418627" y="275883"/>
                </a:lnTo>
                <a:lnTo>
                  <a:pt x="11396113" y="236069"/>
                </a:lnTo>
                <a:lnTo>
                  <a:pt x="11370188" y="198611"/>
                </a:lnTo>
                <a:lnTo>
                  <a:pt x="11341063" y="163720"/>
                </a:lnTo>
                <a:lnTo>
                  <a:pt x="11308951" y="131608"/>
                </a:lnTo>
                <a:lnTo>
                  <a:pt x="11274060" y="102483"/>
                </a:lnTo>
                <a:lnTo>
                  <a:pt x="11236602" y="76558"/>
                </a:lnTo>
                <a:lnTo>
                  <a:pt x="11196788" y="54044"/>
                </a:lnTo>
                <a:lnTo>
                  <a:pt x="11154829" y="35150"/>
                </a:lnTo>
                <a:lnTo>
                  <a:pt x="11110934" y="20088"/>
                </a:lnTo>
                <a:lnTo>
                  <a:pt x="11065316" y="9068"/>
                </a:lnTo>
                <a:lnTo>
                  <a:pt x="11018185" y="2302"/>
                </a:lnTo>
                <a:lnTo>
                  <a:pt x="10969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03804" y="1854708"/>
            <a:ext cx="5736590" cy="1508760"/>
          </a:xfrm>
          <a:custGeom>
            <a:avLst/>
            <a:gdLst/>
            <a:ahLst/>
            <a:cxnLst/>
            <a:rect l="l" t="t" r="r" b="b"/>
            <a:pathLst>
              <a:path w="11473180" h="3017520">
                <a:moveTo>
                  <a:pt x="0" y="502919"/>
                </a:moveTo>
                <a:lnTo>
                  <a:pt x="2302" y="454486"/>
                </a:lnTo>
                <a:lnTo>
                  <a:pt x="9068" y="407355"/>
                </a:lnTo>
                <a:lnTo>
                  <a:pt x="20088" y="361737"/>
                </a:lnTo>
                <a:lnTo>
                  <a:pt x="35150" y="317842"/>
                </a:lnTo>
                <a:lnTo>
                  <a:pt x="54044" y="275883"/>
                </a:lnTo>
                <a:lnTo>
                  <a:pt x="76558" y="236069"/>
                </a:lnTo>
                <a:lnTo>
                  <a:pt x="102483" y="198611"/>
                </a:lnTo>
                <a:lnTo>
                  <a:pt x="131608" y="163720"/>
                </a:lnTo>
                <a:lnTo>
                  <a:pt x="163720" y="131608"/>
                </a:lnTo>
                <a:lnTo>
                  <a:pt x="198611" y="102483"/>
                </a:lnTo>
                <a:lnTo>
                  <a:pt x="236069" y="76558"/>
                </a:lnTo>
                <a:lnTo>
                  <a:pt x="275883" y="54044"/>
                </a:lnTo>
                <a:lnTo>
                  <a:pt x="317842" y="35150"/>
                </a:lnTo>
                <a:lnTo>
                  <a:pt x="361737" y="20088"/>
                </a:lnTo>
                <a:lnTo>
                  <a:pt x="407355" y="9068"/>
                </a:lnTo>
                <a:lnTo>
                  <a:pt x="454486" y="2302"/>
                </a:lnTo>
                <a:lnTo>
                  <a:pt x="502919" y="0"/>
                </a:lnTo>
                <a:lnTo>
                  <a:pt x="10969752" y="0"/>
                </a:lnTo>
                <a:lnTo>
                  <a:pt x="11018185" y="2302"/>
                </a:lnTo>
                <a:lnTo>
                  <a:pt x="11065316" y="9068"/>
                </a:lnTo>
                <a:lnTo>
                  <a:pt x="11110934" y="20088"/>
                </a:lnTo>
                <a:lnTo>
                  <a:pt x="11154829" y="35150"/>
                </a:lnTo>
                <a:lnTo>
                  <a:pt x="11196788" y="54044"/>
                </a:lnTo>
                <a:lnTo>
                  <a:pt x="11236602" y="76558"/>
                </a:lnTo>
                <a:lnTo>
                  <a:pt x="11274060" y="102483"/>
                </a:lnTo>
                <a:lnTo>
                  <a:pt x="11308951" y="131608"/>
                </a:lnTo>
                <a:lnTo>
                  <a:pt x="11341063" y="163720"/>
                </a:lnTo>
                <a:lnTo>
                  <a:pt x="11370188" y="198611"/>
                </a:lnTo>
                <a:lnTo>
                  <a:pt x="11396113" y="236069"/>
                </a:lnTo>
                <a:lnTo>
                  <a:pt x="11418627" y="275883"/>
                </a:lnTo>
                <a:lnTo>
                  <a:pt x="11437521" y="317842"/>
                </a:lnTo>
                <a:lnTo>
                  <a:pt x="11452583" y="361737"/>
                </a:lnTo>
                <a:lnTo>
                  <a:pt x="11463603" y="407355"/>
                </a:lnTo>
                <a:lnTo>
                  <a:pt x="11470369" y="454486"/>
                </a:lnTo>
                <a:lnTo>
                  <a:pt x="11472672" y="502919"/>
                </a:lnTo>
                <a:lnTo>
                  <a:pt x="11472672" y="2514599"/>
                </a:lnTo>
                <a:lnTo>
                  <a:pt x="11470369" y="2563033"/>
                </a:lnTo>
                <a:lnTo>
                  <a:pt x="11463603" y="2610164"/>
                </a:lnTo>
                <a:lnTo>
                  <a:pt x="11452583" y="2655782"/>
                </a:lnTo>
                <a:lnTo>
                  <a:pt x="11437521" y="2699677"/>
                </a:lnTo>
                <a:lnTo>
                  <a:pt x="11418627" y="2741636"/>
                </a:lnTo>
                <a:lnTo>
                  <a:pt x="11396113" y="2781450"/>
                </a:lnTo>
                <a:lnTo>
                  <a:pt x="11370188" y="2818908"/>
                </a:lnTo>
                <a:lnTo>
                  <a:pt x="11341063" y="2853799"/>
                </a:lnTo>
                <a:lnTo>
                  <a:pt x="11308951" y="2885911"/>
                </a:lnTo>
                <a:lnTo>
                  <a:pt x="11274060" y="2915036"/>
                </a:lnTo>
                <a:lnTo>
                  <a:pt x="11236602" y="2940961"/>
                </a:lnTo>
                <a:lnTo>
                  <a:pt x="11196788" y="2963475"/>
                </a:lnTo>
                <a:lnTo>
                  <a:pt x="11154829" y="2982369"/>
                </a:lnTo>
                <a:lnTo>
                  <a:pt x="11110934" y="2997431"/>
                </a:lnTo>
                <a:lnTo>
                  <a:pt x="11065316" y="3008451"/>
                </a:lnTo>
                <a:lnTo>
                  <a:pt x="11018185" y="3015217"/>
                </a:lnTo>
                <a:lnTo>
                  <a:pt x="10969752" y="3017519"/>
                </a:lnTo>
                <a:lnTo>
                  <a:pt x="502919" y="3017519"/>
                </a:lnTo>
                <a:lnTo>
                  <a:pt x="454486" y="3015217"/>
                </a:lnTo>
                <a:lnTo>
                  <a:pt x="407355" y="3008451"/>
                </a:lnTo>
                <a:lnTo>
                  <a:pt x="361737" y="2997431"/>
                </a:lnTo>
                <a:lnTo>
                  <a:pt x="317842" y="2982369"/>
                </a:lnTo>
                <a:lnTo>
                  <a:pt x="275883" y="2963475"/>
                </a:lnTo>
                <a:lnTo>
                  <a:pt x="236069" y="2940961"/>
                </a:lnTo>
                <a:lnTo>
                  <a:pt x="198611" y="2915036"/>
                </a:lnTo>
                <a:lnTo>
                  <a:pt x="163720" y="2885911"/>
                </a:lnTo>
                <a:lnTo>
                  <a:pt x="131608" y="2853799"/>
                </a:lnTo>
                <a:lnTo>
                  <a:pt x="102483" y="2818908"/>
                </a:lnTo>
                <a:lnTo>
                  <a:pt x="76558" y="2781450"/>
                </a:lnTo>
                <a:lnTo>
                  <a:pt x="54044" y="2741636"/>
                </a:lnTo>
                <a:lnTo>
                  <a:pt x="35150" y="2699677"/>
                </a:lnTo>
                <a:lnTo>
                  <a:pt x="20088" y="2655782"/>
                </a:lnTo>
                <a:lnTo>
                  <a:pt x="9068" y="2610164"/>
                </a:lnTo>
                <a:lnTo>
                  <a:pt x="2302" y="2563033"/>
                </a:lnTo>
                <a:lnTo>
                  <a:pt x="0" y="2514599"/>
                </a:lnTo>
                <a:lnTo>
                  <a:pt x="0" y="502919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42032" y="2533625"/>
            <a:ext cx="537966" cy="151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55304" y="2546477"/>
            <a:ext cx="448628" cy="76835"/>
          </a:xfrm>
          <a:custGeom>
            <a:avLst/>
            <a:gdLst/>
            <a:ahLst/>
            <a:cxnLst/>
            <a:rect l="l" t="t" r="r" b="b"/>
            <a:pathLst>
              <a:path w="897254" h="153670">
                <a:moveTo>
                  <a:pt x="820593" y="122154"/>
                </a:moveTo>
                <a:lnTo>
                  <a:pt x="816355" y="153670"/>
                </a:lnTo>
                <a:lnTo>
                  <a:pt x="897001" y="125984"/>
                </a:lnTo>
                <a:lnTo>
                  <a:pt x="893822" y="123825"/>
                </a:lnTo>
                <a:lnTo>
                  <a:pt x="833119" y="123825"/>
                </a:lnTo>
                <a:lnTo>
                  <a:pt x="820593" y="122154"/>
                </a:lnTo>
                <a:close/>
              </a:path>
              <a:path w="897254" h="153670">
                <a:moveTo>
                  <a:pt x="822285" y="109567"/>
                </a:moveTo>
                <a:lnTo>
                  <a:pt x="820593" y="122154"/>
                </a:lnTo>
                <a:lnTo>
                  <a:pt x="833119" y="123825"/>
                </a:lnTo>
                <a:lnTo>
                  <a:pt x="834897" y="111251"/>
                </a:lnTo>
                <a:lnTo>
                  <a:pt x="822285" y="109567"/>
                </a:lnTo>
                <a:close/>
              </a:path>
              <a:path w="897254" h="153670">
                <a:moveTo>
                  <a:pt x="826515" y="78105"/>
                </a:moveTo>
                <a:lnTo>
                  <a:pt x="822285" y="109567"/>
                </a:lnTo>
                <a:lnTo>
                  <a:pt x="834897" y="111251"/>
                </a:lnTo>
                <a:lnTo>
                  <a:pt x="833119" y="123825"/>
                </a:lnTo>
                <a:lnTo>
                  <a:pt x="893822" y="123825"/>
                </a:lnTo>
                <a:lnTo>
                  <a:pt x="826515" y="78105"/>
                </a:lnTo>
                <a:close/>
              </a:path>
              <a:path w="897254" h="153670">
                <a:moveTo>
                  <a:pt x="1777" y="0"/>
                </a:moveTo>
                <a:lnTo>
                  <a:pt x="0" y="12700"/>
                </a:lnTo>
                <a:lnTo>
                  <a:pt x="820593" y="122154"/>
                </a:lnTo>
                <a:lnTo>
                  <a:pt x="822285" y="109567"/>
                </a:lnTo>
                <a:lnTo>
                  <a:pt x="1777" y="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71772" y="3534925"/>
            <a:ext cx="3225546" cy="1069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80916" y="3604254"/>
            <a:ext cx="3215640" cy="1064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87774" y="3550920"/>
            <a:ext cx="3168650" cy="1012825"/>
          </a:xfrm>
          <a:custGeom>
            <a:avLst/>
            <a:gdLst/>
            <a:ahLst/>
            <a:cxnLst/>
            <a:rect l="l" t="t" r="r" b="b"/>
            <a:pathLst>
              <a:path w="6337300" h="2025650">
                <a:moveTo>
                  <a:pt x="0" y="2025395"/>
                </a:moveTo>
                <a:lnTo>
                  <a:pt x="6336792" y="2025395"/>
                </a:lnTo>
                <a:lnTo>
                  <a:pt x="6336792" y="0"/>
                </a:lnTo>
                <a:lnTo>
                  <a:pt x="0" y="0"/>
                </a:lnTo>
                <a:lnTo>
                  <a:pt x="0" y="2025395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2808" y="1951673"/>
            <a:ext cx="5414328" cy="2600392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92100" marR="2540" indent="-285750" algn="just">
              <a:spcBef>
                <a:spcPts val="48"/>
              </a:spcBef>
              <a:buClr>
                <a:srgbClr val="095A82"/>
              </a:buClr>
              <a:buFont typeface="Wingdings"/>
              <a:buChar char=""/>
              <a:tabLst>
                <a:tab pos="292100" algn="l"/>
              </a:tabLst>
            </a:pPr>
            <a:r>
              <a:rPr sz="1400" spc="-8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most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recent phase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survey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that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polled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100,000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participants  estimates that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80%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population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agree with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statement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“The 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duration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courses </a:t>
            </a:r>
            <a:r>
              <a:rPr sz="1400" spc="-5" dirty="0" smtClean="0">
                <a:solidFill>
                  <a:srgbClr val="5F5F5F"/>
                </a:solidFill>
                <a:cs typeface="Calibri"/>
              </a:rPr>
              <a:t>is </a:t>
            </a:r>
            <a:r>
              <a:rPr lang="en-IN" sz="1400" spc="-5" dirty="0" smtClean="0">
                <a:solidFill>
                  <a:srgbClr val="5F5F5F"/>
                </a:solidFill>
                <a:cs typeface="Calibri"/>
              </a:rPr>
              <a:t>just right</a:t>
            </a:r>
            <a:r>
              <a:rPr sz="1400" spc="-3" dirty="0" smtClean="0">
                <a:solidFill>
                  <a:srgbClr val="5F5F5F"/>
                </a:solidFill>
                <a:cs typeface="Calibri"/>
              </a:rPr>
              <a:t>”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3"/>
              </a:spcBef>
              <a:buClr>
                <a:srgbClr val="095A82"/>
              </a:buClr>
              <a:buFont typeface="Wingdings"/>
              <a:buChar char=""/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04800" marR="338138" indent="-285750">
              <a:spcBef>
                <a:spcPts val="3"/>
              </a:spcBef>
              <a:buClr>
                <a:srgbClr val="095A82"/>
              </a:buClr>
              <a:buFont typeface="Wingdings"/>
              <a:buChar char=""/>
              <a:tabLst>
                <a:tab pos="304800" algn="l"/>
                <a:tab pos="305118" algn="l"/>
                <a:tab pos="2159635" algn="l"/>
              </a:tabLst>
            </a:pPr>
            <a:r>
              <a:rPr sz="1400" spc="-8" dirty="0">
                <a:solidFill>
                  <a:srgbClr val="5F5F5F"/>
                </a:solidFill>
                <a:cs typeface="Calibri"/>
              </a:rPr>
              <a:t>The survey also estimates 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10%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people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university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degree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,  and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5%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of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people</a:t>
            </a:r>
            <a:r>
              <a:rPr sz="1400" spc="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fit	both</a:t>
            </a:r>
            <a:r>
              <a:rPr sz="1400" spc="-7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criteria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>
              <a:buClr>
                <a:srgbClr val="095A82"/>
              </a:buClr>
              <a:buFont typeface="Wingdings"/>
              <a:buChar char=""/>
            </a:pPr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  <a:buClr>
                <a:srgbClr val="095A82"/>
              </a:buClr>
              <a:buFont typeface="Wingdings"/>
              <a:buChar char=""/>
            </a:pPr>
            <a:endParaRPr sz="14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15428" lvl="1" indent="-285750">
              <a:buFont typeface="Wingdings"/>
              <a:buChar char=""/>
              <a:tabLst>
                <a:tab pos="1515110" algn="l"/>
                <a:tab pos="1515428" algn="l"/>
              </a:tabLst>
            </a:pPr>
            <a:r>
              <a:rPr sz="1400" i="1" spc="-10" dirty="0">
                <a:solidFill>
                  <a:srgbClr val="095A82"/>
                </a:solidFill>
                <a:cs typeface="Calibri"/>
              </a:rPr>
              <a:t>P(agree)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i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0.80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1515428" lvl="1" indent="-285750">
              <a:spcBef>
                <a:spcPts val="843"/>
              </a:spcBef>
              <a:buFont typeface="Wingdings"/>
              <a:buChar char=""/>
              <a:tabLst>
                <a:tab pos="1515110" algn="l"/>
                <a:tab pos="1515428" algn="l"/>
              </a:tabLst>
            </a:pPr>
            <a:r>
              <a:rPr sz="1400" i="1" spc="-10" dirty="0">
                <a:solidFill>
                  <a:srgbClr val="095A82"/>
                </a:solidFill>
                <a:cs typeface="Calibri"/>
              </a:rPr>
              <a:t>P(University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degree)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i="1" spc="-1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0.1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1515428" lvl="1" indent="-285750">
              <a:spcBef>
                <a:spcPts val="840"/>
              </a:spcBef>
              <a:buFont typeface="Wingdings"/>
              <a:buChar char=""/>
              <a:tabLst>
                <a:tab pos="1515110" algn="l"/>
                <a:tab pos="1515428" algn="l"/>
              </a:tabLst>
            </a:pPr>
            <a:r>
              <a:rPr sz="1400" i="1" spc="-8" dirty="0">
                <a:solidFill>
                  <a:srgbClr val="095A82"/>
                </a:solidFill>
                <a:cs typeface="Calibri"/>
              </a:rPr>
              <a:t>P(agree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i="1" spc="-10" dirty="0">
                <a:solidFill>
                  <a:srgbClr val="095A82"/>
                </a:solidFill>
                <a:cs typeface="Calibri"/>
              </a:rPr>
              <a:t>university </a:t>
            </a:r>
            <a:r>
              <a:rPr sz="1400" i="1" spc="-5" dirty="0">
                <a:solidFill>
                  <a:srgbClr val="095A82"/>
                </a:solidFill>
                <a:cs typeface="Calibri"/>
              </a:rPr>
              <a:t>degree)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i="1" spc="3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0.05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3930" y="2171700"/>
            <a:ext cx="1094232" cy="1354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5422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</a:t>
            </a:r>
            <a:r>
              <a:rPr sz="2800" spc="-57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1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29742" y="2361641"/>
            <a:ext cx="3272473" cy="96564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92100" indent="-285750">
              <a:spcBef>
                <a:spcPts val="890"/>
              </a:spcBef>
              <a:buClr>
                <a:srgbClr val="095A82"/>
              </a:buClr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(agree)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0.80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(University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2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0.10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840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(agree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and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university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 0.05 ≠</a:t>
            </a:r>
            <a:r>
              <a:rPr sz="1400" spc="6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8229" y="3206496"/>
            <a:ext cx="626110" cy="43498"/>
          </a:xfrm>
          <a:custGeom>
            <a:avLst/>
            <a:gdLst/>
            <a:ahLst/>
            <a:cxnLst/>
            <a:rect l="l" t="t" r="r" b="b"/>
            <a:pathLst>
              <a:path w="1252220" h="86995">
                <a:moveTo>
                  <a:pt x="1164971" y="0"/>
                </a:moveTo>
                <a:lnTo>
                  <a:pt x="1164971" y="86868"/>
                </a:lnTo>
                <a:lnTo>
                  <a:pt x="1222883" y="57912"/>
                </a:lnTo>
                <a:lnTo>
                  <a:pt x="1179449" y="57912"/>
                </a:lnTo>
                <a:lnTo>
                  <a:pt x="1179449" y="28956"/>
                </a:lnTo>
                <a:lnTo>
                  <a:pt x="1222883" y="28956"/>
                </a:lnTo>
                <a:lnTo>
                  <a:pt x="1164971" y="0"/>
                </a:lnTo>
                <a:close/>
              </a:path>
              <a:path w="1252220" h="86995">
                <a:moveTo>
                  <a:pt x="116497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164971" y="57912"/>
                </a:lnTo>
                <a:lnTo>
                  <a:pt x="1164971" y="28956"/>
                </a:lnTo>
                <a:close/>
              </a:path>
              <a:path w="1252220" h="86995">
                <a:moveTo>
                  <a:pt x="1222883" y="28956"/>
                </a:moveTo>
                <a:lnTo>
                  <a:pt x="1179449" y="28956"/>
                </a:lnTo>
                <a:lnTo>
                  <a:pt x="1179449" y="57912"/>
                </a:lnTo>
                <a:lnTo>
                  <a:pt x="1222883" y="57912"/>
                </a:lnTo>
                <a:lnTo>
                  <a:pt x="1251839" y="43434"/>
                </a:lnTo>
                <a:lnTo>
                  <a:pt x="1222883" y="28956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3566" y="3103537"/>
            <a:ext cx="86804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Not</a:t>
            </a:r>
            <a:r>
              <a:rPr sz="1400" spc="-3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Disjoint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5830" y="3835146"/>
            <a:ext cx="7317486" cy="52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4870" y="3803904"/>
            <a:ext cx="7363968" cy="637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8784" y="3848100"/>
            <a:ext cx="7266622" cy="442429"/>
          </a:xfrm>
          <a:prstGeom prst="rect">
            <a:avLst/>
          </a:prstGeom>
          <a:solidFill>
            <a:srgbClr val="DCE2E3"/>
          </a:solidFill>
        </p:spPr>
        <p:txBody>
          <a:bodyPr vert="horz" wrap="square" lIns="0" tIns="11430" rIns="0" bIns="0" rtlCol="0">
            <a:spAutoFit/>
          </a:bodyPr>
          <a:lstStyle/>
          <a:p>
            <a:pPr marL="45403">
              <a:spcBef>
                <a:spcPts val="9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Since,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agreeing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with 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statement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“Duration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courses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just </a:t>
            </a:r>
            <a:r>
              <a:rPr sz="1400" spc="3" dirty="0">
                <a:solidFill>
                  <a:srgbClr val="095A82"/>
                </a:solidFill>
                <a:cs typeface="Calibri"/>
              </a:rPr>
              <a:t>right”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and</a:t>
            </a:r>
            <a:r>
              <a:rPr sz="1400" spc="14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having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5403"/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university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0.05 which 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equal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Hence,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events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</a:t>
            </a:r>
            <a:r>
              <a:rPr sz="1400" spc="14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Disjoint.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171" y="917979"/>
            <a:ext cx="6159818" cy="1411733"/>
          </a:xfrm>
          <a:prstGeom prst="rect">
            <a:avLst/>
          </a:prstGeom>
        </p:spPr>
        <p:txBody>
          <a:bodyPr vert="horz" wrap="square" lIns="0" tIns="51118" rIns="0" bIns="0" rtlCol="0">
            <a:spAutoFit/>
          </a:bodyPr>
          <a:lstStyle/>
          <a:p>
            <a:pPr marL="6350">
              <a:spcBef>
                <a:spcPts val="403"/>
              </a:spcBef>
              <a:tabLst>
                <a:tab pos="348933" algn="l"/>
              </a:tabLst>
            </a:pPr>
            <a:r>
              <a:rPr sz="1400" b="1" spc="-3" dirty="0">
                <a:solidFill>
                  <a:srgbClr val="095A82"/>
                </a:solidFill>
                <a:cs typeface="Calibri"/>
              </a:rPr>
              <a:t>1.	</a:t>
            </a:r>
            <a:r>
              <a:rPr sz="1400" b="1" spc="-8" dirty="0">
                <a:solidFill>
                  <a:srgbClr val="5F5F5F"/>
                </a:solidFill>
                <a:cs typeface="Calibri"/>
              </a:rPr>
              <a:t>Event </a:t>
            </a:r>
            <a:r>
              <a:rPr sz="1400" b="1" spc="-5" dirty="0">
                <a:solidFill>
                  <a:srgbClr val="5F5F5F"/>
                </a:solidFill>
                <a:cs typeface="Calibri"/>
              </a:rPr>
              <a:t>1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: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Students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agreeing with the statement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“Duration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courses is just</a:t>
            </a:r>
            <a:r>
              <a:rPr sz="14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right”.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370523" marR="2018030" indent="-5398">
              <a:lnSpc>
                <a:spcPct val="120800"/>
              </a:lnSpc>
              <a:spcBef>
                <a:spcPts val="5"/>
              </a:spcBef>
            </a:pPr>
            <a:r>
              <a:rPr sz="1400" b="1" spc="-8" dirty="0">
                <a:solidFill>
                  <a:srgbClr val="5F5F5F"/>
                </a:solidFill>
                <a:cs typeface="Calibri"/>
              </a:rPr>
              <a:t>Event </a:t>
            </a:r>
            <a:r>
              <a:rPr sz="1400" b="1" spc="-5" dirty="0">
                <a:solidFill>
                  <a:srgbClr val="5F5F5F"/>
                </a:solidFill>
                <a:cs typeface="Calibri"/>
              </a:rPr>
              <a:t>2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: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10%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people having university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degree. 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Check,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if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both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the events are</a:t>
            </a:r>
            <a:r>
              <a:rPr sz="14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disjoint.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8145"/>
            <a:r>
              <a:rPr sz="1400" spc="-5" dirty="0">
                <a:solidFill>
                  <a:srgbClr val="095A82"/>
                </a:solidFill>
                <a:cs typeface="Calibri"/>
              </a:rPr>
              <a:t>Solution: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33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04431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 </a:t>
            </a:r>
            <a:r>
              <a:rPr sz="2800" dirty="0">
                <a:solidFill>
                  <a:srgbClr val="095A82"/>
                </a:solidFill>
              </a:rPr>
              <a:t>1 -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697224" y="4450080"/>
            <a:ext cx="1774698" cy="250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4750" y="4467606"/>
            <a:ext cx="1714500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2464" y="4465320"/>
            <a:ext cx="1719263" cy="195263"/>
          </a:xfrm>
          <a:custGeom>
            <a:avLst/>
            <a:gdLst/>
            <a:ahLst/>
            <a:cxnLst/>
            <a:rect l="l" t="t" r="r" b="b"/>
            <a:pathLst>
              <a:path w="3438525" h="390525">
                <a:moveTo>
                  <a:pt x="0" y="390143"/>
                </a:moveTo>
                <a:lnTo>
                  <a:pt x="3438144" y="390143"/>
                </a:lnTo>
                <a:lnTo>
                  <a:pt x="3438144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2950" y="3915918"/>
            <a:ext cx="38100" cy="551815"/>
          </a:xfrm>
          <a:custGeom>
            <a:avLst/>
            <a:gdLst/>
            <a:ahLst/>
            <a:cxnLst/>
            <a:rect l="l" t="t" r="r" b="b"/>
            <a:pathLst>
              <a:path w="76200" h="1103629">
                <a:moveTo>
                  <a:pt x="31750" y="1027429"/>
                </a:moveTo>
                <a:lnTo>
                  <a:pt x="0" y="1027429"/>
                </a:lnTo>
                <a:lnTo>
                  <a:pt x="38100" y="1103629"/>
                </a:lnTo>
                <a:lnTo>
                  <a:pt x="69850" y="1040129"/>
                </a:lnTo>
                <a:lnTo>
                  <a:pt x="31750" y="1040129"/>
                </a:lnTo>
                <a:lnTo>
                  <a:pt x="31750" y="1027429"/>
                </a:lnTo>
                <a:close/>
              </a:path>
              <a:path w="76200" h="1103629">
                <a:moveTo>
                  <a:pt x="44450" y="0"/>
                </a:moveTo>
                <a:lnTo>
                  <a:pt x="31750" y="0"/>
                </a:lnTo>
                <a:lnTo>
                  <a:pt x="31750" y="1040129"/>
                </a:lnTo>
                <a:lnTo>
                  <a:pt x="44450" y="1040129"/>
                </a:lnTo>
                <a:lnTo>
                  <a:pt x="44450" y="0"/>
                </a:lnTo>
                <a:close/>
              </a:path>
              <a:path w="76200" h="1103629">
                <a:moveTo>
                  <a:pt x="76200" y="1027429"/>
                </a:moveTo>
                <a:lnTo>
                  <a:pt x="44450" y="1027429"/>
                </a:lnTo>
                <a:lnTo>
                  <a:pt x="44450" y="1040129"/>
                </a:lnTo>
                <a:lnTo>
                  <a:pt x="69850" y="1040129"/>
                </a:lnTo>
                <a:lnTo>
                  <a:pt x="76200" y="102742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37404" y="4027170"/>
            <a:ext cx="824484" cy="354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59502" y="4018794"/>
            <a:ext cx="779526" cy="424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0358" y="4040124"/>
            <a:ext cx="773430" cy="24974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3973" rIns="0" bIns="0" rtlCol="0">
            <a:spAutoFit/>
          </a:bodyPr>
          <a:lstStyle/>
          <a:p>
            <a:pPr marL="129223">
              <a:spcBef>
                <a:spcPts val="26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0122" y="1043178"/>
            <a:ext cx="4168902" cy="2913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71928" y="1064514"/>
            <a:ext cx="4089654" cy="2911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6124" y="1059180"/>
            <a:ext cx="4111942" cy="2856865"/>
          </a:xfrm>
          <a:custGeom>
            <a:avLst/>
            <a:gdLst/>
            <a:ahLst/>
            <a:cxnLst/>
            <a:rect l="l" t="t" r="r" b="b"/>
            <a:pathLst>
              <a:path w="8223884" h="5713730">
                <a:moveTo>
                  <a:pt x="0" y="5713476"/>
                </a:moveTo>
                <a:lnTo>
                  <a:pt x="8223504" y="5713476"/>
                </a:lnTo>
                <a:lnTo>
                  <a:pt x="8223504" y="0"/>
                </a:lnTo>
                <a:lnTo>
                  <a:pt x="0" y="0"/>
                </a:lnTo>
                <a:lnTo>
                  <a:pt x="0" y="57134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16124" y="1059180"/>
            <a:ext cx="4111942" cy="2856865"/>
          </a:xfrm>
          <a:custGeom>
            <a:avLst/>
            <a:gdLst/>
            <a:ahLst/>
            <a:cxnLst/>
            <a:rect l="l" t="t" r="r" b="b"/>
            <a:pathLst>
              <a:path w="8223884" h="5713730">
                <a:moveTo>
                  <a:pt x="0" y="5713476"/>
                </a:moveTo>
                <a:lnTo>
                  <a:pt x="8223504" y="5713476"/>
                </a:lnTo>
                <a:lnTo>
                  <a:pt x="8223504" y="0"/>
                </a:lnTo>
                <a:lnTo>
                  <a:pt x="0" y="0"/>
                </a:lnTo>
                <a:lnTo>
                  <a:pt x="0" y="571347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5494" y="1094740"/>
            <a:ext cx="3898583" cy="2791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#total number of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participants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total=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100000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 marR="254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#Probability of students agree that the duration of 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the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courses conducted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by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Edureka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is just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right 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agree=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0.80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 of students having university</a:t>
            </a:r>
            <a:r>
              <a:rPr sz="1000" i="1" spc="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degree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university_degree=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0.1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#probability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of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students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fit in both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 categories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agree_with_degree=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0.05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#Part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1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solution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(agree_with_degree==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):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 marR="1068388" indent="304800"/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"Both events are disjoint"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else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: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1150">
              <a:spcBef>
                <a:spcPts val="25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"Events are not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disjoint"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5422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</a:t>
            </a:r>
            <a:r>
              <a:rPr sz="2800" spc="-57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2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28574" y="823584"/>
            <a:ext cx="6260783" cy="1284006"/>
          </a:xfrm>
          <a:prstGeom prst="rect">
            <a:avLst/>
          </a:prstGeom>
        </p:spPr>
        <p:txBody>
          <a:bodyPr vert="horz" wrap="square" lIns="0" tIns="113348" rIns="0" bIns="0" rtlCol="0">
            <a:spAutoFit/>
          </a:bodyPr>
          <a:lstStyle/>
          <a:p>
            <a:pPr marL="349250" indent="-342900">
              <a:spcBef>
                <a:spcPts val="893"/>
              </a:spcBef>
              <a:buClr>
                <a:srgbClr val="095A82"/>
              </a:buClr>
              <a:buFontTx/>
              <a:buAutoNum type="arabicPeriod" startAt="2"/>
              <a:tabLst>
                <a:tab pos="349250" algn="l"/>
                <a:tab pos="349568" algn="l"/>
                <a:tab pos="5319395" algn="l"/>
              </a:tabLst>
            </a:pPr>
            <a:r>
              <a:rPr sz="1400" spc="-23" dirty="0">
                <a:solidFill>
                  <a:srgbClr val="5F5F5F"/>
                </a:solidFill>
                <a:cs typeface="Calibri"/>
              </a:rPr>
              <a:t>Draw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30" dirty="0">
                <a:solidFill>
                  <a:srgbClr val="5F5F5F"/>
                </a:solidFill>
                <a:cs typeface="Calibri"/>
              </a:rPr>
              <a:t>Venn 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diagram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summarizing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variables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and</a:t>
            </a:r>
            <a:r>
              <a:rPr sz="1400" spc="12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their</a:t>
            </a:r>
            <a:r>
              <a:rPr sz="1400" spc="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associated	probabilities: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84530" lvl="1" indent="-285750"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684530" algn="l"/>
                <a:tab pos="684848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(agree)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0.8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84530" lvl="1" indent="-285750"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684530" algn="l"/>
                <a:tab pos="684848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(University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0.1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84530" lvl="1" indent="-285750">
              <a:spcBef>
                <a:spcPts val="843"/>
              </a:spcBef>
              <a:buClr>
                <a:srgbClr val="095A82"/>
              </a:buClr>
              <a:buFont typeface="Wingdings"/>
              <a:buChar char=""/>
              <a:tabLst>
                <a:tab pos="684530" algn="l"/>
                <a:tab pos="684848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(agree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and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university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0.05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6046" y="2721102"/>
            <a:ext cx="1738122" cy="1631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16046" y="2721102"/>
            <a:ext cx="1738313" cy="1631633"/>
          </a:xfrm>
          <a:custGeom>
            <a:avLst/>
            <a:gdLst/>
            <a:ahLst/>
            <a:cxnLst/>
            <a:rect l="l" t="t" r="r" b="b"/>
            <a:pathLst>
              <a:path w="3476625" h="3263265">
                <a:moveTo>
                  <a:pt x="1738122" y="0"/>
                </a:moveTo>
                <a:lnTo>
                  <a:pt x="1656333" y="1778"/>
                </a:lnTo>
                <a:lnTo>
                  <a:pt x="1575434" y="7112"/>
                </a:lnTo>
                <a:lnTo>
                  <a:pt x="1495678" y="15748"/>
                </a:lnTo>
                <a:lnTo>
                  <a:pt x="1417065" y="27812"/>
                </a:lnTo>
                <a:lnTo>
                  <a:pt x="1339596" y="43053"/>
                </a:lnTo>
                <a:lnTo>
                  <a:pt x="1263523" y="61595"/>
                </a:lnTo>
                <a:lnTo>
                  <a:pt x="1188719" y="83185"/>
                </a:lnTo>
                <a:lnTo>
                  <a:pt x="1115440" y="107823"/>
                </a:lnTo>
                <a:lnTo>
                  <a:pt x="1043812" y="135382"/>
                </a:lnTo>
                <a:lnTo>
                  <a:pt x="973708" y="165862"/>
                </a:lnTo>
                <a:lnTo>
                  <a:pt x="905382" y="199136"/>
                </a:lnTo>
                <a:lnTo>
                  <a:pt x="838834" y="235076"/>
                </a:lnTo>
                <a:lnTo>
                  <a:pt x="774191" y="273685"/>
                </a:lnTo>
                <a:lnTo>
                  <a:pt x="711580" y="314833"/>
                </a:lnTo>
                <a:lnTo>
                  <a:pt x="651001" y="358394"/>
                </a:lnTo>
                <a:lnTo>
                  <a:pt x="592581" y="404495"/>
                </a:lnTo>
                <a:lnTo>
                  <a:pt x="536321" y="452882"/>
                </a:lnTo>
                <a:lnTo>
                  <a:pt x="482473" y="503428"/>
                </a:lnTo>
                <a:lnTo>
                  <a:pt x="430910" y="556260"/>
                </a:lnTo>
                <a:lnTo>
                  <a:pt x="381888" y="611124"/>
                </a:lnTo>
                <a:lnTo>
                  <a:pt x="335406" y="667893"/>
                </a:lnTo>
                <a:lnTo>
                  <a:pt x="291464" y="726821"/>
                </a:lnTo>
                <a:lnTo>
                  <a:pt x="250443" y="787400"/>
                </a:lnTo>
                <a:lnTo>
                  <a:pt x="212089" y="849884"/>
                </a:lnTo>
                <a:lnTo>
                  <a:pt x="176656" y="914019"/>
                </a:lnTo>
                <a:lnTo>
                  <a:pt x="144272" y="979805"/>
                </a:lnTo>
                <a:lnTo>
                  <a:pt x="114807" y="1046988"/>
                </a:lnTo>
                <a:lnTo>
                  <a:pt x="88646" y="1115822"/>
                </a:lnTo>
                <a:lnTo>
                  <a:pt x="65658" y="1185926"/>
                </a:lnTo>
                <a:lnTo>
                  <a:pt x="45847" y="1257427"/>
                </a:lnTo>
                <a:lnTo>
                  <a:pt x="29590" y="1330071"/>
                </a:lnTo>
                <a:lnTo>
                  <a:pt x="16763" y="1403858"/>
                </a:lnTo>
                <a:lnTo>
                  <a:pt x="7492" y="1478788"/>
                </a:lnTo>
                <a:lnTo>
                  <a:pt x="1904" y="1554607"/>
                </a:lnTo>
                <a:lnTo>
                  <a:pt x="0" y="1631442"/>
                </a:lnTo>
                <a:lnTo>
                  <a:pt x="1904" y="1708277"/>
                </a:lnTo>
                <a:lnTo>
                  <a:pt x="7492" y="1784096"/>
                </a:lnTo>
                <a:lnTo>
                  <a:pt x="16763" y="1859026"/>
                </a:lnTo>
                <a:lnTo>
                  <a:pt x="29590" y="1932813"/>
                </a:lnTo>
                <a:lnTo>
                  <a:pt x="45847" y="2005457"/>
                </a:lnTo>
                <a:lnTo>
                  <a:pt x="65658" y="2076958"/>
                </a:lnTo>
                <a:lnTo>
                  <a:pt x="88646" y="2147062"/>
                </a:lnTo>
                <a:lnTo>
                  <a:pt x="114807" y="2215896"/>
                </a:lnTo>
                <a:lnTo>
                  <a:pt x="144272" y="2283079"/>
                </a:lnTo>
                <a:lnTo>
                  <a:pt x="176656" y="2348865"/>
                </a:lnTo>
                <a:lnTo>
                  <a:pt x="212089" y="2413000"/>
                </a:lnTo>
                <a:lnTo>
                  <a:pt x="250443" y="2475484"/>
                </a:lnTo>
                <a:lnTo>
                  <a:pt x="291464" y="2536063"/>
                </a:lnTo>
                <a:lnTo>
                  <a:pt x="335406" y="2594991"/>
                </a:lnTo>
                <a:lnTo>
                  <a:pt x="381888" y="2651760"/>
                </a:lnTo>
                <a:lnTo>
                  <a:pt x="430910" y="2706624"/>
                </a:lnTo>
                <a:lnTo>
                  <a:pt x="482473" y="2759456"/>
                </a:lnTo>
                <a:lnTo>
                  <a:pt x="536321" y="2810002"/>
                </a:lnTo>
                <a:lnTo>
                  <a:pt x="592581" y="2858389"/>
                </a:lnTo>
                <a:lnTo>
                  <a:pt x="651001" y="2904490"/>
                </a:lnTo>
                <a:lnTo>
                  <a:pt x="711580" y="2948051"/>
                </a:lnTo>
                <a:lnTo>
                  <a:pt x="774191" y="2989199"/>
                </a:lnTo>
                <a:lnTo>
                  <a:pt x="838834" y="3027807"/>
                </a:lnTo>
                <a:lnTo>
                  <a:pt x="905382" y="3063748"/>
                </a:lnTo>
                <a:lnTo>
                  <a:pt x="973708" y="3097022"/>
                </a:lnTo>
                <a:lnTo>
                  <a:pt x="1043812" y="3127502"/>
                </a:lnTo>
                <a:lnTo>
                  <a:pt x="1115440" y="3155061"/>
                </a:lnTo>
                <a:lnTo>
                  <a:pt x="1188719" y="3179699"/>
                </a:lnTo>
                <a:lnTo>
                  <a:pt x="1263523" y="3201289"/>
                </a:lnTo>
                <a:lnTo>
                  <a:pt x="1339596" y="3219831"/>
                </a:lnTo>
                <a:lnTo>
                  <a:pt x="1417065" y="3235071"/>
                </a:lnTo>
                <a:lnTo>
                  <a:pt x="1495678" y="3247136"/>
                </a:lnTo>
                <a:lnTo>
                  <a:pt x="1575434" y="3255772"/>
                </a:lnTo>
                <a:lnTo>
                  <a:pt x="1656333" y="3261106"/>
                </a:lnTo>
                <a:lnTo>
                  <a:pt x="1738122" y="3262884"/>
                </a:lnTo>
                <a:lnTo>
                  <a:pt x="1819909" y="3261106"/>
                </a:lnTo>
                <a:lnTo>
                  <a:pt x="1900808" y="3255772"/>
                </a:lnTo>
                <a:lnTo>
                  <a:pt x="1980564" y="3247136"/>
                </a:lnTo>
                <a:lnTo>
                  <a:pt x="2059177" y="3235071"/>
                </a:lnTo>
                <a:lnTo>
                  <a:pt x="2136648" y="3219831"/>
                </a:lnTo>
                <a:lnTo>
                  <a:pt x="2212721" y="3201289"/>
                </a:lnTo>
                <a:lnTo>
                  <a:pt x="2287524" y="3179699"/>
                </a:lnTo>
                <a:lnTo>
                  <a:pt x="2360803" y="3155061"/>
                </a:lnTo>
                <a:lnTo>
                  <a:pt x="2432430" y="3127502"/>
                </a:lnTo>
                <a:lnTo>
                  <a:pt x="2502534" y="3097022"/>
                </a:lnTo>
                <a:lnTo>
                  <a:pt x="2570860" y="3063748"/>
                </a:lnTo>
                <a:lnTo>
                  <a:pt x="2637408" y="3027807"/>
                </a:lnTo>
                <a:lnTo>
                  <a:pt x="2701925" y="2989199"/>
                </a:lnTo>
                <a:lnTo>
                  <a:pt x="2764662" y="2948051"/>
                </a:lnTo>
                <a:lnTo>
                  <a:pt x="2825241" y="2904490"/>
                </a:lnTo>
                <a:lnTo>
                  <a:pt x="2883661" y="2858389"/>
                </a:lnTo>
                <a:lnTo>
                  <a:pt x="2939923" y="2810002"/>
                </a:lnTo>
                <a:lnTo>
                  <a:pt x="2993771" y="2759456"/>
                </a:lnTo>
                <a:lnTo>
                  <a:pt x="3045332" y="2706624"/>
                </a:lnTo>
                <a:lnTo>
                  <a:pt x="3094354" y="2651760"/>
                </a:lnTo>
                <a:lnTo>
                  <a:pt x="3140836" y="2594991"/>
                </a:lnTo>
                <a:lnTo>
                  <a:pt x="3184779" y="2536063"/>
                </a:lnTo>
                <a:lnTo>
                  <a:pt x="3225800" y="2475484"/>
                </a:lnTo>
                <a:lnTo>
                  <a:pt x="3264154" y="2413000"/>
                </a:lnTo>
                <a:lnTo>
                  <a:pt x="3299586" y="2348865"/>
                </a:lnTo>
                <a:lnTo>
                  <a:pt x="3331972" y="2283079"/>
                </a:lnTo>
                <a:lnTo>
                  <a:pt x="3361435" y="2215896"/>
                </a:lnTo>
                <a:lnTo>
                  <a:pt x="3387598" y="2147062"/>
                </a:lnTo>
                <a:lnTo>
                  <a:pt x="3410584" y="2076958"/>
                </a:lnTo>
                <a:lnTo>
                  <a:pt x="3430397" y="2005457"/>
                </a:lnTo>
                <a:lnTo>
                  <a:pt x="3446653" y="1932813"/>
                </a:lnTo>
                <a:lnTo>
                  <a:pt x="3459479" y="1859026"/>
                </a:lnTo>
                <a:lnTo>
                  <a:pt x="3468751" y="1784096"/>
                </a:lnTo>
                <a:lnTo>
                  <a:pt x="3474338" y="1708277"/>
                </a:lnTo>
                <a:lnTo>
                  <a:pt x="3476243" y="1631442"/>
                </a:lnTo>
                <a:lnTo>
                  <a:pt x="3474338" y="1554607"/>
                </a:lnTo>
                <a:lnTo>
                  <a:pt x="3468751" y="1478788"/>
                </a:lnTo>
                <a:lnTo>
                  <a:pt x="3459479" y="1403858"/>
                </a:lnTo>
                <a:lnTo>
                  <a:pt x="3446653" y="1330071"/>
                </a:lnTo>
                <a:lnTo>
                  <a:pt x="3430397" y="1257427"/>
                </a:lnTo>
                <a:lnTo>
                  <a:pt x="3410584" y="1185926"/>
                </a:lnTo>
                <a:lnTo>
                  <a:pt x="3387598" y="1115822"/>
                </a:lnTo>
                <a:lnTo>
                  <a:pt x="3361435" y="1046988"/>
                </a:lnTo>
                <a:lnTo>
                  <a:pt x="3331972" y="979805"/>
                </a:lnTo>
                <a:lnTo>
                  <a:pt x="3299586" y="914019"/>
                </a:lnTo>
                <a:lnTo>
                  <a:pt x="3264154" y="849884"/>
                </a:lnTo>
                <a:lnTo>
                  <a:pt x="3225800" y="787400"/>
                </a:lnTo>
                <a:lnTo>
                  <a:pt x="3184779" y="726821"/>
                </a:lnTo>
                <a:lnTo>
                  <a:pt x="3140836" y="667893"/>
                </a:lnTo>
                <a:lnTo>
                  <a:pt x="3094354" y="611124"/>
                </a:lnTo>
                <a:lnTo>
                  <a:pt x="3045332" y="556260"/>
                </a:lnTo>
                <a:lnTo>
                  <a:pt x="2993771" y="503428"/>
                </a:lnTo>
                <a:lnTo>
                  <a:pt x="2939923" y="452882"/>
                </a:lnTo>
                <a:lnTo>
                  <a:pt x="2883661" y="404495"/>
                </a:lnTo>
                <a:lnTo>
                  <a:pt x="2825241" y="358394"/>
                </a:lnTo>
                <a:lnTo>
                  <a:pt x="2764662" y="314833"/>
                </a:lnTo>
                <a:lnTo>
                  <a:pt x="2701925" y="273685"/>
                </a:lnTo>
                <a:lnTo>
                  <a:pt x="2637408" y="235076"/>
                </a:lnTo>
                <a:lnTo>
                  <a:pt x="2570860" y="199136"/>
                </a:lnTo>
                <a:lnTo>
                  <a:pt x="2502534" y="165862"/>
                </a:lnTo>
                <a:lnTo>
                  <a:pt x="2432430" y="135382"/>
                </a:lnTo>
                <a:lnTo>
                  <a:pt x="2360803" y="107823"/>
                </a:lnTo>
                <a:lnTo>
                  <a:pt x="2287524" y="83185"/>
                </a:lnTo>
                <a:lnTo>
                  <a:pt x="2212721" y="61595"/>
                </a:lnTo>
                <a:lnTo>
                  <a:pt x="2136648" y="43053"/>
                </a:lnTo>
                <a:lnTo>
                  <a:pt x="2059177" y="27812"/>
                </a:lnTo>
                <a:lnTo>
                  <a:pt x="1980564" y="15748"/>
                </a:lnTo>
                <a:lnTo>
                  <a:pt x="1900808" y="7112"/>
                </a:lnTo>
                <a:lnTo>
                  <a:pt x="1819909" y="1778"/>
                </a:lnTo>
                <a:lnTo>
                  <a:pt x="1738122" y="0"/>
                </a:lnTo>
                <a:close/>
              </a:path>
            </a:pathLst>
          </a:custGeom>
          <a:solidFill>
            <a:srgbClr val="289FC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16046" y="2721102"/>
            <a:ext cx="1738313" cy="1631633"/>
          </a:xfrm>
          <a:custGeom>
            <a:avLst/>
            <a:gdLst/>
            <a:ahLst/>
            <a:cxnLst/>
            <a:rect l="l" t="t" r="r" b="b"/>
            <a:pathLst>
              <a:path w="3476625" h="3263265">
                <a:moveTo>
                  <a:pt x="0" y="1631442"/>
                </a:moveTo>
                <a:lnTo>
                  <a:pt x="1904" y="1554607"/>
                </a:lnTo>
                <a:lnTo>
                  <a:pt x="7492" y="1478788"/>
                </a:lnTo>
                <a:lnTo>
                  <a:pt x="16763" y="1403858"/>
                </a:lnTo>
                <a:lnTo>
                  <a:pt x="29590" y="1330071"/>
                </a:lnTo>
                <a:lnTo>
                  <a:pt x="45847" y="1257427"/>
                </a:lnTo>
                <a:lnTo>
                  <a:pt x="65658" y="1185926"/>
                </a:lnTo>
                <a:lnTo>
                  <a:pt x="88646" y="1115822"/>
                </a:lnTo>
                <a:lnTo>
                  <a:pt x="114807" y="1046988"/>
                </a:lnTo>
                <a:lnTo>
                  <a:pt x="144272" y="979805"/>
                </a:lnTo>
                <a:lnTo>
                  <a:pt x="176656" y="914019"/>
                </a:lnTo>
                <a:lnTo>
                  <a:pt x="212089" y="849884"/>
                </a:lnTo>
                <a:lnTo>
                  <a:pt x="250443" y="787400"/>
                </a:lnTo>
                <a:lnTo>
                  <a:pt x="291464" y="726821"/>
                </a:lnTo>
                <a:lnTo>
                  <a:pt x="335406" y="667893"/>
                </a:lnTo>
                <a:lnTo>
                  <a:pt x="381888" y="611124"/>
                </a:lnTo>
                <a:lnTo>
                  <a:pt x="430910" y="556260"/>
                </a:lnTo>
                <a:lnTo>
                  <a:pt x="482473" y="503428"/>
                </a:lnTo>
                <a:lnTo>
                  <a:pt x="536321" y="452882"/>
                </a:lnTo>
                <a:lnTo>
                  <a:pt x="592581" y="404495"/>
                </a:lnTo>
                <a:lnTo>
                  <a:pt x="651001" y="358394"/>
                </a:lnTo>
                <a:lnTo>
                  <a:pt x="711580" y="314833"/>
                </a:lnTo>
                <a:lnTo>
                  <a:pt x="774191" y="273685"/>
                </a:lnTo>
                <a:lnTo>
                  <a:pt x="838834" y="235076"/>
                </a:lnTo>
                <a:lnTo>
                  <a:pt x="905382" y="199136"/>
                </a:lnTo>
                <a:lnTo>
                  <a:pt x="973708" y="165862"/>
                </a:lnTo>
                <a:lnTo>
                  <a:pt x="1043812" y="135382"/>
                </a:lnTo>
                <a:lnTo>
                  <a:pt x="1115440" y="107823"/>
                </a:lnTo>
                <a:lnTo>
                  <a:pt x="1188719" y="83185"/>
                </a:lnTo>
                <a:lnTo>
                  <a:pt x="1263523" y="61595"/>
                </a:lnTo>
                <a:lnTo>
                  <a:pt x="1339596" y="43053"/>
                </a:lnTo>
                <a:lnTo>
                  <a:pt x="1417065" y="27812"/>
                </a:lnTo>
                <a:lnTo>
                  <a:pt x="1495678" y="15748"/>
                </a:lnTo>
                <a:lnTo>
                  <a:pt x="1575434" y="7112"/>
                </a:lnTo>
                <a:lnTo>
                  <a:pt x="1656333" y="1778"/>
                </a:lnTo>
                <a:lnTo>
                  <a:pt x="1738122" y="0"/>
                </a:lnTo>
                <a:lnTo>
                  <a:pt x="1819909" y="1778"/>
                </a:lnTo>
                <a:lnTo>
                  <a:pt x="1900808" y="7112"/>
                </a:lnTo>
                <a:lnTo>
                  <a:pt x="1980564" y="15748"/>
                </a:lnTo>
                <a:lnTo>
                  <a:pt x="2059177" y="27812"/>
                </a:lnTo>
                <a:lnTo>
                  <a:pt x="2136648" y="43053"/>
                </a:lnTo>
                <a:lnTo>
                  <a:pt x="2212721" y="61595"/>
                </a:lnTo>
                <a:lnTo>
                  <a:pt x="2287524" y="83185"/>
                </a:lnTo>
                <a:lnTo>
                  <a:pt x="2360803" y="107823"/>
                </a:lnTo>
                <a:lnTo>
                  <a:pt x="2432430" y="135382"/>
                </a:lnTo>
                <a:lnTo>
                  <a:pt x="2502534" y="165862"/>
                </a:lnTo>
                <a:lnTo>
                  <a:pt x="2570860" y="199136"/>
                </a:lnTo>
                <a:lnTo>
                  <a:pt x="2637408" y="235076"/>
                </a:lnTo>
                <a:lnTo>
                  <a:pt x="2701925" y="273685"/>
                </a:lnTo>
                <a:lnTo>
                  <a:pt x="2764662" y="314833"/>
                </a:lnTo>
                <a:lnTo>
                  <a:pt x="2825241" y="358394"/>
                </a:lnTo>
                <a:lnTo>
                  <a:pt x="2883661" y="404495"/>
                </a:lnTo>
                <a:lnTo>
                  <a:pt x="2939923" y="452882"/>
                </a:lnTo>
                <a:lnTo>
                  <a:pt x="2993771" y="503428"/>
                </a:lnTo>
                <a:lnTo>
                  <a:pt x="3045332" y="556260"/>
                </a:lnTo>
                <a:lnTo>
                  <a:pt x="3094354" y="611124"/>
                </a:lnTo>
                <a:lnTo>
                  <a:pt x="3140836" y="667893"/>
                </a:lnTo>
                <a:lnTo>
                  <a:pt x="3184779" y="726821"/>
                </a:lnTo>
                <a:lnTo>
                  <a:pt x="3225800" y="787400"/>
                </a:lnTo>
                <a:lnTo>
                  <a:pt x="3264154" y="849884"/>
                </a:lnTo>
                <a:lnTo>
                  <a:pt x="3299586" y="914019"/>
                </a:lnTo>
                <a:lnTo>
                  <a:pt x="3331972" y="979805"/>
                </a:lnTo>
                <a:lnTo>
                  <a:pt x="3361435" y="1046988"/>
                </a:lnTo>
                <a:lnTo>
                  <a:pt x="3387598" y="1115822"/>
                </a:lnTo>
                <a:lnTo>
                  <a:pt x="3410584" y="1185926"/>
                </a:lnTo>
                <a:lnTo>
                  <a:pt x="3430397" y="1257427"/>
                </a:lnTo>
                <a:lnTo>
                  <a:pt x="3446653" y="1330071"/>
                </a:lnTo>
                <a:lnTo>
                  <a:pt x="3459479" y="1403858"/>
                </a:lnTo>
                <a:lnTo>
                  <a:pt x="3468751" y="1478788"/>
                </a:lnTo>
                <a:lnTo>
                  <a:pt x="3474338" y="1554607"/>
                </a:lnTo>
                <a:lnTo>
                  <a:pt x="3476243" y="1631442"/>
                </a:lnTo>
                <a:lnTo>
                  <a:pt x="3474338" y="1708277"/>
                </a:lnTo>
                <a:lnTo>
                  <a:pt x="3468751" y="1784096"/>
                </a:lnTo>
                <a:lnTo>
                  <a:pt x="3459479" y="1859026"/>
                </a:lnTo>
                <a:lnTo>
                  <a:pt x="3446653" y="1932813"/>
                </a:lnTo>
                <a:lnTo>
                  <a:pt x="3430397" y="2005457"/>
                </a:lnTo>
                <a:lnTo>
                  <a:pt x="3410584" y="2076958"/>
                </a:lnTo>
                <a:lnTo>
                  <a:pt x="3387598" y="2147062"/>
                </a:lnTo>
                <a:lnTo>
                  <a:pt x="3361435" y="2215896"/>
                </a:lnTo>
                <a:lnTo>
                  <a:pt x="3331972" y="2283079"/>
                </a:lnTo>
                <a:lnTo>
                  <a:pt x="3299586" y="2348865"/>
                </a:lnTo>
                <a:lnTo>
                  <a:pt x="3264154" y="2413000"/>
                </a:lnTo>
                <a:lnTo>
                  <a:pt x="3225800" y="2475484"/>
                </a:lnTo>
                <a:lnTo>
                  <a:pt x="3184779" y="2536063"/>
                </a:lnTo>
                <a:lnTo>
                  <a:pt x="3140836" y="2594991"/>
                </a:lnTo>
                <a:lnTo>
                  <a:pt x="3094354" y="2651760"/>
                </a:lnTo>
                <a:lnTo>
                  <a:pt x="3045332" y="2706624"/>
                </a:lnTo>
                <a:lnTo>
                  <a:pt x="2993771" y="2759456"/>
                </a:lnTo>
                <a:lnTo>
                  <a:pt x="2939923" y="2810002"/>
                </a:lnTo>
                <a:lnTo>
                  <a:pt x="2883661" y="2858389"/>
                </a:lnTo>
                <a:lnTo>
                  <a:pt x="2825241" y="2904490"/>
                </a:lnTo>
                <a:lnTo>
                  <a:pt x="2764662" y="2948051"/>
                </a:lnTo>
                <a:lnTo>
                  <a:pt x="2701925" y="2989199"/>
                </a:lnTo>
                <a:lnTo>
                  <a:pt x="2637408" y="3027807"/>
                </a:lnTo>
                <a:lnTo>
                  <a:pt x="2570860" y="3063748"/>
                </a:lnTo>
                <a:lnTo>
                  <a:pt x="2502534" y="3097022"/>
                </a:lnTo>
                <a:lnTo>
                  <a:pt x="2432430" y="3127502"/>
                </a:lnTo>
                <a:lnTo>
                  <a:pt x="2360803" y="3155061"/>
                </a:lnTo>
                <a:lnTo>
                  <a:pt x="2287524" y="3179699"/>
                </a:lnTo>
                <a:lnTo>
                  <a:pt x="2212721" y="3201289"/>
                </a:lnTo>
                <a:lnTo>
                  <a:pt x="2136648" y="3219831"/>
                </a:lnTo>
                <a:lnTo>
                  <a:pt x="2059177" y="3235071"/>
                </a:lnTo>
                <a:lnTo>
                  <a:pt x="1980564" y="3247136"/>
                </a:lnTo>
                <a:lnTo>
                  <a:pt x="1900808" y="3255772"/>
                </a:lnTo>
                <a:lnTo>
                  <a:pt x="1819909" y="3261106"/>
                </a:lnTo>
                <a:lnTo>
                  <a:pt x="1738122" y="3262884"/>
                </a:lnTo>
                <a:lnTo>
                  <a:pt x="1656333" y="3261106"/>
                </a:lnTo>
                <a:lnTo>
                  <a:pt x="1575434" y="3255772"/>
                </a:lnTo>
                <a:lnTo>
                  <a:pt x="1495678" y="3247136"/>
                </a:lnTo>
                <a:lnTo>
                  <a:pt x="1417065" y="3235071"/>
                </a:lnTo>
                <a:lnTo>
                  <a:pt x="1339596" y="3219831"/>
                </a:lnTo>
                <a:lnTo>
                  <a:pt x="1263523" y="3201289"/>
                </a:lnTo>
                <a:lnTo>
                  <a:pt x="1188719" y="3179699"/>
                </a:lnTo>
                <a:lnTo>
                  <a:pt x="1115440" y="3155061"/>
                </a:lnTo>
                <a:lnTo>
                  <a:pt x="1043812" y="3127502"/>
                </a:lnTo>
                <a:lnTo>
                  <a:pt x="973708" y="3097022"/>
                </a:lnTo>
                <a:lnTo>
                  <a:pt x="905382" y="3063748"/>
                </a:lnTo>
                <a:lnTo>
                  <a:pt x="838834" y="3027807"/>
                </a:lnTo>
                <a:lnTo>
                  <a:pt x="774191" y="2989199"/>
                </a:lnTo>
                <a:lnTo>
                  <a:pt x="711580" y="2948051"/>
                </a:lnTo>
                <a:lnTo>
                  <a:pt x="651001" y="2904490"/>
                </a:lnTo>
                <a:lnTo>
                  <a:pt x="592581" y="2858389"/>
                </a:lnTo>
                <a:lnTo>
                  <a:pt x="536321" y="2810002"/>
                </a:lnTo>
                <a:lnTo>
                  <a:pt x="482473" y="2759456"/>
                </a:lnTo>
                <a:lnTo>
                  <a:pt x="430910" y="2706624"/>
                </a:lnTo>
                <a:lnTo>
                  <a:pt x="381888" y="2651760"/>
                </a:lnTo>
                <a:lnTo>
                  <a:pt x="335406" y="2594991"/>
                </a:lnTo>
                <a:lnTo>
                  <a:pt x="291464" y="2536063"/>
                </a:lnTo>
                <a:lnTo>
                  <a:pt x="250443" y="2475484"/>
                </a:lnTo>
                <a:lnTo>
                  <a:pt x="212089" y="2413000"/>
                </a:lnTo>
                <a:lnTo>
                  <a:pt x="176656" y="2348865"/>
                </a:lnTo>
                <a:lnTo>
                  <a:pt x="144272" y="2283079"/>
                </a:lnTo>
                <a:lnTo>
                  <a:pt x="114807" y="2215896"/>
                </a:lnTo>
                <a:lnTo>
                  <a:pt x="88646" y="2147062"/>
                </a:lnTo>
                <a:lnTo>
                  <a:pt x="65658" y="2076958"/>
                </a:lnTo>
                <a:lnTo>
                  <a:pt x="45847" y="2005457"/>
                </a:lnTo>
                <a:lnTo>
                  <a:pt x="29590" y="1932813"/>
                </a:lnTo>
                <a:lnTo>
                  <a:pt x="16763" y="1859026"/>
                </a:lnTo>
                <a:lnTo>
                  <a:pt x="7492" y="1784096"/>
                </a:lnTo>
                <a:lnTo>
                  <a:pt x="1904" y="1708277"/>
                </a:lnTo>
                <a:lnTo>
                  <a:pt x="0" y="1631442"/>
                </a:lnTo>
                <a:close/>
              </a:path>
            </a:pathLst>
          </a:custGeom>
          <a:ln w="9144">
            <a:solidFill>
              <a:srgbClr val="006EC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08270" y="3536443"/>
            <a:ext cx="19049" cy="17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4736" y="2746248"/>
            <a:ext cx="1706880" cy="1597660"/>
          </a:xfrm>
          <a:custGeom>
            <a:avLst/>
            <a:gdLst/>
            <a:ahLst/>
            <a:cxnLst/>
            <a:rect l="l" t="t" r="r" b="b"/>
            <a:pathLst>
              <a:path w="3413759" h="3195320">
                <a:moveTo>
                  <a:pt x="1706879" y="0"/>
                </a:moveTo>
                <a:lnTo>
                  <a:pt x="1624202" y="1777"/>
                </a:lnTo>
                <a:lnTo>
                  <a:pt x="1542542" y="7365"/>
                </a:lnTo>
                <a:lnTo>
                  <a:pt x="1461897" y="16382"/>
                </a:lnTo>
                <a:lnTo>
                  <a:pt x="1382522" y="28828"/>
                </a:lnTo>
                <a:lnTo>
                  <a:pt x="1304417" y="44703"/>
                </a:lnTo>
                <a:lnTo>
                  <a:pt x="1227708" y="63753"/>
                </a:lnTo>
                <a:lnTo>
                  <a:pt x="1152398" y="86105"/>
                </a:lnTo>
                <a:lnTo>
                  <a:pt x="1078737" y="111632"/>
                </a:lnTo>
                <a:lnTo>
                  <a:pt x="1006728" y="140207"/>
                </a:lnTo>
                <a:lnTo>
                  <a:pt x="936371" y="171703"/>
                </a:lnTo>
                <a:lnTo>
                  <a:pt x="867791" y="205993"/>
                </a:lnTo>
                <a:lnTo>
                  <a:pt x="801243" y="243204"/>
                </a:lnTo>
                <a:lnTo>
                  <a:pt x="736600" y="283082"/>
                </a:lnTo>
                <a:lnTo>
                  <a:pt x="674116" y="325500"/>
                </a:lnTo>
                <a:lnTo>
                  <a:pt x="613791" y="370586"/>
                </a:lnTo>
                <a:lnTo>
                  <a:pt x="555625" y="418083"/>
                </a:lnTo>
                <a:lnTo>
                  <a:pt x="499999" y="467867"/>
                </a:lnTo>
                <a:lnTo>
                  <a:pt x="446658" y="520064"/>
                </a:lnTo>
                <a:lnTo>
                  <a:pt x="395985" y="574420"/>
                </a:lnTo>
                <a:lnTo>
                  <a:pt x="347852" y="630808"/>
                </a:lnTo>
                <a:lnTo>
                  <a:pt x="302386" y="689355"/>
                </a:lnTo>
                <a:lnTo>
                  <a:pt x="259842" y="749807"/>
                </a:lnTo>
                <a:lnTo>
                  <a:pt x="220091" y="812164"/>
                </a:lnTo>
                <a:lnTo>
                  <a:pt x="183387" y="876300"/>
                </a:lnTo>
                <a:lnTo>
                  <a:pt x="149732" y="942086"/>
                </a:lnTo>
                <a:lnTo>
                  <a:pt x="119252" y="1009523"/>
                </a:lnTo>
                <a:lnTo>
                  <a:pt x="92075" y="1078611"/>
                </a:lnTo>
                <a:lnTo>
                  <a:pt x="68199" y="1148968"/>
                </a:lnTo>
                <a:lnTo>
                  <a:pt x="47751" y="1220851"/>
                </a:lnTo>
                <a:lnTo>
                  <a:pt x="30733" y="1293876"/>
                </a:lnTo>
                <a:lnTo>
                  <a:pt x="17399" y="1368170"/>
                </a:lnTo>
                <a:lnTo>
                  <a:pt x="7874" y="1443608"/>
                </a:lnTo>
                <a:lnTo>
                  <a:pt x="1904" y="1520063"/>
                </a:lnTo>
                <a:lnTo>
                  <a:pt x="0" y="1597533"/>
                </a:lnTo>
                <a:lnTo>
                  <a:pt x="1904" y="1674876"/>
                </a:lnTo>
                <a:lnTo>
                  <a:pt x="7874" y="1751329"/>
                </a:lnTo>
                <a:lnTo>
                  <a:pt x="17399" y="1826767"/>
                </a:lnTo>
                <a:lnTo>
                  <a:pt x="30733" y="1901062"/>
                </a:lnTo>
                <a:lnTo>
                  <a:pt x="47751" y="1974214"/>
                </a:lnTo>
                <a:lnTo>
                  <a:pt x="68199" y="2045970"/>
                </a:lnTo>
                <a:lnTo>
                  <a:pt x="92075" y="2116454"/>
                </a:lnTo>
                <a:lnTo>
                  <a:pt x="119252" y="2185416"/>
                </a:lnTo>
                <a:lnTo>
                  <a:pt x="149732" y="2252853"/>
                </a:lnTo>
                <a:lnTo>
                  <a:pt x="183387" y="2318639"/>
                </a:lnTo>
                <a:lnTo>
                  <a:pt x="220091" y="2382773"/>
                </a:lnTo>
                <a:lnTo>
                  <a:pt x="259842" y="2445130"/>
                </a:lnTo>
                <a:lnTo>
                  <a:pt x="302386" y="2505583"/>
                </a:lnTo>
                <a:lnTo>
                  <a:pt x="347852" y="2564129"/>
                </a:lnTo>
                <a:lnTo>
                  <a:pt x="395985" y="2620645"/>
                </a:lnTo>
                <a:lnTo>
                  <a:pt x="446658" y="2675001"/>
                </a:lnTo>
                <a:lnTo>
                  <a:pt x="499999" y="2727071"/>
                </a:lnTo>
                <a:lnTo>
                  <a:pt x="555625" y="2776981"/>
                </a:lnTo>
                <a:lnTo>
                  <a:pt x="613791" y="2824479"/>
                </a:lnTo>
                <a:lnTo>
                  <a:pt x="674116" y="2869437"/>
                </a:lnTo>
                <a:lnTo>
                  <a:pt x="736600" y="2911983"/>
                </a:lnTo>
                <a:lnTo>
                  <a:pt x="801243" y="2951860"/>
                </a:lnTo>
                <a:lnTo>
                  <a:pt x="867791" y="2988945"/>
                </a:lnTo>
                <a:lnTo>
                  <a:pt x="936371" y="3023361"/>
                </a:lnTo>
                <a:lnTo>
                  <a:pt x="1006728" y="3054858"/>
                </a:lnTo>
                <a:lnTo>
                  <a:pt x="1078737" y="3083305"/>
                </a:lnTo>
                <a:lnTo>
                  <a:pt x="1152398" y="3108833"/>
                </a:lnTo>
                <a:lnTo>
                  <a:pt x="1227708" y="3131185"/>
                </a:lnTo>
                <a:lnTo>
                  <a:pt x="1304417" y="3150361"/>
                </a:lnTo>
                <a:lnTo>
                  <a:pt x="1382522" y="3166236"/>
                </a:lnTo>
                <a:lnTo>
                  <a:pt x="1461897" y="3178682"/>
                </a:lnTo>
                <a:lnTo>
                  <a:pt x="1542542" y="3187700"/>
                </a:lnTo>
                <a:lnTo>
                  <a:pt x="1624202" y="3193160"/>
                </a:lnTo>
                <a:lnTo>
                  <a:pt x="1706879" y="3194939"/>
                </a:lnTo>
                <a:lnTo>
                  <a:pt x="1789556" y="3193160"/>
                </a:lnTo>
                <a:lnTo>
                  <a:pt x="1871218" y="3187700"/>
                </a:lnTo>
                <a:lnTo>
                  <a:pt x="1951862" y="3178682"/>
                </a:lnTo>
                <a:lnTo>
                  <a:pt x="2031237" y="3166236"/>
                </a:lnTo>
                <a:lnTo>
                  <a:pt x="2109343" y="3150361"/>
                </a:lnTo>
                <a:lnTo>
                  <a:pt x="2186051" y="3131185"/>
                </a:lnTo>
                <a:lnTo>
                  <a:pt x="2261361" y="3108833"/>
                </a:lnTo>
                <a:lnTo>
                  <a:pt x="2335022" y="3083305"/>
                </a:lnTo>
                <a:lnTo>
                  <a:pt x="2407030" y="3054858"/>
                </a:lnTo>
                <a:lnTo>
                  <a:pt x="2477388" y="3023361"/>
                </a:lnTo>
                <a:lnTo>
                  <a:pt x="2545969" y="2988945"/>
                </a:lnTo>
                <a:lnTo>
                  <a:pt x="2612517" y="2951860"/>
                </a:lnTo>
                <a:lnTo>
                  <a:pt x="2677159" y="2911983"/>
                </a:lnTo>
                <a:lnTo>
                  <a:pt x="2739644" y="2869437"/>
                </a:lnTo>
                <a:lnTo>
                  <a:pt x="2799969" y="2824479"/>
                </a:lnTo>
                <a:lnTo>
                  <a:pt x="2858134" y="2776981"/>
                </a:lnTo>
                <a:lnTo>
                  <a:pt x="2913760" y="2727071"/>
                </a:lnTo>
                <a:lnTo>
                  <a:pt x="2967101" y="2675001"/>
                </a:lnTo>
                <a:lnTo>
                  <a:pt x="3017774" y="2620645"/>
                </a:lnTo>
                <a:lnTo>
                  <a:pt x="3065906" y="2564129"/>
                </a:lnTo>
                <a:lnTo>
                  <a:pt x="3111373" y="2505583"/>
                </a:lnTo>
                <a:lnTo>
                  <a:pt x="3153918" y="2445130"/>
                </a:lnTo>
                <a:lnTo>
                  <a:pt x="3193669" y="2382773"/>
                </a:lnTo>
                <a:lnTo>
                  <a:pt x="3230372" y="2318639"/>
                </a:lnTo>
                <a:lnTo>
                  <a:pt x="3264027" y="2252853"/>
                </a:lnTo>
                <a:lnTo>
                  <a:pt x="3294506" y="2185416"/>
                </a:lnTo>
                <a:lnTo>
                  <a:pt x="3321684" y="2116454"/>
                </a:lnTo>
                <a:lnTo>
                  <a:pt x="3345560" y="2045970"/>
                </a:lnTo>
                <a:lnTo>
                  <a:pt x="3366007" y="1974214"/>
                </a:lnTo>
                <a:lnTo>
                  <a:pt x="3383026" y="1901062"/>
                </a:lnTo>
                <a:lnTo>
                  <a:pt x="3396360" y="1826767"/>
                </a:lnTo>
                <a:lnTo>
                  <a:pt x="3405885" y="1751329"/>
                </a:lnTo>
                <a:lnTo>
                  <a:pt x="3411728" y="1674876"/>
                </a:lnTo>
                <a:lnTo>
                  <a:pt x="3413759" y="1597533"/>
                </a:lnTo>
                <a:lnTo>
                  <a:pt x="3411728" y="1520063"/>
                </a:lnTo>
                <a:lnTo>
                  <a:pt x="3405885" y="1443608"/>
                </a:lnTo>
                <a:lnTo>
                  <a:pt x="3396360" y="1368170"/>
                </a:lnTo>
                <a:lnTo>
                  <a:pt x="3383026" y="1293876"/>
                </a:lnTo>
                <a:lnTo>
                  <a:pt x="3366007" y="1220851"/>
                </a:lnTo>
                <a:lnTo>
                  <a:pt x="3345560" y="1148968"/>
                </a:lnTo>
                <a:lnTo>
                  <a:pt x="3321684" y="1078611"/>
                </a:lnTo>
                <a:lnTo>
                  <a:pt x="3294506" y="1009523"/>
                </a:lnTo>
                <a:lnTo>
                  <a:pt x="3264027" y="942086"/>
                </a:lnTo>
                <a:lnTo>
                  <a:pt x="3230372" y="876300"/>
                </a:lnTo>
                <a:lnTo>
                  <a:pt x="3193669" y="812164"/>
                </a:lnTo>
                <a:lnTo>
                  <a:pt x="3153918" y="749807"/>
                </a:lnTo>
                <a:lnTo>
                  <a:pt x="3111373" y="689355"/>
                </a:lnTo>
                <a:lnTo>
                  <a:pt x="3065906" y="630808"/>
                </a:lnTo>
                <a:lnTo>
                  <a:pt x="3017774" y="574420"/>
                </a:lnTo>
                <a:lnTo>
                  <a:pt x="2967101" y="520064"/>
                </a:lnTo>
                <a:lnTo>
                  <a:pt x="2913760" y="467867"/>
                </a:lnTo>
                <a:lnTo>
                  <a:pt x="2858134" y="418083"/>
                </a:lnTo>
                <a:lnTo>
                  <a:pt x="2799969" y="370586"/>
                </a:lnTo>
                <a:lnTo>
                  <a:pt x="2739644" y="325500"/>
                </a:lnTo>
                <a:lnTo>
                  <a:pt x="2677159" y="283082"/>
                </a:lnTo>
                <a:lnTo>
                  <a:pt x="2612517" y="243204"/>
                </a:lnTo>
                <a:lnTo>
                  <a:pt x="2545969" y="205993"/>
                </a:lnTo>
                <a:lnTo>
                  <a:pt x="2477388" y="171703"/>
                </a:lnTo>
                <a:lnTo>
                  <a:pt x="2407030" y="140207"/>
                </a:lnTo>
                <a:lnTo>
                  <a:pt x="2335022" y="111632"/>
                </a:lnTo>
                <a:lnTo>
                  <a:pt x="2261361" y="86105"/>
                </a:lnTo>
                <a:lnTo>
                  <a:pt x="2186051" y="63753"/>
                </a:lnTo>
                <a:lnTo>
                  <a:pt x="2109343" y="44703"/>
                </a:lnTo>
                <a:lnTo>
                  <a:pt x="2031237" y="28828"/>
                </a:lnTo>
                <a:lnTo>
                  <a:pt x="1951862" y="16382"/>
                </a:lnTo>
                <a:lnTo>
                  <a:pt x="1871218" y="7365"/>
                </a:lnTo>
                <a:lnTo>
                  <a:pt x="1789556" y="1777"/>
                </a:lnTo>
                <a:lnTo>
                  <a:pt x="1706879" y="0"/>
                </a:lnTo>
                <a:close/>
              </a:path>
            </a:pathLst>
          </a:custGeom>
          <a:solidFill>
            <a:srgbClr val="001F5F">
              <a:alpha val="27058"/>
            </a:srgbClr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64736" y="2746248"/>
            <a:ext cx="1706880" cy="1597660"/>
          </a:xfrm>
          <a:custGeom>
            <a:avLst/>
            <a:gdLst/>
            <a:ahLst/>
            <a:cxnLst/>
            <a:rect l="l" t="t" r="r" b="b"/>
            <a:pathLst>
              <a:path w="3413759" h="3195320">
                <a:moveTo>
                  <a:pt x="0" y="1597533"/>
                </a:moveTo>
                <a:lnTo>
                  <a:pt x="1904" y="1520063"/>
                </a:lnTo>
                <a:lnTo>
                  <a:pt x="7874" y="1443608"/>
                </a:lnTo>
                <a:lnTo>
                  <a:pt x="17399" y="1368170"/>
                </a:lnTo>
                <a:lnTo>
                  <a:pt x="30733" y="1293876"/>
                </a:lnTo>
                <a:lnTo>
                  <a:pt x="47751" y="1220851"/>
                </a:lnTo>
                <a:lnTo>
                  <a:pt x="68199" y="1148968"/>
                </a:lnTo>
                <a:lnTo>
                  <a:pt x="92075" y="1078611"/>
                </a:lnTo>
                <a:lnTo>
                  <a:pt x="119252" y="1009523"/>
                </a:lnTo>
                <a:lnTo>
                  <a:pt x="149732" y="942086"/>
                </a:lnTo>
                <a:lnTo>
                  <a:pt x="183387" y="876300"/>
                </a:lnTo>
                <a:lnTo>
                  <a:pt x="220091" y="812164"/>
                </a:lnTo>
                <a:lnTo>
                  <a:pt x="259842" y="749807"/>
                </a:lnTo>
                <a:lnTo>
                  <a:pt x="302386" y="689355"/>
                </a:lnTo>
                <a:lnTo>
                  <a:pt x="347852" y="630808"/>
                </a:lnTo>
                <a:lnTo>
                  <a:pt x="395985" y="574420"/>
                </a:lnTo>
                <a:lnTo>
                  <a:pt x="446658" y="520064"/>
                </a:lnTo>
                <a:lnTo>
                  <a:pt x="499999" y="467867"/>
                </a:lnTo>
                <a:lnTo>
                  <a:pt x="555625" y="418083"/>
                </a:lnTo>
                <a:lnTo>
                  <a:pt x="613791" y="370586"/>
                </a:lnTo>
                <a:lnTo>
                  <a:pt x="674116" y="325500"/>
                </a:lnTo>
                <a:lnTo>
                  <a:pt x="736600" y="283082"/>
                </a:lnTo>
                <a:lnTo>
                  <a:pt x="801243" y="243204"/>
                </a:lnTo>
                <a:lnTo>
                  <a:pt x="867791" y="205993"/>
                </a:lnTo>
                <a:lnTo>
                  <a:pt x="936371" y="171703"/>
                </a:lnTo>
                <a:lnTo>
                  <a:pt x="1006728" y="140207"/>
                </a:lnTo>
                <a:lnTo>
                  <a:pt x="1078737" y="111632"/>
                </a:lnTo>
                <a:lnTo>
                  <a:pt x="1152398" y="86105"/>
                </a:lnTo>
                <a:lnTo>
                  <a:pt x="1227708" y="63753"/>
                </a:lnTo>
                <a:lnTo>
                  <a:pt x="1304417" y="44703"/>
                </a:lnTo>
                <a:lnTo>
                  <a:pt x="1382522" y="28828"/>
                </a:lnTo>
                <a:lnTo>
                  <a:pt x="1461897" y="16382"/>
                </a:lnTo>
                <a:lnTo>
                  <a:pt x="1542542" y="7365"/>
                </a:lnTo>
                <a:lnTo>
                  <a:pt x="1624202" y="1777"/>
                </a:lnTo>
                <a:lnTo>
                  <a:pt x="1706879" y="0"/>
                </a:lnTo>
                <a:lnTo>
                  <a:pt x="1789556" y="1777"/>
                </a:lnTo>
                <a:lnTo>
                  <a:pt x="1871218" y="7365"/>
                </a:lnTo>
                <a:lnTo>
                  <a:pt x="1951862" y="16382"/>
                </a:lnTo>
                <a:lnTo>
                  <a:pt x="2031237" y="28828"/>
                </a:lnTo>
                <a:lnTo>
                  <a:pt x="2109343" y="44703"/>
                </a:lnTo>
                <a:lnTo>
                  <a:pt x="2186051" y="63753"/>
                </a:lnTo>
                <a:lnTo>
                  <a:pt x="2261361" y="86105"/>
                </a:lnTo>
                <a:lnTo>
                  <a:pt x="2335022" y="111632"/>
                </a:lnTo>
                <a:lnTo>
                  <a:pt x="2407030" y="140207"/>
                </a:lnTo>
                <a:lnTo>
                  <a:pt x="2477388" y="171703"/>
                </a:lnTo>
                <a:lnTo>
                  <a:pt x="2545969" y="205993"/>
                </a:lnTo>
                <a:lnTo>
                  <a:pt x="2612517" y="243204"/>
                </a:lnTo>
                <a:lnTo>
                  <a:pt x="2677159" y="283082"/>
                </a:lnTo>
                <a:lnTo>
                  <a:pt x="2739644" y="325500"/>
                </a:lnTo>
                <a:lnTo>
                  <a:pt x="2799969" y="370586"/>
                </a:lnTo>
                <a:lnTo>
                  <a:pt x="2858134" y="418083"/>
                </a:lnTo>
                <a:lnTo>
                  <a:pt x="2913760" y="467867"/>
                </a:lnTo>
                <a:lnTo>
                  <a:pt x="2967101" y="520064"/>
                </a:lnTo>
                <a:lnTo>
                  <a:pt x="3017774" y="574420"/>
                </a:lnTo>
                <a:lnTo>
                  <a:pt x="3065906" y="630808"/>
                </a:lnTo>
                <a:lnTo>
                  <a:pt x="3111373" y="689355"/>
                </a:lnTo>
                <a:lnTo>
                  <a:pt x="3153918" y="749807"/>
                </a:lnTo>
                <a:lnTo>
                  <a:pt x="3193669" y="812164"/>
                </a:lnTo>
                <a:lnTo>
                  <a:pt x="3230372" y="876300"/>
                </a:lnTo>
                <a:lnTo>
                  <a:pt x="3264027" y="942086"/>
                </a:lnTo>
                <a:lnTo>
                  <a:pt x="3294506" y="1009523"/>
                </a:lnTo>
                <a:lnTo>
                  <a:pt x="3321684" y="1078611"/>
                </a:lnTo>
                <a:lnTo>
                  <a:pt x="3345560" y="1148968"/>
                </a:lnTo>
                <a:lnTo>
                  <a:pt x="3366007" y="1220851"/>
                </a:lnTo>
                <a:lnTo>
                  <a:pt x="3383026" y="1293876"/>
                </a:lnTo>
                <a:lnTo>
                  <a:pt x="3396360" y="1368170"/>
                </a:lnTo>
                <a:lnTo>
                  <a:pt x="3405885" y="1443608"/>
                </a:lnTo>
                <a:lnTo>
                  <a:pt x="3411728" y="1520063"/>
                </a:lnTo>
                <a:lnTo>
                  <a:pt x="3413759" y="1597533"/>
                </a:lnTo>
                <a:lnTo>
                  <a:pt x="3411728" y="1674876"/>
                </a:lnTo>
                <a:lnTo>
                  <a:pt x="3405885" y="1751329"/>
                </a:lnTo>
                <a:lnTo>
                  <a:pt x="3396360" y="1826767"/>
                </a:lnTo>
                <a:lnTo>
                  <a:pt x="3383026" y="1901062"/>
                </a:lnTo>
                <a:lnTo>
                  <a:pt x="3366007" y="1974214"/>
                </a:lnTo>
                <a:lnTo>
                  <a:pt x="3345560" y="2045970"/>
                </a:lnTo>
                <a:lnTo>
                  <a:pt x="3321684" y="2116454"/>
                </a:lnTo>
                <a:lnTo>
                  <a:pt x="3294506" y="2185416"/>
                </a:lnTo>
                <a:lnTo>
                  <a:pt x="3264027" y="2252853"/>
                </a:lnTo>
                <a:lnTo>
                  <a:pt x="3230372" y="2318639"/>
                </a:lnTo>
                <a:lnTo>
                  <a:pt x="3193669" y="2382773"/>
                </a:lnTo>
                <a:lnTo>
                  <a:pt x="3153918" y="2445130"/>
                </a:lnTo>
                <a:lnTo>
                  <a:pt x="3111373" y="2505583"/>
                </a:lnTo>
                <a:lnTo>
                  <a:pt x="3065906" y="2564129"/>
                </a:lnTo>
                <a:lnTo>
                  <a:pt x="3017774" y="2620645"/>
                </a:lnTo>
                <a:lnTo>
                  <a:pt x="2967101" y="2675001"/>
                </a:lnTo>
                <a:lnTo>
                  <a:pt x="2913760" y="2727071"/>
                </a:lnTo>
                <a:lnTo>
                  <a:pt x="2858134" y="2776981"/>
                </a:lnTo>
                <a:lnTo>
                  <a:pt x="2799969" y="2824479"/>
                </a:lnTo>
                <a:lnTo>
                  <a:pt x="2739644" y="2869437"/>
                </a:lnTo>
                <a:lnTo>
                  <a:pt x="2677159" y="2911983"/>
                </a:lnTo>
                <a:lnTo>
                  <a:pt x="2612517" y="2951860"/>
                </a:lnTo>
                <a:lnTo>
                  <a:pt x="2545969" y="2988945"/>
                </a:lnTo>
                <a:lnTo>
                  <a:pt x="2477388" y="3023361"/>
                </a:lnTo>
                <a:lnTo>
                  <a:pt x="2407030" y="3054858"/>
                </a:lnTo>
                <a:lnTo>
                  <a:pt x="2335022" y="3083305"/>
                </a:lnTo>
                <a:lnTo>
                  <a:pt x="2261361" y="3108833"/>
                </a:lnTo>
                <a:lnTo>
                  <a:pt x="2186051" y="3131185"/>
                </a:lnTo>
                <a:lnTo>
                  <a:pt x="2109343" y="3150361"/>
                </a:lnTo>
                <a:lnTo>
                  <a:pt x="2031237" y="3166236"/>
                </a:lnTo>
                <a:lnTo>
                  <a:pt x="1951862" y="3178682"/>
                </a:lnTo>
                <a:lnTo>
                  <a:pt x="1871218" y="3187700"/>
                </a:lnTo>
                <a:lnTo>
                  <a:pt x="1789556" y="3193160"/>
                </a:lnTo>
                <a:lnTo>
                  <a:pt x="1706879" y="3194939"/>
                </a:lnTo>
                <a:lnTo>
                  <a:pt x="1624202" y="3193160"/>
                </a:lnTo>
                <a:lnTo>
                  <a:pt x="1542542" y="3187700"/>
                </a:lnTo>
                <a:lnTo>
                  <a:pt x="1461897" y="3178682"/>
                </a:lnTo>
                <a:lnTo>
                  <a:pt x="1382522" y="3166236"/>
                </a:lnTo>
                <a:lnTo>
                  <a:pt x="1304417" y="3150361"/>
                </a:lnTo>
                <a:lnTo>
                  <a:pt x="1227708" y="3131185"/>
                </a:lnTo>
                <a:lnTo>
                  <a:pt x="1152398" y="3108833"/>
                </a:lnTo>
                <a:lnTo>
                  <a:pt x="1078737" y="3083305"/>
                </a:lnTo>
                <a:lnTo>
                  <a:pt x="1006728" y="3054858"/>
                </a:lnTo>
                <a:lnTo>
                  <a:pt x="936371" y="3023361"/>
                </a:lnTo>
                <a:lnTo>
                  <a:pt x="867791" y="2988945"/>
                </a:lnTo>
                <a:lnTo>
                  <a:pt x="801243" y="2951860"/>
                </a:lnTo>
                <a:lnTo>
                  <a:pt x="736600" y="2911983"/>
                </a:lnTo>
                <a:lnTo>
                  <a:pt x="674116" y="2869437"/>
                </a:lnTo>
                <a:lnTo>
                  <a:pt x="613791" y="2824479"/>
                </a:lnTo>
                <a:lnTo>
                  <a:pt x="555625" y="2776981"/>
                </a:lnTo>
                <a:lnTo>
                  <a:pt x="499999" y="2727071"/>
                </a:lnTo>
                <a:lnTo>
                  <a:pt x="446658" y="2675001"/>
                </a:lnTo>
                <a:lnTo>
                  <a:pt x="395985" y="2620645"/>
                </a:lnTo>
                <a:lnTo>
                  <a:pt x="347852" y="2564129"/>
                </a:lnTo>
                <a:lnTo>
                  <a:pt x="302386" y="2505583"/>
                </a:lnTo>
                <a:lnTo>
                  <a:pt x="259842" y="2445130"/>
                </a:lnTo>
                <a:lnTo>
                  <a:pt x="220091" y="2382773"/>
                </a:lnTo>
                <a:lnTo>
                  <a:pt x="183387" y="2318639"/>
                </a:lnTo>
                <a:lnTo>
                  <a:pt x="149732" y="2252853"/>
                </a:lnTo>
                <a:lnTo>
                  <a:pt x="119252" y="2185416"/>
                </a:lnTo>
                <a:lnTo>
                  <a:pt x="92075" y="2116454"/>
                </a:lnTo>
                <a:lnTo>
                  <a:pt x="68199" y="2045970"/>
                </a:lnTo>
                <a:lnTo>
                  <a:pt x="47751" y="1974214"/>
                </a:lnTo>
                <a:lnTo>
                  <a:pt x="30733" y="1901062"/>
                </a:lnTo>
                <a:lnTo>
                  <a:pt x="17399" y="1826767"/>
                </a:lnTo>
                <a:lnTo>
                  <a:pt x="7874" y="1751329"/>
                </a:lnTo>
                <a:lnTo>
                  <a:pt x="1904" y="1674876"/>
                </a:lnTo>
                <a:lnTo>
                  <a:pt x="0" y="1597533"/>
                </a:lnTo>
                <a:close/>
              </a:path>
            </a:pathLst>
          </a:custGeom>
          <a:ln w="9144">
            <a:solidFill>
              <a:srgbClr val="006EC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83176" y="3435579"/>
            <a:ext cx="30988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242424"/>
                </a:solidFill>
                <a:latin typeface="Arial"/>
                <a:cs typeface="Arial"/>
              </a:rPr>
              <a:t>0.05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0248" y="2828163"/>
            <a:ext cx="51244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18" dirty="0">
                <a:solidFill>
                  <a:srgbClr val="095A82"/>
                </a:solidFill>
                <a:latin typeface="Arial"/>
                <a:cs typeface="Arial"/>
              </a:rPr>
              <a:t>A</a:t>
            </a:r>
            <a:r>
              <a:rPr sz="1400" b="1" spc="-13" dirty="0">
                <a:solidFill>
                  <a:srgbClr val="095A82"/>
                </a:solidFill>
                <a:latin typeface="Arial"/>
                <a:cs typeface="Arial"/>
              </a:rPr>
              <a:t>g</a:t>
            </a:r>
            <a:r>
              <a:rPr sz="1400" b="1" spc="-3" dirty="0">
                <a:solidFill>
                  <a:srgbClr val="095A82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095A82"/>
                </a:solidFill>
                <a:latin typeface="Arial"/>
                <a:cs typeface="Arial"/>
              </a:rPr>
              <a:t>e</a:t>
            </a:r>
            <a:r>
              <a:rPr sz="1400" b="1" spc="-3" dirty="0">
                <a:solidFill>
                  <a:srgbClr val="095A82"/>
                </a:solidFill>
                <a:latin typeface="Arial"/>
                <a:cs typeface="Arial"/>
              </a:rPr>
              <a:t>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4507" y="2741740"/>
            <a:ext cx="96361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2EB0F0"/>
                </a:solidFill>
                <a:latin typeface="Arial"/>
                <a:cs typeface="Arial"/>
              </a:rPr>
              <a:t>Uni.</a:t>
            </a:r>
            <a:r>
              <a:rPr sz="1400" b="1" spc="-133" dirty="0">
                <a:solidFill>
                  <a:srgbClr val="2EB0F0"/>
                </a:solidFill>
                <a:latin typeface="Arial"/>
                <a:cs typeface="Arial"/>
              </a:rPr>
              <a:t> </a:t>
            </a:r>
            <a:r>
              <a:rPr sz="1400" b="1" spc="-8" dirty="0">
                <a:solidFill>
                  <a:srgbClr val="2EB0F0"/>
                </a:solidFill>
                <a:latin typeface="Arial"/>
                <a:cs typeface="Arial"/>
              </a:rPr>
              <a:t>degree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8215" y="3441573"/>
            <a:ext cx="30543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>
                <a:solidFill>
                  <a:srgbClr val="242424"/>
                </a:solidFill>
                <a:latin typeface="Arial"/>
                <a:cs typeface="Arial"/>
              </a:rPr>
              <a:t>0</a:t>
            </a:r>
            <a:r>
              <a:rPr sz="1200" spc="-30" dirty="0">
                <a:solidFill>
                  <a:srgbClr val="242424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242424"/>
                </a:solidFill>
                <a:latin typeface="Arial"/>
                <a:cs typeface="Arial"/>
              </a:rPr>
              <a:t>75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9684" y="3430270"/>
            <a:ext cx="30956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242424"/>
                </a:solidFill>
                <a:latin typeface="Arial"/>
                <a:cs typeface="Arial"/>
              </a:rPr>
              <a:t>0.05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3196" y="2645664"/>
            <a:ext cx="1584643" cy="0"/>
          </a:xfrm>
          <a:custGeom>
            <a:avLst/>
            <a:gdLst/>
            <a:ahLst/>
            <a:cxnLst/>
            <a:rect l="l" t="t" r="r" b="b"/>
            <a:pathLst>
              <a:path w="3169284">
                <a:moveTo>
                  <a:pt x="0" y="0"/>
                </a:moveTo>
                <a:lnTo>
                  <a:pt x="3169284" y="0"/>
                </a:lnTo>
              </a:path>
            </a:pathLst>
          </a:custGeom>
          <a:ln w="15240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0242" y="2521458"/>
            <a:ext cx="0" cy="207328"/>
          </a:xfrm>
          <a:custGeom>
            <a:avLst/>
            <a:gdLst/>
            <a:ahLst/>
            <a:cxnLst/>
            <a:rect l="l" t="t" r="r" b="b"/>
            <a:pathLst>
              <a:path h="414654">
                <a:moveTo>
                  <a:pt x="0" y="0"/>
                </a:moveTo>
                <a:lnTo>
                  <a:pt x="0" y="414147"/>
                </a:lnTo>
              </a:path>
            </a:pathLst>
          </a:custGeom>
          <a:ln w="15240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59680" y="2531364"/>
            <a:ext cx="0" cy="207328"/>
          </a:xfrm>
          <a:custGeom>
            <a:avLst/>
            <a:gdLst/>
            <a:ahLst/>
            <a:cxnLst/>
            <a:rect l="l" t="t" r="r" b="b"/>
            <a:pathLst>
              <a:path h="414654">
                <a:moveTo>
                  <a:pt x="0" y="0"/>
                </a:moveTo>
                <a:lnTo>
                  <a:pt x="0" y="414147"/>
                </a:lnTo>
              </a:path>
            </a:pathLst>
          </a:custGeom>
          <a:ln w="15240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43806" y="2402586"/>
            <a:ext cx="1584643" cy="0"/>
          </a:xfrm>
          <a:custGeom>
            <a:avLst/>
            <a:gdLst/>
            <a:ahLst/>
            <a:cxnLst/>
            <a:rect l="l" t="t" r="r" b="b"/>
            <a:pathLst>
              <a:path w="3169284">
                <a:moveTo>
                  <a:pt x="0" y="0"/>
                </a:moveTo>
                <a:lnTo>
                  <a:pt x="3169285" y="0"/>
                </a:lnTo>
              </a:path>
            </a:pathLst>
          </a:custGeom>
          <a:ln w="15240">
            <a:solidFill>
              <a:srgbClr val="2EB0F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38472" y="2278380"/>
            <a:ext cx="0" cy="207328"/>
          </a:xfrm>
          <a:custGeom>
            <a:avLst/>
            <a:gdLst/>
            <a:ahLst/>
            <a:cxnLst/>
            <a:rect l="l" t="t" r="r" b="b"/>
            <a:pathLst>
              <a:path h="414654">
                <a:moveTo>
                  <a:pt x="0" y="0"/>
                </a:moveTo>
                <a:lnTo>
                  <a:pt x="0" y="414147"/>
                </a:lnTo>
              </a:path>
            </a:pathLst>
          </a:custGeom>
          <a:ln w="15240">
            <a:solidFill>
              <a:srgbClr val="2EB0F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39434" y="2286762"/>
            <a:ext cx="0" cy="207963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0"/>
                </a:moveTo>
                <a:lnTo>
                  <a:pt x="0" y="415671"/>
                </a:lnTo>
              </a:path>
            </a:pathLst>
          </a:custGeom>
          <a:ln w="15240">
            <a:solidFill>
              <a:srgbClr val="2EB0F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75151" y="2414397"/>
            <a:ext cx="2247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095A82"/>
                </a:solidFill>
                <a:latin typeface="Arial"/>
                <a:cs typeface="Arial"/>
              </a:rPr>
              <a:t>0.8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5953" y="2182432"/>
            <a:ext cx="2247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2EB0F0"/>
                </a:solidFill>
                <a:latin typeface="Arial"/>
                <a:cs typeface="Arial"/>
              </a:rPr>
              <a:t>0.1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42566" y="3195892"/>
            <a:ext cx="1206818" cy="1038860"/>
          </a:xfrm>
          <a:custGeom>
            <a:avLst/>
            <a:gdLst/>
            <a:ahLst/>
            <a:cxnLst/>
            <a:rect l="l" t="t" r="r" b="b"/>
            <a:pathLst>
              <a:path w="2413634" h="2077720">
                <a:moveTo>
                  <a:pt x="2412745" y="0"/>
                </a:moveTo>
                <a:lnTo>
                  <a:pt x="2346197" y="3555"/>
                </a:lnTo>
                <a:lnTo>
                  <a:pt x="2281936" y="8254"/>
                </a:lnTo>
                <a:lnTo>
                  <a:pt x="2218182" y="14350"/>
                </a:lnTo>
                <a:lnTo>
                  <a:pt x="2154936" y="21462"/>
                </a:lnTo>
                <a:lnTo>
                  <a:pt x="2092197" y="29844"/>
                </a:lnTo>
                <a:lnTo>
                  <a:pt x="2029840" y="39750"/>
                </a:lnTo>
                <a:lnTo>
                  <a:pt x="1907031" y="62991"/>
                </a:lnTo>
                <a:lnTo>
                  <a:pt x="1786763" y="90931"/>
                </a:lnTo>
                <a:lnTo>
                  <a:pt x="1668779" y="123443"/>
                </a:lnTo>
                <a:lnTo>
                  <a:pt x="1553590" y="160654"/>
                </a:lnTo>
                <a:lnTo>
                  <a:pt x="1441068" y="202183"/>
                </a:lnTo>
                <a:lnTo>
                  <a:pt x="1331467" y="247903"/>
                </a:lnTo>
                <a:lnTo>
                  <a:pt x="1225041" y="297941"/>
                </a:lnTo>
                <a:lnTo>
                  <a:pt x="1121917" y="351916"/>
                </a:lnTo>
                <a:lnTo>
                  <a:pt x="1022095" y="410082"/>
                </a:lnTo>
                <a:lnTo>
                  <a:pt x="926338" y="471550"/>
                </a:lnTo>
                <a:lnTo>
                  <a:pt x="834135" y="536828"/>
                </a:lnTo>
                <a:lnTo>
                  <a:pt x="745870" y="605536"/>
                </a:lnTo>
                <a:lnTo>
                  <a:pt x="661669" y="677671"/>
                </a:lnTo>
                <a:lnTo>
                  <a:pt x="581659" y="753109"/>
                </a:lnTo>
                <a:lnTo>
                  <a:pt x="506094" y="831595"/>
                </a:lnTo>
                <a:lnTo>
                  <a:pt x="435101" y="913002"/>
                </a:lnTo>
                <a:lnTo>
                  <a:pt x="369062" y="997584"/>
                </a:lnTo>
                <a:lnTo>
                  <a:pt x="307466" y="1084579"/>
                </a:lnTo>
                <a:lnTo>
                  <a:pt x="251459" y="1174368"/>
                </a:lnTo>
                <a:lnTo>
                  <a:pt x="200278" y="1266570"/>
                </a:lnTo>
                <a:lnTo>
                  <a:pt x="154685" y="1361312"/>
                </a:lnTo>
                <a:lnTo>
                  <a:pt x="114553" y="1458086"/>
                </a:lnTo>
                <a:lnTo>
                  <a:pt x="80137" y="1556892"/>
                </a:lnTo>
                <a:lnTo>
                  <a:pt x="51688" y="1657730"/>
                </a:lnTo>
                <a:lnTo>
                  <a:pt x="29209" y="1760346"/>
                </a:lnTo>
                <a:lnTo>
                  <a:pt x="13207" y="1864740"/>
                </a:lnTo>
                <a:lnTo>
                  <a:pt x="3301" y="1970277"/>
                </a:lnTo>
                <a:lnTo>
                  <a:pt x="0" y="2077084"/>
                </a:lnTo>
                <a:lnTo>
                  <a:pt x="42798" y="2077719"/>
                </a:lnTo>
                <a:lnTo>
                  <a:pt x="43687" y="2023998"/>
                </a:lnTo>
                <a:lnTo>
                  <a:pt x="46227" y="1972436"/>
                </a:lnTo>
                <a:lnTo>
                  <a:pt x="55879" y="1869312"/>
                </a:lnTo>
                <a:lnTo>
                  <a:pt x="71627" y="1767458"/>
                </a:lnTo>
                <a:lnTo>
                  <a:pt x="93471" y="1667509"/>
                </a:lnTo>
                <a:lnTo>
                  <a:pt x="121284" y="1569084"/>
                </a:lnTo>
                <a:lnTo>
                  <a:pt x="154939" y="1472691"/>
                </a:lnTo>
                <a:lnTo>
                  <a:pt x="193928" y="1378203"/>
                </a:lnTo>
                <a:lnTo>
                  <a:pt x="238632" y="1285874"/>
                </a:lnTo>
                <a:lnTo>
                  <a:pt x="288670" y="1195577"/>
                </a:lnTo>
                <a:lnTo>
                  <a:pt x="343662" y="1107820"/>
                </a:lnTo>
                <a:lnTo>
                  <a:pt x="403605" y="1022603"/>
                </a:lnTo>
                <a:lnTo>
                  <a:pt x="468502" y="939926"/>
                </a:lnTo>
                <a:lnTo>
                  <a:pt x="537971" y="860170"/>
                </a:lnTo>
                <a:lnTo>
                  <a:pt x="612139" y="783081"/>
                </a:lnTo>
                <a:lnTo>
                  <a:pt x="690626" y="709167"/>
                </a:lnTo>
                <a:lnTo>
                  <a:pt x="773302" y="638428"/>
                </a:lnTo>
                <a:lnTo>
                  <a:pt x="860043" y="570864"/>
                </a:lnTo>
                <a:lnTo>
                  <a:pt x="950721" y="506856"/>
                </a:lnTo>
                <a:lnTo>
                  <a:pt x="1045337" y="446150"/>
                </a:lnTo>
                <a:lnTo>
                  <a:pt x="1143127" y="389254"/>
                </a:lnTo>
                <a:lnTo>
                  <a:pt x="1244600" y="336168"/>
                </a:lnTo>
                <a:lnTo>
                  <a:pt x="1349375" y="287019"/>
                </a:lnTo>
                <a:lnTo>
                  <a:pt x="1456943" y="241934"/>
                </a:lnTo>
                <a:lnTo>
                  <a:pt x="1567814" y="200913"/>
                </a:lnTo>
                <a:lnTo>
                  <a:pt x="1681352" y="164211"/>
                </a:lnTo>
                <a:lnTo>
                  <a:pt x="1797684" y="132333"/>
                </a:lnTo>
                <a:lnTo>
                  <a:pt x="1916302" y="104775"/>
                </a:lnTo>
                <a:lnTo>
                  <a:pt x="2037588" y="81661"/>
                </a:lnTo>
                <a:lnTo>
                  <a:pt x="2160650" y="63880"/>
                </a:lnTo>
                <a:lnTo>
                  <a:pt x="2285999" y="50800"/>
                </a:lnTo>
                <a:lnTo>
                  <a:pt x="2349118" y="46481"/>
                </a:lnTo>
                <a:lnTo>
                  <a:pt x="2412872" y="42799"/>
                </a:lnTo>
                <a:lnTo>
                  <a:pt x="2413508" y="42799"/>
                </a:lnTo>
                <a:lnTo>
                  <a:pt x="241274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48495" y="3174492"/>
            <a:ext cx="64897" cy="6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2566" y="3195892"/>
            <a:ext cx="1206818" cy="1038860"/>
          </a:xfrm>
          <a:custGeom>
            <a:avLst/>
            <a:gdLst/>
            <a:ahLst/>
            <a:cxnLst/>
            <a:rect l="l" t="t" r="r" b="b"/>
            <a:pathLst>
              <a:path w="2413634" h="2077720">
                <a:moveTo>
                  <a:pt x="2412745" y="0"/>
                </a:moveTo>
                <a:lnTo>
                  <a:pt x="2346197" y="3555"/>
                </a:lnTo>
                <a:lnTo>
                  <a:pt x="2281936" y="8254"/>
                </a:lnTo>
                <a:lnTo>
                  <a:pt x="2218182" y="14350"/>
                </a:lnTo>
                <a:lnTo>
                  <a:pt x="2154936" y="21462"/>
                </a:lnTo>
                <a:lnTo>
                  <a:pt x="2092197" y="29844"/>
                </a:lnTo>
                <a:lnTo>
                  <a:pt x="2029840" y="39750"/>
                </a:lnTo>
                <a:lnTo>
                  <a:pt x="1907031" y="62991"/>
                </a:lnTo>
                <a:lnTo>
                  <a:pt x="1786763" y="90931"/>
                </a:lnTo>
                <a:lnTo>
                  <a:pt x="1668779" y="123443"/>
                </a:lnTo>
                <a:lnTo>
                  <a:pt x="1553590" y="160654"/>
                </a:lnTo>
                <a:lnTo>
                  <a:pt x="1441068" y="202183"/>
                </a:lnTo>
                <a:lnTo>
                  <a:pt x="1331467" y="247903"/>
                </a:lnTo>
                <a:lnTo>
                  <a:pt x="1225041" y="297941"/>
                </a:lnTo>
                <a:lnTo>
                  <a:pt x="1121917" y="351916"/>
                </a:lnTo>
                <a:lnTo>
                  <a:pt x="1022095" y="410082"/>
                </a:lnTo>
                <a:lnTo>
                  <a:pt x="926338" y="471550"/>
                </a:lnTo>
                <a:lnTo>
                  <a:pt x="834135" y="536828"/>
                </a:lnTo>
                <a:lnTo>
                  <a:pt x="745870" y="605536"/>
                </a:lnTo>
                <a:lnTo>
                  <a:pt x="661669" y="677671"/>
                </a:lnTo>
                <a:lnTo>
                  <a:pt x="581659" y="753109"/>
                </a:lnTo>
                <a:lnTo>
                  <a:pt x="506094" y="831595"/>
                </a:lnTo>
                <a:lnTo>
                  <a:pt x="435101" y="913002"/>
                </a:lnTo>
                <a:lnTo>
                  <a:pt x="369062" y="997584"/>
                </a:lnTo>
                <a:lnTo>
                  <a:pt x="307466" y="1084579"/>
                </a:lnTo>
                <a:lnTo>
                  <a:pt x="251459" y="1174368"/>
                </a:lnTo>
                <a:lnTo>
                  <a:pt x="200278" y="1266570"/>
                </a:lnTo>
                <a:lnTo>
                  <a:pt x="154685" y="1361312"/>
                </a:lnTo>
                <a:lnTo>
                  <a:pt x="114553" y="1458086"/>
                </a:lnTo>
                <a:lnTo>
                  <a:pt x="80137" y="1556892"/>
                </a:lnTo>
                <a:lnTo>
                  <a:pt x="51688" y="1657730"/>
                </a:lnTo>
                <a:lnTo>
                  <a:pt x="29209" y="1760346"/>
                </a:lnTo>
                <a:lnTo>
                  <a:pt x="13207" y="1864740"/>
                </a:lnTo>
                <a:lnTo>
                  <a:pt x="3301" y="1970277"/>
                </a:lnTo>
                <a:lnTo>
                  <a:pt x="0" y="2077084"/>
                </a:lnTo>
                <a:lnTo>
                  <a:pt x="42798" y="2077719"/>
                </a:lnTo>
                <a:lnTo>
                  <a:pt x="43687" y="2023998"/>
                </a:lnTo>
                <a:lnTo>
                  <a:pt x="46227" y="1972436"/>
                </a:lnTo>
                <a:lnTo>
                  <a:pt x="55879" y="1869312"/>
                </a:lnTo>
                <a:lnTo>
                  <a:pt x="71627" y="1767458"/>
                </a:lnTo>
                <a:lnTo>
                  <a:pt x="93471" y="1667509"/>
                </a:lnTo>
                <a:lnTo>
                  <a:pt x="121284" y="1569084"/>
                </a:lnTo>
                <a:lnTo>
                  <a:pt x="154939" y="1472691"/>
                </a:lnTo>
                <a:lnTo>
                  <a:pt x="193928" y="1378203"/>
                </a:lnTo>
                <a:lnTo>
                  <a:pt x="238632" y="1285874"/>
                </a:lnTo>
                <a:lnTo>
                  <a:pt x="288670" y="1195577"/>
                </a:lnTo>
                <a:lnTo>
                  <a:pt x="343662" y="1107820"/>
                </a:lnTo>
                <a:lnTo>
                  <a:pt x="403605" y="1022603"/>
                </a:lnTo>
                <a:lnTo>
                  <a:pt x="468502" y="939926"/>
                </a:lnTo>
                <a:lnTo>
                  <a:pt x="537971" y="860170"/>
                </a:lnTo>
                <a:lnTo>
                  <a:pt x="612139" y="783081"/>
                </a:lnTo>
                <a:lnTo>
                  <a:pt x="690626" y="709167"/>
                </a:lnTo>
                <a:lnTo>
                  <a:pt x="773302" y="638428"/>
                </a:lnTo>
                <a:lnTo>
                  <a:pt x="860043" y="570864"/>
                </a:lnTo>
                <a:lnTo>
                  <a:pt x="950721" y="506856"/>
                </a:lnTo>
                <a:lnTo>
                  <a:pt x="1045337" y="446150"/>
                </a:lnTo>
                <a:lnTo>
                  <a:pt x="1143127" y="389254"/>
                </a:lnTo>
                <a:lnTo>
                  <a:pt x="1244600" y="336168"/>
                </a:lnTo>
                <a:lnTo>
                  <a:pt x="1349375" y="287019"/>
                </a:lnTo>
                <a:lnTo>
                  <a:pt x="1456943" y="241934"/>
                </a:lnTo>
                <a:lnTo>
                  <a:pt x="1567814" y="200913"/>
                </a:lnTo>
                <a:lnTo>
                  <a:pt x="1681352" y="164211"/>
                </a:lnTo>
                <a:lnTo>
                  <a:pt x="1797684" y="132333"/>
                </a:lnTo>
                <a:lnTo>
                  <a:pt x="1916302" y="104775"/>
                </a:lnTo>
                <a:lnTo>
                  <a:pt x="2037588" y="81661"/>
                </a:lnTo>
                <a:lnTo>
                  <a:pt x="2160650" y="63880"/>
                </a:lnTo>
                <a:lnTo>
                  <a:pt x="2285999" y="50800"/>
                </a:lnTo>
                <a:lnTo>
                  <a:pt x="2349118" y="46481"/>
                </a:lnTo>
                <a:lnTo>
                  <a:pt x="2412872" y="42799"/>
                </a:lnTo>
                <a:lnTo>
                  <a:pt x="2413508" y="42799"/>
                </a:lnTo>
                <a:lnTo>
                  <a:pt x="2412745" y="0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46209" y="3172206"/>
            <a:ext cx="69469" cy="68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5614" y="3195892"/>
            <a:ext cx="1207453" cy="1038860"/>
          </a:xfrm>
          <a:custGeom>
            <a:avLst/>
            <a:gdLst/>
            <a:ahLst/>
            <a:cxnLst/>
            <a:rect l="l" t="t" r="r" b="b"/>
            <a:pathLst>
              <a:path w="2414905" h="2077720">
                <a:moveTo>
                  <a:pt x="3048" y="0"/>
                </a:moveTo>
                <a:lnTo>
                  <a:pt x="889" y="0"/>
                </a:lnTo>
                <a:lnTo>
                  <a:pt x="0" y="42799"/>
                </a:lnTo>
                <a:lnTo>
                  <a:pt x="64516" y="46227"/>
                </a:lnTo>
                <a:lnTo>
                  <a:pt x="127889" y="50800"/>
                </a:lnTo>
                <a:lnTo>
                  <a:pt x="190880" y="56768"/>
                </a:lnTo>
                <a:lnTo>
                  <a:pt x="315214" y="72262"/>
                </a:lnTo>
                <a:lnTo>
                  <a:pt x="437388" y="92837"/>
                </a:lnTo>
                <a:lnTo>
                  <a:pt x="557529" y="117855"/>
                </a:lnTo>
                <a:lnTo>
                  <a:pt x="675004" y="147827"/>
                </a:lnTo>
                <a:lnTo>
                  <a:pt x="789940" y="181990"/>
                </a:lnTo>
                <a:lnTo>
                  <a:pt x="902208" y="220852"/>
                </a:lnTo>
                <a:lnTo>
                  <a:pt x="1011554" y="263905"/>
                </a:lnTo>
                <a:lnTo>
                  <a:pt x="1117981" y="310895"/>
                </a:lnTo>
                <a:lnTo>
                  <a:pt x="1221104" y="362203"/>
                </a:lnTo>
                <a:lnTo>
                  <a:pt x="1320800" y="417194"/>
                </a:lnTo>
                <a:lnTo>
                  <a:pt x="1463802" y="506856"/>
                </a:lnTo>
                <a:lnTo>
                  <a:pt x="1554479" y="570864"/>
                </a:lnTo>
                <a:lnTo>
                  <a:pt x="1641475" y="638428"/>
                </a:lnTo>
                <a:lnTo>
                  <a:pt x="1724152" y="709167"/>
                </a:lnTo>
                <a:lnTo>
                  <a:pt x="1802510" y="783081"/>
                </a:lnTo>
                <a:lnTo>
                  <a:pt x="1876552" y="860170"/>
                </a:lnTo>
                <a:lnTo>
                  <a:pt x="1946275" y="939926"/>
                </a:lnTo>
                <a:lnTo>
                  <a:pt x="2011172" y="1022603"/>
                </a:lnTo>
                <a:lnTo>
                  <a:pt x="2071243" y="1107820"/>
                </a:lnTo>
                <a:lnTo>
                  <a:pt x="2126233" y="1195577"/>
                </a:lnTo>
                <a:lnTo>
                  <a:pt x="2176145" y="1285874"/>
                </a:lnTo>
                <a:lnTo>
                  <a:pt x="2220976" y="1378203"/>
                </a:lnTo>
                <a:lnTo>
                  <a:pt x="2259964" y="1472691"/>
                </a:lnTo>
                <a:lnTo>
                  <a:pt x="2293620" y="1569084"/>
                </a:lnTo>
                <a:lnTo>
                  <a:pt x="2321433" y="1667509"/>
                </a:lnTo>
                <a:lnTo>
                  <a:pt x="2343277" y="1767458"/>
                </a:lnTo>
                <a:lnTo>
                  <a:pt x="2359025" y="1869312"/>
                </a:lnTo>
                <a:lnTo>
                  <a:pt x="2368677" y="1972436"/>
                </a:lnTo>
                <a:lnTo>
                  <a:pt x="2372106" y="2077719"/>
                </a:lnTo>
                <a:lnTo>
                  <a:pt x="2414904" y="2077084"/>
                </a:lnTo>
                <a:lnTo>
                  <a:pt x="2411603" y="1970277"/>
                </a:lnTo>
                <a:lnTo>
                  <a:pt x="2401697" y="1864740"/>
                </a:lnTo>
                <a:lnTo>
                  <a:pt x="2385695" y="1760346"/>
                </a:lnTo>
                <a:lnTo>
                  <a:pt x="2363216" y="1657730"/>
                </a:lnTo>
                <a:lnTo>
                  <a:pt x="2334768" y="1556892"/>
                </a:lnTo>
                <a:lnTo>
                  <a:pt x="2300224" y="1458086"/>
                </a:lnTo>
                <a:lnTo>
                  <a:pt x="2260218" y="1361312"/>
                </a:lnTo>
                <a:lnTo>
                  <a:pt x="2214626" y="1266570"/>
                </a:lnTo>
                <a:lnTo>
                  <a:pt x="2163445" y="1174368"/>
                </a:lnTo>
                <a:lnTo>
                  <a:pt x="2107310" y="1084579"/>
                </a:lnTo>
                <a:lnTo>
                  <a:pt x="2045843" y="997584"/>
                </a:lnTo>
                <a:lnTo>
                  <a:pt x="1979676" y="913002"/>
                </a:lnTo>
                <a:lnTo>
                  <a:pt x="1908556" y="831595"/>
                </a:lnTo>
                <a:lnTo>
                  <a:pt x="1833118" y="753109"/>
                </a:lnTo>
                <a:lnTo>
                  <a:pt x="1753108" y="677671"/>
                </a:lnTo>
                <a:lnTo>
                  <a:pt x="1668906" y="605536"/>
                </a:lnTo>
                <a:lnTo>
                  <a:pt x="1580514" y="536828"/>
                </a:lnTo>
                <a:lnTo>
                  <a:pt x="1488439" y="471550"/>
                </a:lnTo>
                <a:lnTo>
                  <a:pt x="1392427" y="410082"/>
                </a:lnTo>
                <a:lnTo>
                  <a:pt x="1292479" y="351916"/>
                </a:lnTo>
                <a:lnTo>
                  <a:pt x="1189481" y="297941"/>
                </a:lnTo>
                <a:lnTo>
                  <a:pt x="1082929" y="247903"/>
                </a:lnTo>
                <a:lnTo>
                  <a:pt x="973327" y="202183"/>
                </a:lnTo>
                <a:lnTo>
                  <a:pt x="860805" y="160654"/>
                </a:lnTo>
                <a:lnTo>
                  <a:pt x="745617" y="123443"/>
                </a:lnTo>
                <a:lnTo>
                  <a:pt x="627633" y="90931"/>
                </a:lnTo>
                <a:lnTo>
                  <a:pt x="506856" y="62991"/>
                </a:lnTo>
                <a:lnTo>
                  <a:pt x="384048" y="39750"/>
                </a:lnTo>
                <a:lnTo>
                  <a:pt x="321691" y="29844"/>
                </a:lnTo>
                <a:lnTo>
                  <a:pt x="258952" y="21462"/>
                </a:lnTo>
                <a:lnTo>
                  <a:pt x="195706" y="14350"/>
                </a:lnTo>
                <a:lnTo>
                  <a:pt x="131952" y="8254"/>
                </a:lnTo>
                <a:lnTo>
                  <a:pt x="67691" y="3555"/>
                </a:lnTo>
                <a:lnTo>
                  <a:pt x="3048" y="0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91606" y="3174492"/>
            <a:ext cx="64897" cy="64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55614" y="3195892"/>
            <a:ext cx="1207453" cy="1038860"/>
          </a:xfrm>
          <a:custGeom>
            <a:avLst/>
            <a:gdLst/>
            <a:ahLst/>
            <a:cxnLst/>
            <a:rect l="l" t="t" r="r" b="b"/>
            <a:pathLst>
              <a:path w="2414905" h="2077720">
                <a:moveTo>
                  <a:pt x="889" y="0"/>
                </a:moveTo>
                <a:lnTo>
                  <a:pt x="0" y="42799"/>
                </a:lnTo>
                <a:lnTo>
                  <a:pt x="64516" y="46227"/>
                </a:lnTo>
                <a:lnTo>
                  <a:pt x="127889" y="50800"/>
                </a:lnTo>
                <a:lnTo>
                  <a:pt x="190880" y="56768"/>
                </a:lnTo>
                <a:lnTo>
                  <a:pt x="315214" y="72262"/>
                </a:lnTo>
                <a:lnTo>
                  <a:pt x="437388" y="92837"/>
                </a:lnTo>
                <a:lnTo>
                  <a:pt x="557529" y="117855"/>
                </a:lnTo>
                <a:lnTo>
                  <a:pt x="675004" y="147827"/>
                </a:lnTo>
                <a:lnTo>
                  <a:pt x="789940" y="181990"/>
                </a:lnTo>
                <a:lnTo>
                  <a:pt x="902208" y="220852"/>
                </a:lnTo>
                <a:lnTo>
                  <a:pt x="1011554" y="263905"/>
                </a:lnTo>
                <a:lnTo>
                  <a:pt x="1117981" y="310895"/>
                </a:lnTo>
                <a:lnTo>
                  <a:pt x="1221104" y="362203"/>
                </a:lnTo>
                <a:lnTo>
                  <a:pt x="1320800" y="417194"/>
                </a:lnTo>
                <a:lnTo>
                  <a:pt x="1463802" y="506856"/>
                </a:lnTo>
                <a:lnTo>
                  <a:pt x="1554479" y="570864"/>
                </a:lnTo>
                <a:lnTo>
                  <a:pt x="1641475" y="638428"/>
                </a:lnTo>
                <a:lnTo>
                  <a:pt x="1724152" y="709167"/>
                </a:lnTo>
                <a:lnTo>
                  <a:pt x="1802510" y="783081"/>
                </a:lnTo>
                <a:lnTo>
                  <a:pt x="1876552" y="860170"/>
                </a:lnTo>
                <a:lnTo>
                  <a:pt x="1946275" y="939926"/>
                </a:lnTo>
                <a:lnTo>
                  <a:pt x="2011172" y="1022603"/>
                </a:lnTo>
                <a:lnTo>
                  <a:pt x="2071243" y="1107820"/>
                </a:lnTo>
                <a:lnTo>
                  <a:pt x="2126233" y="1195577"/>
                </a:lnTo>
                <a:lnTo>
                  <a:pt x="2176145" y="1285874"/>
                </a:lnTo>
                <a:lnTo>
                  <a:pt x="2220976" y="1378203"/>
                </a:lnTo>
                <a:lnTo>
                  <a:pt x="2259964" y="1472691"/>
                </a:lnTo>
                <a:lnTo>
                  <a:pt x="2293620" y="1569084"/>
                </a:lnTo>
                <a:lnTo>
                  <a:pt x="2321433" y="1667509"/>
                </a:lnTo>
                <a:lnTo>
                  <a:pt x="2343277" y="1767458"/>
                </a:lnTo>
                <a:lnTo>
                  <a:pt x="2359025" y="1869312"/>
                </a:lnTo>
                <a:lnTo>
                  <a:pt x="2368677" y="1972436"/>
                </a:lnTo>
                <a:lnTo>
                  <a:pt x="2372106" y="2077719"/>
                </a:lnTo>
                <a:lnTo>
                  <a:pt x="2414904" y="2077084"/>
                </a:lnTo>
                <a:lnTo>
                  <a:pt x="2411603" y="1970277"/>
                </a:lnTo>
                <a:lnTo>
                  <a:pt x="2401697" y="1864740"/>
                </a:lnTo>
                <a:lnTo>
                  <a:pt x="2385695" y="1760346"/>
                </a:lnTo>
                <a:lnTo>
                  <a:pt x="2363216" y="1657730"/>
                </a:lnTo>
                <a:lnTo>
                  <a:pt x="2334768" y="1556892"/>
                </a:lnTo>
                <a:lnTo>
                  <a:pt x="2300224" y="1458086"/>
                </a:lnTo>
                <a:lnTo>
                  <a:pt x="2260218" y="1361312"/>
                </a:lnTo>
                <a:lnTo>
                  <a:pt x="2214626" y="1266570"/>
                </a:lnTo>
                <a:lnTo>
                  <a:pt x="2163445" y="1174368"/>
                </a:lnTo>
                <a:lnTo>
                  <a:pt x="2107310" y="1084579"/>
                </a:lnTo>
                <a:lnTo>
                  <a:pt x="2045843" y="997584"/>
                </a:lnTo>
                <a:lnTo>
                  <a:pt x="1979676" y="913002"/>
                </a:lnTo>
                <a:lnTo>
                  <a:pt x="1908556" y="831595"/>
                </a:lnTo>
                <a:lnTo>
                  <a:pt x="1833118" y="753109"/>
                </a:lnTo>
                <a:lnTo>
                  <a:pt x="1753108" y="677671"/>
                </a:lnTo>
                <a:lnTo>
                  <a:pt x="1668906" y="605536"/>
                </a:lnTo>
                <a:lnTo>
                  <a:pt x="1580514" y="536828"/>
                </a:lnTo>
                <a:lnTo>
                  <a:pt x="1488439" y="471550"/>
                </a:lnTo>
                <a:lnTo>
                  <a:pt x="1392427" y="410082"/>
                </a:lnTo>
                <a:lnTo>
                  <a:pt x="1292479" y="351916"/>
                </a:lnTo>
                <a:lnTo>
                  <a:pt x="1189481" y="297941"/>
                </a:lnTo>
                <a:lnTo>
                  <a:pt x="1082929" y="247903"/>
                </a:lnTo>
                <a:lnTo>
                  <a:pt x="973327" y="202183"/>
                </a:lnTo>
                <a:lnTo>
                  <a:pt x="860805" y="160654"/>
                </a:lnTo>
                <a:lnTo>
                  <a:pt x="745617" y="123443"/>
                </a:lnTo>
                <a:lnTo>
                  <a:pt x="627633" y="90931"/>
                </a:lnTo>
                <a:lnTo>
                  <a:pt x="506856" y="62991"/>
                </a:lnTo>
                <a:lnTo>
                  <a:pt x="384048" y="39750"/>
                </a:lnTo>
                <a:lnTo>
                  <a:pt x="321691" y="29844"/>
                </a:lnTo>
                <a:lnTo>
                  <a:pt x="258952" y="21462"/>
                </a:lnTo>
                <a:lnTo>
                  <a:pt x="195706" y="14350"/>
                </a:lnTo>
                <a:lnTo>
                  <a:pt x="131952" y="8254"/>
                </a:lnTo>
                <a:lnTo>
                  <a:pt x="67691" y="3555"/>
                </a:lnTo>
                <a:lnTo>
                  <a:pt x="3048" y="0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2EB0F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89320" y="3172206"/>
            <a:ext cx="69469" cy="68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87538" y="4318610"/>
            <a:ext cx="113950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095A82"/>
                </a:solidFill>
                <a:latin typeface="Arial"/>
                <a:cs typeface="Arial"/>
              </a:rPr>
              <a:t>0.8 – 0.05 =</a:t>
            </a:r>
            <a:r>
              <a:rPr sz="1200" spc="-185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95A82"/>
                </a:solidFill>
                <a:latin typeface="Arial"/>
                <a:cs typeface="Arial"/>
              </a:rPr>
              <a:t>0.75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23622" y="4335971"/>
            <a:ext cx="114109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2EB0F0"/>
                </a:solidFill>
                <a:latin typeface="Arial"/>
                <a:cs typeface="Arial"/>
              </a:rPr>
              <a:t>0.1 </a:t>
            </a:r>
            <a:r>
              <a:rPr sz="1200" dirty="0">
                <a:solidFill>
                  <a:srgbClr val="2EB0F0"/>
                </a:solidFill>
                <a:latin typeface="Arial"/>
                <a:cs typeface="Arial"/>
              </a:rPr>
              <a:t>– </a:t>
            </a:r>
            <a:r>
              <a:rPr sz="1200" spc="-3" dirty="0">
                <a:solidFill>
                  <a:srgbClr val="2EB0F0"/>
                </a:solidFill>
                <a:latin typeface="Arial"/>
                <a:cs typeface="Arial"/>
              </a:rPr>
              <a:t>0.05 </a:t>
            </a:r>
            <a:r>
              <a:rPr sz="1200" dirty="0">
                <a:solidFill>
                  <a:srgbClr val="2EB0F0"/>
                </a:solidFill>
                <a:latin typeface="Arial"/>
                <a:cs typeface="Arial"/>
              </a:rPr>
              <a:t>=</a:t>
            </a:r>
            <a:r>
              <a:rPr sz="1200" spc="-180" dirty="0">
                <a:solidFill>
                  <a:srgbClr val="2EB0F0"/>
                </a:solidFill>
                <a:latin typeface="Arial"/>
                <a:cs typeface="Arial"/>
              </a:rPr>
              <a:t> </a:t>
            </a:r>
            <a:r>
              <a:rPr sz="1200" spc="-3" dirty="0">
                <a:solidFill>
                  <a:srgbClr val="2EB0F0"/>
                </a:solidFill>
                <a:latin typeface="Arial"/>
                <a:cs typeface="Arial"/>
              </a:rPr>
              <a:t>0.05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0679" y="2278609"/>
            <a:ext cx="65563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Solution: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7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5422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</a:t>
            </a:r>
            <a:r>
              <a:rPr sz="2800" spc="-57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3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19125" y="933323"/>
            <a:ext cx="8189278" cy="144238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34633" marR="2540" indent="-228283">
              <a:spcBef>
                <a:spcPts val="48"/>
              </a:spcBef>
              <a:buClr>
                <a:srgbClr val="095A82"/>
              </a:buClr>
              <a:buFontTx/>
              <a:buAutoNum type="arabicPeriod" startAt="3"/>
              <a:tabLst>
                <a:tab pos="234633" algn="l"/>
                <a:tab pos="234950" algn="l"/>
              </a:tabLst>
            </a:pPr>
            <a:r>
              <a:rPr sz="1400" spc="-13" dirty="0">
                <a:solidFill>
                  <a:srgbClr val="5F5F5F"/>
                </a:solidFill>
                <a:cs typeface="Calibri"/>
              </a:rPr>
              <a:t>What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a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probability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randomly </a:t>
            </a:r>
            <a:r>
              <a:rPr sz="1400" spc="-20" dirty="0">
                <a:solidFill>
                  <a:srgbClr val="5F5F5F"/>
                </a:solidFill>
                <a:cs typeface="Calibri"/>
              </a:rPr>
              <a:t>drawn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person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has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university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or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agrees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with the 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statement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about  </a:t>
            </a:r>
            <a:r>
              <a:rPr sz="1400" spc="-20" dirty="0">
                <a:solidFill>
                  <a:srgbClr val="5F5F5F"/>
                </a:solidFill>
                <a:cs typeface="Calibri"/>
              </a:rPr>
              <a:t>duration</a:t>
            </a:r>
            <a:r>
              <a:rPr sz="1400" spc="4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time?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509905" lvl="1" indent="-285750">
              <a:spcBef>
                <a:spcPts val="1155"/>
              </a:spcBef>
              <a:buClr>
                <a:srgbClr val="095A82"/>
              </a:buClr>
              <a:buFont typeface="Wingdings"/>
              <a:buChar char=""/>
              <a:tabLst>
                <a:tab pos="509905" algn="l"/>
                <a:tab pos="510222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(agree)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cs typeface="Calibri"/>
              </a:rPr>
              <a:t>0.8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509905" lvl="1" indent="-285750"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509905" algn="l"/>
                <a:tab pos="510222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(University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2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0.1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509905" lvl="1" indent="-285750">
              <a:spcBef>
                <a:spcPts val="843"/>
              </a:spcBef>
              <a:buClr>
                <a:srgbClr val="095A82"/>
              </a:buClr>
              <a:buFont typeface="Wingdings"/>
              <a:buChar char=""/>
              <a:tabLst>
                <a:tab pos="509905" algn="l"/>
                <a:tab pos="510222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(agree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and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university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0.05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7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04431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 </a:t>
            </a:r>
            <a:r>
              <a:rPr sz="2800" dirty="0">
                <a:solidFill>
                  <a:srgbClr val="095A82"/>
                </a:solidFill>
              </a:rPr>
              <a:t>3 -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75322" y="1948942"/>
            <a:ext cx="270859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i="1" spc="53" dirty="0">
                <a:solidFill>
                  <a:srgbClr val="5F5F5F"/>
                </a:solidFill>
                <a:cs typeface="Calibri"/>
              </a:rPr>
              <a:t>P</a:t>
            </a:r>
            <a:r>
              <a:rPr sz="1400" spc="53" dirty="0">
                <a:solidFill>
                  <a:srgbClr val="5F5F5F"/>
                </a:solidFill>
                <a:cs typeface="Calibri"/>
              </a:rPr>
              <a:t>(</a:t>
            </a:r>
            <a:r>
              <a:rPr sz="1400" i="1" spc="53" dirty="0">
                <a:solidFill>
                  <a:srgbClr val="5F5F5F"/>
                </a:solidFill>
                <a:cs typeface="Calibri"/>
              </a:rPr>
              <a:t>A</a:t>
            </a:r>
            <a:r>
              <a:rPr sz="1400" i="1" spc="18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Cambria Math"/>
                <a:cs typeface="Cambria Math"/>
              </a:rPr>
              <a:t>∪</a:t>
            </a:r>
            <a:r>
              <a:rPr sz="1400" spc="153" dirty="0">
                <a:solidFill>
                  <a:srgbClr val="5F5F5F"/>
                </a:solidFill>
                <a:latin typeface="Cambria Math"/>
                <a:cs typeface="Cambria Math"/>
              </a:rPr>
              <a:t> </a:t>
            </a:r>
            <a:r>
              <a:rPr sz="1400" i="1" spc="18" dirty="0">
                <a:solidFill>
                  <a:srgbClr val="5F5F5F"/>
                </a:solidFill>
                <a:cs typeface="Calibri"/>
              </a:rPr>
              <a:t>B</a:t>
            </a:r>
            <a:r>
              <a:rPr sz="1400" spc="18" dirty="0">
                <a:solidFill>
                  <a:srgbClr val="5F5F5F"/>
                </a:solidFill>
                <a:cs typeface="Calibri"/>
              </a:rPr>
              <a:t>)</a:t>
            </a:r>
            <a:r>
              <a:rPr sz="1400" spc="6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10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33" dirty="0">
                <a:solidFill>
                  <a:srgbClr val="5F5F5F"/>
                </a:solidFill>
                <a:cs typeface="Calibri"/>
              </a:rPr>
              <a:t>P</a:t>
            </a:r>
            <a:r>
              <a:rPr sz="1400" spc="33" dirty="0">
                <a:solidFill>
                  <a:srgbClr val="5F5F5F"/>
                </a:solidFill>
                <a:cs typeface="Calibri"/>
              </a:rPr>
              <a:t>(</a:t>
            </a:r>
            <a:r>
              <a:rPr sz="1400" i="1" spc="33" dirty="0">
                <a:solidFill>
                  <a:srgbClr val="5F5F5F"/>
                </a:solidFill>
                <a:cs typeface="Calibri"/>
              </a:rPr>
              <a:t>A</a:t>
            </a:r>
            <a:r>
              <a:rPr sz="1400" spc="33" dirty="0">
                <a:solidFill>
                  <a:srgbClr val="5F5F5F"/>
                </a:solidFill>
                <a:cs typeface="Calibri"/>
              </a:rPr>
              <a:t>)</a:t>
            </a:r>
            <a:r>
              <a:rPr sz="14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+</a:t>
            </a:r>
            <a:r>
              <a:rPr sz="1400" spc="10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33" dirty="0">
                <a:solidFill>
                  <a:srgbClr val="5F5F5F"/>
                </a:solidFill>
                <a:cs typeface="Calibri"/>
              </a:rPr>
              <a:t>P</a:t>
            </a:r>
            <a:r>
              <a:rPr sz="1400" spc="33" dirty="0">
                <a:solidFill>
                  <a:srgbClr val="5F5F5F"/>
                </a:solidFill>
                <a:cs typeface="Calibri"/>
              </a:rPr>
              <a:t>(</a:t>
            </a:r>
            <a:r>
              <a:rPr sz="1400" i="1" spc="33" dirty="0">
                <a:solidFill>
                  <a:srgbClr val="5F5F5F"/>
                </a:solidFill>
                <a:cs typeface="Calibri"/>
              </a:rPr>
              <a:t>B</a:t>
            </a:r>
            <a:r>
              <a:rPr sz="1400" spc="33" dirty="0">
                <a:solidFill>
                  <a:srgbClr val="5F5F5F"/>
                </a:solidFill>
                <a:cs typeface="Calibri"/>
              </a:rPr>
              <a:t>)</a:t>
            </a:r>
            <a:r>
              <a:rPr sz="14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–</a:t>
            </a:r>
            <a:r>
              <a:rPr sz="1400" spc="10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53" dirty="0">
                <a:solidFill>
                  <a:srgbClr val="5F5F5F"/>
                </a:solidFill>
                <a:cs typeface="Calibri"/>
              </a:rPr>
              <a:t>P</a:t>
            </a:r>
            <a:r>
              <a:rPr sz="1400" spc="53" dirty="0">
                <a:solidFill>
                  <a:srgbClr val="5F5F5F"/>
                </a:solidFill>
                <a:cs typeface="Calibri"/>
              </a:rPr>
              <a:t>(</a:t>
            </a:r>
            <a:r>
              <a:rPr sz="1400" i="1" spc="53" dirty="0">
                <a:solidFill>
                  <a:srgbClr val="5F5F5F"/>
                </a:solidFill>
                <a:cs typeface="Calibri"/>
              </a:rPr>
              <a:t>A</a:t>
            </a:r>
            <a:r>
              <a:rPr sz="1400" i="1" spc="18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5" dirty="0">
                <a:solidFill>
                  <a:srgbClr val="5F5F5F"/>
                </a:solidFill>
                <a:cs typeface="Calibri"/>
              </a:rPr>
              <a:t>and</a:t>
            </a:r>
            <a:r>
              <a:rPr sz="1400" i="1" spc="1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18" dirty="0">
                <a:solidFill>
                  <a:srgbClr val="5F5F5F"/>
                </a:solidFill>
                <a:cs typeface="Calibri"/>
              </a:rPr>
              <a:t>B</a:t>
            </a:r>
            <a:r>
              <a:rPr sz="1400" spc="18" dirty="0">
                <a:solidFill>
                  <a:srgbClr val="5F5F5F"/>
                </a:solidFill>
                <a:cs typeface="Calibri"/>
              </a:rPr>
              <a:t>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181" y="2374747"/>
            <a:ext cx="3867467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(agree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uni. degree)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0.362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6673">
              <a:spcBef>
                <a:spcPts val="3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= 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(agree)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+ 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(uni.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– 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(agree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&amp;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uni.</a:t>
            </a:r>
            <a:r>
              <a:rPr sz="1400" spc="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degree)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6673"/>
            <a:r>
              <a:rPr sz="1400" spc="-3" dirty="0">
                <a:solidFill>
                  <a:srgbClr val="095A82"/>
                </a:solidFill>
                <a:cs typeface="Calibri"/>
              </a:rPr>
              <a:t>= 0.8 + 0.1 –</a:t>
            </a:r>
            <a:r>
              <a:rPr sz="1400" spc="-9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0.05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46673"/>
            <a:r>
              <a:rPr sz="1400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-9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0.85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16830" y="1517904"/>
            <a:ext cx="2101596" cy="197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6830" y="1517904"/>
            <a:ext cx="2102168" cy="1973580"/>
          </a:xfrm>
          <a:custGeom>
            <a:avLst/>
            <a:gdLst/>
            <a:ahLst/>
            <a:cxnLst/>
            <a:rect l="l" t="t" r="r" b="b"/>
            <a:pathLst>
              <a:path w="4204334" h="3947159">
                <a:moveTo>
                  <a:pt x="2102104" y="0"/>
                </a:moveTo>
                <a:lnTo>
                  <a:pt x="2003171" y="2159"/>
                </a:lnTo>
                <a:lnTo>
                  <a:pt x="1905381" y="8509"/>
                </a:lnTo>
                <a:lnTo>
                  <a:pt x="1808861" y="19050"/>
                </a:lnTo>
                <a:lnTo>
                  <a:pt x="1713738" y="33655"/>
                </a:lnTo>
                <a:lnTo>
                  <a:pt x="1620139" y="52070"/>
                </a:lnTo>
                <a:lnTo>
                  <a:pt x="1528064" y="74549"/>
                </a:lnTo>
                <a:lnTo>
                  <a:pt x="1437640" y="100584"/>
                </a:lnTo>
                <a:lnTo>
                  <a:pt x="1348994" y="130428"/>
                </a:lnTo>
                <a:lnTo>
                  <a:pt x="1262380" y="163830"/>
                </a:lnTo>
                <a:lnTo>
                  <a:pt x="1177544" y="200660"/>
                </a:lnTo>
                <a:lnTo>
                  <a:pt x="1094994" y="240792"/>
                </a:lnTo>
                <a:lnTo>
                  <a:pt x="1014476" y="284352"/>
                </a:lnTo>
                <a:lnTo>
                  <a:pt x="936371" y="330962"/>
                </a:lnTo>
                <a:lnTo>
                  <a:pt x="860551" y="380746"/>
                </a:lnTo>
                <a:lnTo>
                  <a:pt x="787273" y="433577"/>
                </a:lnTo>
                <a:lnTo>
                  <a:pt x="716661" y="489331"/>
                </a:lnTo>
                <a:lnTo>
                  <a:pt x="648589" y="547751"/>
                </a:lnTo>
                <a:lnTo>
                  <a:pt x="583438" y="608965"/>
                </a:lnTo>
                <a:lnTo>
                  <a:pt x="521081" y="672846"/>
                </a:lnTo>
                <a:lnTo>
                  <a:pt x="461772" y="739267"/>
                </a:lnTo>
                <a:lnTo>
                  <a:pt x="405511" y="807974"/>
                </a:lnTo>
                <a:lnTo>
                  <a:pt x="352551" y="879221"/>
                </a:lnTo>
                <a:lnTo>
                  <a:pt x="302768" y="952500"/>
                </a:lnTo>
                <a:lnTo>
                  <a:pt x="256413" y="1028065"/>
                </a:lnTo>
                <a:lnTo>
                  <a:pt x="213614" y="1105662"/>
                </a:lnTo>
                <a:lnTo>
                  <a:pt x="174371" y="1185164"/>
                </a:lnTo>
                <a:lnTo>
                  <a:pt x="138938" y="1266571"/>
                </a:lnTo>
                <a:lnTo>
                  <a:pt x="107188" y="1349756"/>
                </a:lnTo>
                <a:lnTo>
                  <a:pt x="79375" y="1434592"/>
                </a:lnTo>
                <a:lnTo>
                  <a:pt x="55499" y="1521079"/>
                </a:lnTo>
                <a:lnTo>
                  <a:pt x="35814" y="1608963"/>
                </a:lnTo>
                <a:lnTo>
                  <a:pt x="20320" y="1698244"/>
                </a:lnTo>
                <a:lnTo>
                  <a:pt x="9144" y="1788922"/>
                </a:lnTo>
                <a:lnTo>
                  <a:pt x="2286" y="1880616"/>
                </a:lnTo>
                <a:lnTo>
                  <a:pt x="0" y="1973580"/>
                </a:lnTo>
                <a:lnTo>
                  <a:pt x="2286" y="2066417"/>
                </a:lnTo>
                <a:lnTo>
                  <a:pt x="9144" y="2158238"/>
                </a:lnTo>
                <a:lnTo>
                  <a:pt x="20320" y="2248916"/>
                </a:lnTo>
                <a:lnTo>
                  <a:pt x="35814" y="2338197"/>
                </a:lnTo>
                <a:lnTo>
                  <a:pt x="55499" y="2426081"/>
                </a:lnTo>
                <a:lnTo>
                  <a:pt x="79375" y="2512568"/>
                </a:lnTo>
                <a:lnTo>
                  <a:pt x="107188" y="2597404"/>
                </a:lnTo>
                <a:lnTo>
                  <a:pt x="138938" y="2680589"/>
                </a:lnTo>
                <a:lnTo>
                  <a:pt x="174371" y="2761996"/>
                </a:lnTo>
                <a:lnTo>
                  <a:pt x="213614" y="2841498"/>
                </a:lnTo>
                <a:lnTo>
                  <a:pt x="256413" y="2919095"/>
                </a:lnTo>
                <a:lnTo>
                  <a:pt x="302768" y="2994660"/>
                </a:lnTo>
                <a:lnTo>
                  <a:pt x="352551" y="3067939"/>
                </a:lnTo>
                <a:lnTo>
                  <a:pt x="405511" y="3139186"/>
                </a:lnTo>
                <a:lnTo>
                  <a:pt x="461772" y="3207893"/>
                </a:lnTo>
                <a:lnTo>
                  <a:pt x="521081" y="3274314"/>
                </a:lnTo>
                <a:lnTo>
                  <a:pt x="583438" y="3338195"/>
                </a:lnTo>
                <a:lnTo>
                  <a:pt x="648589" y="3399409"/>
                </a:lnTo>
                <a:lnTo>
                  <a:pt x="716661" y="3457829"/>
                </a:lnTo>
                <a:lnTo>
                  <a:pt x="787273" y="3513582"/>
                </a:lnTo>
                <a:lnTo>
                  <a:pt x="860551" y="3566414"/>
                </a:lnTo>
                <a:lnTo>
                  <a:pt x="936371" y="3616198"/>
                </a:lnTo>
                <a:lnTo>
                  <a:pt x="1014476" y="3662807"/>
                </a:lnTo>
                <a:lnTo>
                  <a:pt x="1094994" y="3706368"/>
                </a:lnTo>
                <a:lnTo>
                  <a:pt x="1177544" y="3746500"/>
                </a:lnTo>
                <a:lnTo>
                  <a:pt x="1262380" y="3783330"/>
                </a:lnTo>
                <a:lnTo>
                  <a:pt x="1348994" y="3816731"/>
                </a:lnTo>
                <a:lnTo>
                  <a:pt x="1437640" y="3846576"/>
                </a:lnTo>
                <a:lnTo>
                  <a:pt x="1528064" y="3872611"/>
                </a:lnTo>
                <a:lnTo>
                  <a:pt x="1620139" y="3895090"/>
                </a:lnTo>
                <a:lnTo>
                  <a:pt x="1713738" y="3913505"/>
                </a:lnTo>
                <a:lnTo>
                  <a:pt x="1808861" y="3928110"/>
                </a:lnTo>
                <a:lnTo>
                  <a:pt x="1905381" y="3938651"/>
                </a:lnTo>
                <a:lnTo>
                  <a:pt x="2003171" y="3945001"/>
                </a:lnTo>
                <a:lnTo>
                  <a:pt x="2102104" y="3947160"/>
                </a:lnTo>
                <a:lnTo>
                  <a:pt x="2201037" y="3945001"/>
                </a:lnTo>
                <a:lnTo>
                  <a:pt x="2298827" y="3938651"/>
                </a:lnTo>
                <a:lnTo>
                  <a:pt x="2395347" y="3928110"/>
                </a:lnTo>
                <a:lnTo>
                  <a:pt x="2490470" y="3913505"/>
                </a:lnTo>
                <a:lnTo>
                  <a:pt x="2584069" y="3895090"/>
                </a:lnTo>
                <a:lnTo>
                  <a:pt x="2676144" y="3872611"/>
                </a:lnTo>
                <a:lnTo>
                  <a:pt x="2766568" y="3846576"/>
                </a:lnTo>
                <a:lnTo>
                  <a:pt x="2855213" y="3816731"/>
                </a:lnTo>
                <a:lnTo>
                  <a:pt x="2941828" y="3783330"/>
                </a:lnTo>
                <a:lnTo>
                  <a:pt x="3026536" y="3746500"/>
                </a:lnTo>
                <a:lnTo>
                  <a:pt x="3109213" y="3706368"/>
                </a:lnTo>
                <a:lnTo>
                  <a:pt x="3189732" y="3662807"/>
                </a:lnTo>
                <a:lnTo>
                  <a:pt x="3267836" y="3616198"/>
                </a:lnTo>
                <a:lnTo>
                  <a:pt x="3343655" y="3566414"/>
                </a:lnTo>
                <a:lnTo>
                  <a:pt x="3416934" y="3513582"/>
                </a:lnTo>
                <a:lnTo>
                  <a:pt x="3487547" y="3457829"/>
                </a:lnTo>
                <a:lnTo>
                  <a:pt x="3555619" y="3399409"/>
                </a:lnTo>
                <a:lnTo>
                  <a:pt x="3620770" y="3338195"/>
                </a:lnTo>
                <a:lnTo>
                  <a:pt x="3683127" y="3274314"/>
                </a:lnTo>
                <a:lnTo>
                  <a:pt x="3742436" y="3207893"/>
                </a:lnTo>
                <a:lnTo>
                  <a:pt x="3798697" y="3139186"/>
                </a:lnTo>
                <a:lnTo>
                  <a:pt x="3851655" y="3067939"/>
                </a:lnTo>
                <a:lnTo>
                  <a:pt x="3901440" y="2994660"/>
                </a:lnTo>
                <a:lnTo>
                  <a:pt x="3947795" y="2919095"/>
                </a:lnTo>
                <a:lnTo>
                  <a:pt x="3990594" y="2841498"/>
                </a:lnTo>
                <a:lnTo>
                  <a:pt x="4029836" y="2761996"/>
                </a:lnTo>
                <a:lnTo>
                  <a:pt x="4065270" y="2680589"/>
                </a:lnTo>
                <a:lnTo>
                  <a:pt x="4097020" y="2597404"/>
                </a:lnTo>
                <a:lnTo>
                  <a:pt x="4124832" y="2512568"/>
                </a:lnTo>
                <a:lnTo>
                  <a:pt x="4148709" y="2426081"/>
                </a:lnTo>
                <a:lnTo>
                  <a:pt x="4168394" y="2338197"/>
                </a:lnTo>
                <a:lnTo>
                  <a:pt x="4183888" y="2248916"/>
                </a:lnTo>
                <a:lnTo>
                  <a:pt x="4195063" y="2158238"/>
                </a:lnTo>
                <a:lnTo>
                  <a:pt x="4201922" y="2066417"/>
                </a:lnTo>
                <a:lnTo>
                  <a:pt x="4204208" y="1973580"/>
                </a:lnTo>
                <a:lnTo>
                  <a:pt x="4201922" y="1880616"/>
                </a:lnTo>
                <a:lnTo>
                  <a:pt x="4195063" y="1788922"/>
                </a:lnTo>
                <a:lnTo>
                  <a:pt x="4183888" y="1698244"/>
                </a:lnTo>
                <a:lnTo>
                  <a:pt x="4168394" y="1608963"/>
                </a:lnTo>
                <a:lnTo>
                  <a:pt x="4148709" y="1521079"/>
                </a:lnTo>
                <a:lnTo>
                  <a:pt x="4124832" y="1434592"/>
                </a:lnTo>
                <a:lnTo>
                  <a:pt x="4097020" y="1349756"/>
                </a:lnTo>
                <a:lnTo>
                  <a:pt x="4065270" y="1266571"/>
                </a:lnTo>
                <a:lnTo>
                  <a:pt x="4029836" y="1185164"/>
                </a:lnTo>
                <a:lnTo>
                  <a:pt x="3990594" y="1105662"/>
                </a:lnTo>
                <a:lnTo>
                  <a:pt x="3947795" y="1028065"/>
                </a:lnTo>
                <a:lnTo>
                  <a:pt x="3901440" y="952500"/>
                </a:lnTo>
                <a:lnTo>
                  <a:pt x="3851655" y="879221"/>
                </a:lnTo>
                <a:lnTo>
                  <a:pt x="3798697" y="807974"/>
                </a:lnTo>
                <a:lnTo>
                  <a:pt x="3742436" y="739267"/>
                </a:lnTo>
                <a:lnTo>
                  <a:pt x="3683127" y="672846"/>
                </a:lnTo>
                <a:lnTo>
                  <a:pt x="3620770" y="608965"/>
                </a:lnTo>
                <a:lnTo>
                  <a:pt x="3555619" y="547751"/>
                </a:lnTo>
                <a:lnTo>
                  <a:pt x="3487547" y="489331"/>
                </a:lnTo>
                <a:lnTo>
                  <a:pt x="3416934" y="433577"/>
                </a:lnTo>
                <a:lnTo>
                  <a:pt x="3343655" y="380746"/>
                </a:lnTo>
                <a:lnTo>
                  <a:pt x="3267836" y="330962"/>
                </a:lnTo>
                <a:lnTo>
                  <a:pt x="3189732" y="284352"/>
                </a:lnTo>
                <a:lnTo>
                  <a:pt x="3109213" y="240792"/>
                </a:lnTo>
                <a:lnTo>
                  <a:pt x="3026536" y="200660"/>
                </a:lnTo>
                <a:lnTo>
                  <a:pt x="2941828" y="163830"/>
                </a:lnTo>
                <a:lnTo>
                  <a:pt x="2855213" y="130428"/>
                </a:lnTo>
                <a:lnTo>
                  <a:pt x="2766568" y="100584"/>
                </a:lnTo>
                <a:lnTo>
                  <a:pt x="2676144" y="74549"/>
                </a:lnTo>
                <a:lnTo>
                  <a:pt x="2584069" y="52070"/>
                </a:lnTo>
                <a:lnTo>
                  <a:pt x="2490470" y="33655"/>
                </a:lnTo>
                <a:lnTo>
                  <a:pt x="2395347" y="19050"/>
                </a:lnTo>
                <a:lnTo>
                  <a:pt x="2298827" y="8509"/>
                </a:lnTo>
                <a:lnTo>
                  <a:pt x="2201037" y="2159"/>
                </a:lnTo>
                <a:lnTo>
                  <a:pt x="210210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6830" y="1517904"/>
            <a:ext cx="2102168" cy="1973580"/>
          </a:xfrm>
          <a:custGeom>
            <a:avLst/>
            <a:gdLst/>
            <a:ahLst/>
            <a:cxnLst/>
            <a:rect l="l" t="t" r="r" b="b"/>
            <a:pathLst>
              <a:path w="4204334" h="3947159">
                <a:moveTo>
                  <a:pt x="0" y="1973580"/>
                </a:moveTo>
                <a:lnTo>
                  <a:pt x="2286" y="1880616"/>
                </a:lnTo>
                <a:lnTo>
                  <a:pt x="9144" y="1788922"/>
                </a:lnTo>
                <a:lnTo>
                  <a:pt x="20320" y="1698244"/>
                </a:lnTo>
                <a:lnTo>
                  <a:pt x="35814" y="1608963"/>
                </a:lnTo>
                <a:lnTo>
                  <a:pt x="55499" y="1521079"/>
                </a:lnTo>
                <a:lnTo>
                  <a:pt x="79375" y="1434592"/>
                </a:lnTo>
                <a:lnTo>
                  <a:pt x="107188" y="1349756"/>
                </a:lnTo>
                <a:lnTo>
                  <a:pt x="138938" y="1266571"/>
                </a:lnTo>
                <a:lnTo>
                  <a:pt x="174371" y="1185164"/>
                </a:lnTo>
                <a:lnTo>
                  <a:pt x="213614" y="1105662"/>
                </a:lnTo>
                <a:lnTo>
                  <a:pt x="256413" y="1028065"/>
                </a:lnTo>
                <a:lnTo>
                  <a:pt x="302768" y="952500"/>
                </a:lnTo>
                <a:lnTo>
                  <a:pt x="352551" y="879221"/>
                </a:lnTo>
                <a:lnTo>
                  <a:pt x="405511" y="807974"/>
                </a:lnTo>
                <a:lnTo>
                  <a:pt x="461772" y="739267"/>
                </a:lnTo>
                <a:lnTo>
                  <a:pt x="521081" y="672846"/>
                </a:lnTo>
                <a:lnTo>
                  <a:pt x="583438" y="608965"/>
                </a:lnTo>
                <a:lnTo>
                  <a:pt x="648589" y="547751"/>
                </a:lnTo>
                <a:lnTo>
                  <a:pt x="716661" y="489331"/>
                </a:lnTo>
                <a:lnTo>
                  <a:pt x="787273" y="433577"/>
                </a:lnTo>
                <a:lnTo>
                  <a:pt x="860551" y="380746"/>
                </a:lnTo>
                <a:lnTo>
                  <a:pt x="936371" y="330962"/>
                </a:lnTo>
                <a:lnTo>
                  <a:pt x="1014476" y="284352"/>
                </a:lnTo>
                <a:lnTo>
                  <a:pt x="1094994" y="240792"/>
                </a:lnTo>
                <a:lnTo>
                  <a:pt x="1177544" y="200660"/>
                </a:lnTo>
                <a:lnTo>
                  <a:pt x="1262380" y="163830"/>
                </a:lnTo>
                <a:lnTo>
                  <a:pt x="1348994" y="130428"/>
                </a:lnTo>
                <a:lnTo>
                  <a:pt x="1437640" y="100584"/>
                </a:lnTo>
                <a:lnTo>
                  <a:pt x="1528064" y="74549"/>
                </a:lnTo>
                <a:lnTo>
                  <a:pt x="1620139" y="52070"/>
                </a:lnTo>
                <a:lnTo>
                  <a:pt x="1713738" y="33655"/>
                </a:lnTo>
                <a:lnTo>
                  <a:pt x="1808861" y="19050"/>
                </a:lnTo>
                <a:lnTo>
                  <a:pt x="1905381" y="8509"/>
                </a:lnTo>
                <a:lnTo>
                  <a:pt x="2003171" y="2159"/>
                </a:lnTo>
                <a:lnTo>
                  <a:pt x="2102104" y="0"/>
                </a:lnTo>
                <a:lnTo>
                  <a:pt x="2201037" y="2159"/>
                </a:lnTo>
                <a:lnTo>
                  <a:pt x="2298827" y="8509"/>
                </a:lnTo>
                <a:lnTo>
                  <a:pt x="2395347" y="19050"/>
                </a:lnTo>
                <a:lnTo>
                  <a:pt x="2490470" y="33655"/>
                </a:lnTo>
                <a:lnTo>
                  <a:pt x="2584069" y="52070"/>
                </a:lnTo>
                <a:lnTo>
                  <a:pt x="2676144" y="74549"/>
                </a:lnTo>
                <a:lnTo>
                  <a:pt x="2766568" y="100584"/>
                </a:lnTo>
                <a:lnTo>
                  <a:pt x="2855213" y="130428"/>
                </a:lnTo>
                <a:lnTo>
                  <a:pt x="2941828" y="163830"/>
                </a:lnTo>
                <a:lnTo>
                  <a:pt x="3026536" y="200660"/>
                </a:lnTo>
                <a:lnTo>
                  <a:pt x="3109213" y="240792"/>
                </a:lnTo>
                <a:lnTo>
                  <a:pt x="3189732" y="284352"/>
                </a:lnTo>
                <a:lnTo>
                  <a:pt x="3267836" y="330962"/>
                </a:lnTo>
                <a:lnTo>
                  <a:pt x="3343655" y="380746"/>
                </a:lnTo>
                <a:lnTo>
                  <a:pt x="3416934" y="433577"/>
                </a:lnTo>
                <a:lnTo>
                  <a:pt x="3487547" y="489331"/>
                </a:lnTo>
                <a:lnTo>
                  <a:pt x="3555619" y="547751"/>
                </a:lnTo>
                <a:lnTo>
                  <a:pt x="3620770" y="608965"/>
                </a:lnTo>
                <a:lnTo>
                  <a:pt x="3683127" y="672846"/>
                </a:lnTo>
                <a:lnTo>
                  <a:pt x="3742436" y="739267"/>
                </a:lnTo>
                <a:lnTo>
                  <a:pt x="3798697" y="807974"/>
                </a:lnTo>
                <a:lnTo>
                  <a:pt x="3851655" y="879221"/>
                </a:lnTo>
                <a:lnTo>
                  <a:pt x="3901440" y="952500"/>
                </a:lnTo>
                <a:lnTo>
                  <a:pt x="3947795" y="1028065"/>
                </a:lnTo>
                <a:lnTo>
                  <a:pt x="3990594" y="1105662"/>
                </a:lnTo>
                <a:lnTo>
                  <a:pt x="4029836" y="1185164"/>
                </a:lnTo>
                <a:lnTo>
                  <a:pt x="4065270" y="1266571"/>
                </a:lnTo>
                <a:lnTo>
                  <a:pt x="4097020" y="1349756"/>
                </a:lnTo>
                <a:lnTo>
                  <a:pt x="4124832" y="1434592"/>
                </a:lnTo>
                <a:lnTo>
                  <a:pt x="4148709" y="1521079"/>
                </a:lnTo>
                <a:lnTo>
                  <a:pt x="4168394" y="1608963"/>
                </a:lnTo>
                <a:lnTo>
                  <a:pt x="4183888" y="1698244"/>
                </a:lnTo>
                <a:lnTo>
                  <a:pt x="4195063" y="1788922"/>
                </a:lnTo>
                <a:lnTo>
                  <a:pt x="4201922" y="1880616"/>
                </a:lnTo>
                <a:lnTo>
                  <a:pt x="4204208" y="1973580"/>
                </a:lnTo>
                <a:lnTo>
                  <a:pt x="4201922" y="2066417"/>
                </a:lnTo>
                <a:lnTo>
                  <a:pt x="4195063" y="2158238"/>
                </a:lnTo>
                <a:lnTo>
                  <a:pt x="4183888" y="2248916"/>
                </a:lnTo>
                <a:lnTo>
                  <a:pt x="4168394" y="2338197"/>
                </a:lnTo>
                <a:lnTo>
                  <a:pt x="4148709" y="2426081"/>
                </a:lnTo>
                <a:lnTo>
                  <a:pt x="4124832" y="2512568"/>
                </a:lnTo>
                <a:lnTo>
                  <a:pt x="4097020" y="2597404"/>
                </a:lnTo>
                <a:lnTo>
                  <a:pt x="4065270" y="2680589"/>
                </a:lnTo>
                <a:lnTo>
                  <a:pt x="4029836" y="2761996"/>
                </a:lnTo>
                <a:lnTo>
                  <a:pt x="3990594" y="2841498"/>
                </a:lnTo>
                <a:lnTo>
                  <a:pt x="3947795" y="2919095"/>
                </a:lnTo>
                <a:lnTo>
                  <a:pt x="3901440" y="2994660"/>
                </a:lnTo>
                <a:lnTo>
                  <a:pt x="3851655" y="3067939"/>
                </a:lnTo>
                <a:lnTo>
                  <a:pt x="3798697" y="3139186"/>
                </a:lnTo>
                <a:lnTo>
                  <a:pt x="3742436" y="3207893"/>
                </a:lnTo>
                <a:lnTo>
                  <a:pt x="3683127" y="3274314"/>
                </a:lnTo>
                <a:lnTo>
                  <a:pt x="3620770" y="3338195"/>
                </a:lnTo>
                <a:lnTo>
                  <a:pt x="3555619" y="3399409"/>
                </a:lnTo>
                <a:lnTo>
                  <a:pt x="3487547" y="3457829"/>
                </a:lnTo>
                <a:lnTo>
                  <a:pt x="3416934" y="3513582"/>
                </a:lnTo>
                <a:lnTo>
                  <a:pt x="3343655" y="3566414"/>
                </a:lnTo>
                <a:lnTo>
                  <a:pt x="3267836" y="3616198"/>
                </a:lnTo>
                <a:lnTo>
                  <a:pt x="3189732" y="3662807"/>
                </a:lnTo>
                <a:lnTo>
                  <a:pt x="3109213" y="3706368"/>
                </a:lnTo>
                <a:lnTo>
                  <a:pt x="3026536" y="3746500"/>
                </a:lnTo>
                <a:lnTo>
                  <a:pt x="2941828" y="3783330"/>
                </a:lnTo>
                <a:lnTo>
                  <a:pt x="2855213" y="3816731"/>
                </a:lnTo>
                <a:lnTo>
                  <a:pt x="2766568" y="3846576"/>
                </a:lnTo>
                <a:lnTo>
                  <a:pt x="2676144" y="3872611"/>
                </a:lnTo>
                <a:lnTo>
                  <a:pt x="2584069" y="3895090"/>
                </a:lnTo>
                <a:lnTo>
                  <a:pt x="2490470" y="3913505"/>
                </a:lnTo>
                <a:lnTo>
                  <a:pt x="2395347" y="3928110"/>
                </a:lnTo>
                <a:lnTo>
                  <a:pt x="2298827" y="3938651"/>
                </a:lnTo>
                <a:lnTo>
                  <a:pt x="2201037" y="3945001"/>
                </a:lnTo>
                <a:lnTo>
                  <a:pt x="2102104" y="3947160"/>
                </a:lnTo>
                <a:lnTo>
                  <a:pt x="2003171" y="3945001"/>
                </a:lnTo>
                <a:lnTo>
                  <a:pt x="1905381" y="3938651"/>
                </a:lnTo>
                <a:lnTo>
                  <a:pt x="1808861" y="3928110"/>
                </a:lnTo>
                <a:lnTo>
                  <a:pt x="1713738" y="3913505"/>
                </a:lnTo>
                <a:lnTo>
                  <a:pt x="1620139" y="3895090"/>
                </a:lnTo>
                <a:lnTo>
                  <a:pt x="1528064" y="3872611"/>
                </a:lnTo>
                <a:lnTo>
                  <a:pt x="1437640" y="3846576"/>
                </a:lnTo>
                <a:lnTo>
                  <a:pt x="1348994" y="3816731"/>
                </a:lnTo>
                <a:lnTo>
                  <a:pt x="1262380" y="3783330"/>
                </a:lnTo>
                <a:lnTo>
                  <a:pt x="1177544" y="3746500"/>
                </a:lnTo>
                <a:lnTo>
                  <a:pt x="1094994" y="3706368"/>
                </a:lnTo>
                <a:lnTo>
                  <a:pt x="1014476" y="3662807"/>
                </a:lnTo>
                <a:lnTo>
                  <a:pt x="936371" y="3616198"/>
                </a:lnTo>
                <a:lnTo>
                  <a:pt x="860551" y="3566414"/>
                </a:lnTo>
                <a:lnTo>
                  <a:pt x="787273" y="3513582"/>
                </a:lnTo>
                <a:lnTo>
                  <a:pt x="716661" y="3457829"/>
                </a:lnTo>
                <a:lnTo>
                  <a:pt x="648589" y="3399409"/>
                </a:lnTo>
                <a:lnTo>
                  <a:pt x="583438" y="3338195"/>
                </a:lnTo>
                <a:lnTo>
                  <a:pt x="521081" y="3274314"/>
                </a:lnTo>
                <a:lnTo>
                  <a:pt x="461772" y="3207893"/>
                </a:lnTo>
                <a:lnTo>
                  <a:pt x="405511" y="3139186"/>
                </a:lnTo>
                <a:lnTo>
                  <a:pt x="352551" y="3067939"/>
                </a:lnTo>
                <a:lnTo>
                  <a:pt x="302768" y="2994660"/>
                </a:lnTo>
                <a:lnTo>
                  <a:pt x="256413" y="2919095"/>
                </a:lnTo>
                <a:lnTo>
                  <a:pt x="213614" y="2841498"/>
                </a:lnTo>
                <a:lnTo>
                  <a:pt x="174371" y="2761996"/>
                </a:lnTo>
                <a:lnTo>
                  <a:pt x="138938" y="2680589"/>
                </a:lnTo>
                <a:lnTo>
                  <a:pt x="107188" y="2597404"/>
                </a:lnTo>
                <a:lnTo>
                  <a:pt x="79375" y="2512568"/>
                </a:lnTo>
                <a:lnTo>
                  <a:pt x="55499" y="2426081"/>
                </a:lnTo>
                <a:lnTo>
                  <a:pt x="35814" y="2338197"/>
                </a:lnTo>
                <a:lnTo>
                  <a:pt x="20320" y="2248916"/>
                </a:lnTo>
                <a:lnTo>
                  <a:pt x="9144" y="2158238"/>
                </a:lnTo>
                <a:lnTo>
                  <a:pt x="2286" y="2066417"/>
                </a:lnTo>
                <a:lnTo>
                  <a:pt x="0" y="1973580"/>
                </a:lnTo>
                <a:close/>
              </a:path>
            </a:pathLst>
          </a:custGeom>
          <a:ln w="9144">
            <a:solidFill>
              <a:srgbClr val="006EC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83958" y="2503932"/>
            <a:ext cx="24384" cy="21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62878" y="1548384"/>
            <a:ext cx="2066925" cy="1932940"/>
          </a:xfrm>
          <a:custGeom>
            <a:avLst/>
            <a:gdLst/>
            <a:ahLst/>
            <a:cxnLst/>
            <a:rect l="l" t="t" r="r" b="b"/>
            <a:pathLst>
              <a:path w="4133850" h="3865879">
                <a:moveTo>
                  <a:pt x="2066925" y="0"/>
                </a:moveTo>
                <a:lnTo>
                  <a:pt x="1966849" y="2285"/>
                </a:lnTo>
                <a:lnTo>
                  <a:pt x="1867915" y="8889"/>
                </a:lnTo>
                <a:lnTo>
                  <a:pt x="1770253" y="19811"/>
                </a:lnTo>
                <a:lnTo>
                  <a:pt x="1674240" y="34798"/>
                </a:lnTo>
                <a:lnTo>
                  <a:pt x="1579626" y="53975"/>
                </a:lnTo>
                <a:lnTo>
                  <a:pt x="1486661" y="77215"/>
                </a:lnTo>
                <a:lnTo>
                  <a:pt x="1395603" y="104266"/>
                </a:lnTo>
                <a:lnTo>
                  <a:pt x="1306322" y="135127"/>
                </a:lnTo>
                <a:lnTo>
                  <a:pt x="1219073" y="169545"/>
                </a:lnTo>
                <a:lnTo>
                  <a:pt x="1133855" y="207645"/>
                </a:lnTo>
                <a:lnTo>
                  <a:pt x="1050925" y="249300"/>
                </a:lnTo>
                <a:lnTo>
                  <a:pt x="970280" y="294131"/>
                </a:lnTo>
                <a:lnTo>
                  <a:pt x="892048" y="342391"/>
                </a:lnTo>
                <a:lnTo>
                  <a:pt x="816355" y="393826"/>
                </a:lnTo>
                <a:lnTo>
                  <a:pt x="743203" y="448309"/>
                </a:lnTo>
                <a:lnTo>
                  <a:pt x="672846" y="505713"/>
                </a:lnTo>
                <a:lnTo>
                  <a:pt x="605409" y="566038"/>
                </a:lnTo>
                <a:lnTo>
                  <a:pt x="540892" y="629157"/>
                </a:lnTo>
                <a:lnTo>
                  <a:pt x="479425" y="694943"/>
                </a:lnTo>
                <a:lnTo>
                  <a:pt x="421259" y="763269"/>
                </a:lnTo>
                <a:lnTo>
                  <a:pt x="366268" y="834008"/>
                </a:lnTo>
                <a:lnTo>
                  <a:pt x="314705" y="907160"/>
                </a:lnTo>
                <a:lnTo>
                  <a:pt x="266573" y="982598"/>
                </a:lnTo>
                <a:lnTo>
                  <a:pt x="222123" y="1060195"/>
                </a:lnTo>
                <a:lnTo>
                  <a:pt x="181355" y="1139824"/>
                </a:lnTo>
                <a:lnTo>
                  <a:pt x="144525" y="1221358"/>
                </a:lnTo>
                <a:lnTo>
                  <a:pt x="111505" y="1304924"/>
                </a:lnTo>
                <a:lnTo>
                  <a:pt x="82550" y="1390141"/>
                </a:lnTo>
                <a:lnTo>
                  <a:pt x="57785" y="1477009"/>
                </a:lnTo>
                <a:lnTo>
                  <a:pt x="37211" y="1565402"/>
                </a:lnTo>
                <a:lnTo>
                  <a:pt x="21082" y="1655317"/>
                </a:lnTo>
                <a:lnTo>
                  <a:pt x="9398" y="1746503"/>
                </a:lnTo>
                <a:lnTo>
                  <a:pt x="2413" y="1839086"/>
                </a:lnTo>
                <a:lnTo>
                  <a:pt x="0" y="1932685"/>
                </a:lnTo>
                <a:lnTo>
                  <a:pt x="2413" y="2026284"/>
                </a:lnTo>
                <a:lnTo>
                  <a:pt x="9398" y="2118867"/>
                </a:lnTo>
                <a:lnTo>
                  <a:pt x="21082" y="2210054"/>
                </a:lnTo>
                <a:lnTo>
                  <a:pt x="37211" y="2299969"/>
                </a:lnTo>
                <a:lnTo>
                  <a:pt x="57785" y="2388361"/>
                </a:lnTo>
                <a:lnTo>
                  <a:pt x="82550" y="2475229"/>
                </a:lnTo>
                <a:lnTo>
                  <a:pt x="111505" y="2560446"/>
                </a:lnTo>
                <a:lnTo>
                  <a:pt x="144525" y="2644012"/>
                </a:lnTo>
                <a:lnTo>
                  <a:pt x="181355" y="2725546"/>
                </a:lnTo>
                <a:lnTo>
                  <a:pt x="222123" y="2805176"/>
                </a:lnTo>
                <a:lnTo>
                  <a:pt x="266573" y="2882772"/>
                </a:lnTo>
                <a:lnTo>
                  <a:pt x="314705" y="2958210"/>
                </a:lnTo>
                <a:lnTo>
                  <a:pt x="366268" y="3031362"/>
                </a:lnTo>
                <a:lnTo>
                  <a:pt x="421259" y="3102102"/>
                </a:lnTo>
                <a:lnTo>
                  <a:pt x="479425" y="3170428"/>
                </a:lnTo>
                <a:lnTo>
                  <a:pt x="540892" y="3236214"/>
                </a:lnTo>
                <a:lnTo>
                  <a:pt x="605409" y="3299332"/>
                </a:lnTo>
                <a:lnTo>
                  <a:pt x="672846" y="3359657"/>
                </a:lnTo>
                <a:lnTo>
                  <a:pt x="743203" y="3417061"/>
                </a:lnTo>
                <a:lnTo>
                  <a:pt x="816355" y="3471544"/>
                </a:lnTo>
                <a:lnTo>
                  <a:pt x="892048" y="3522979"/>
                </a:lnTo>
                <a:lnTo>
                  <a:pt x="970280" y="3571240"/>
                </a:lnTo>
                <a:lnTo>
                  <a:pt x="1050925" y="3616070"/>
                </a:lnTo>
                <a:lnTo>
                  <a:pt x="1133855" y="3657727"/>
                </a:lnTo>
                <a:lnTo>
                  <a:pt x="1219073" y="3695827"/>
                </a:lnTo>
                <a:lnTo>
                  <a:pt x="1306322" y="3730243"/>
                </a:lnTo>
                <a:lnTo>
                  <a:pt x="1395603" y="3761104"/>
                </a:lnTo>
                <a:lnTo>
                  <a:pt x="1486661" y="3788155"/>
                </a:lnTo>
                <a:lnTo>
                  <a:pt x="1579626" y="3811396"/>
                </a:lnTo>
                <a:lnTo>
                  <a:pt x="1674240" y="3830573"/>
                </a:lnTo>
                <a:lnTo>
                  <a:pt x="1770253" y="3845559"/>
                </a:lnTo>
                <a:lnTo>
                  <a:pt x="1867915" y="3856481"/>
                </a:lnTo>
                <a:lnTo>
                  <a:pt x="1966849" y="3863085"/>
                </a:lnTo>
                <a:lnTo>
                  <a:pt x="2066925" y="3865371"/>
                </a:lnTo>
                <a:lnTo>
                  <a:pt x="2167001" y="3863085"/>
                </a:lnTo>
                <a:lnTo>
                  <a:pt x="2265934" y="3856481"/>
                </a:lnTo>
                <a:lnTo>
                  <a:pt x="2363597" y="3845559"/>
                </a:lnTo>
                <a:lnTo>
                  <a:pt x="2459609" y="3830573"/>
                </a:lnTo>
                <a:lnTo>
                  <a:pt x="2554224" y="3811396"/>
                </a:lnTo>
                <a:lnTo>
                  <a:pt x="2647188" y="3788155"/>
                </a:lnTo>
                <a:lnTo>
                  <a:pt x="2738247" y="3761104"/>
                </a:lnTo>
                <a:lnTo>
                  <a:pt x="2827528" y="3730243"/>
                </a:lnTo>
                <a:lnTo>
                  <a:pt x="2914777" y="3695827"/>
                </a:lnTo>
                <a:lnTo>
                  <a:pt x="2999994" y="3657727"/>
                </a:lnTo>
                <a:lnTo>
                  <a:pt x="3082925" y="3616070"/>
                </a:lnTo>
                <a:lnTo>
                  <a:pt x="3163570" y="3571240"/>
                </a:lnTo>
                <a:lnTo>
                  <a:pt x="3241802" y="3522979"/>
                </a:lnTo>
                <a:lnTo>
                  <a:pt x="3317494" y="3471544"/>
                </a:lnTo>
                <a:lnTo>
                  <a:pt x="3390646" y="3417061"/>
                </a:lnTo>
                <a:lnTo>
                  <a:pt x="3461004" y="3359657"/>
                </a:lnTo>
                <a:lnTo>
                  <a:pt x="3528440" y="3299332"/>
                </a:lnTo>
                <a:lnTo>
                  <a:pt x="3592957" y="3236214"/>
                </a:lnTo>
                <a:lnTo>
                  <a:pt x="3654425" y="3170428"/>
                </a:lnTo>
                <a:lnTo>
                  <a:pt x="3712590" y="3102102"/>
                </a:lnTo>
                <a:lnTo>
                  <a:pt x="3767582" y="3031362"/>
                </a:lnTo>
                <a:lnTo>
                  <a:pt x="3819144" y="2958210"/>
                </a:lnTo>
                <a:lnTo>
                  <a:pt x="3867277" y="2882772"/>
                </a:lnTo>
                <a:lnTo>
                  <a:pt x="3911727" y="2805176"/>
                </a:lnTo>
                <a:lnTo>
                  <a:pt x="3952494" y="2725546"/>
                </a:lnTo>
                <a:lnTo>
                  <a:pt x="3989324" y="2644012"/>
                </a:lnTo>
                <a:lnTo>
                  <a:pt x="4022344" y="2560446"/>
                </a:lnTo>
                <a:lnTo>
                  <a:pt x="4051300" y="2475229"/>
                </a:lnTo>
                <a:lnTo>
                  <a:pt x="4076065" y="2388361"/>
                </a:lnTo>
                <a:lnTo>
                  <a:pt x="4096511" y="2299969"/>
                </a:lnTo>
                <a:lnTo>
                  <a:pt x="4112767" y="2210054"/>
                </a:lnTo>
                <a:lnTo>
                  <a:pt x="4124325" y="2118867"/>
                </a:lnTo>
                <a:lnTo>
                  <a:pt x="4131436" y="2026284"/>
                </a:lnTo>
                <a:lnTo>
                  <a:pt x="4133850" y="1932685"/>
                </a:lnTo>
                <a:lnTo>
                  <a:pt x="4131436" y="1839086"/>
                </a:lnTo>
                <a:lnTo>
                  <a:pt x="4124325" y="1746503"/>
                </a:lnTo>
                <a:lnTo>
                  <a:pt x="4112767" y="1655317"/>
                </a:lnTo>
                <a:lnTo>
                  <a:pt x="4096511" y="1565402"/>
                </a:lnTo>
                <a:lnTo>
                  <a:pt x="4076065" y="1477009"/>
                </a:lnTo>
                <a:lnTo>
                  <a:pt x="4051300" y="1390141"/>
                </a:lnTo>
                <a:lnTo>
                  <a:pt x="4022344" y="1304924"/>
                </a:lnTo>
                <a:lnTo>
                  <a:pt x="3989324" y="1221358"/>
                </a:lnTo>
                <a:lnTo>
                  <a:pt x="3952494" y="1139824"/>
                </a:lnTo>
                <a:lnTo>
                  <a:pt x="3911727" y="1060195"/>
                </a:lnTo>
                <a:lnTo>
                  <a:pt x="3867277" y="982598"/>
                </a:lnTo>
                <a:lnTo>
                  <a:pt x="3819144" y="907160"/>
                </a:lnTo>
                <a:lnTo>
                  <a:pt x="3767582" y="834008"/>
                </a:lnTo>
                <a:lnTo>
                  <a:pt x="3712590" y="763269"/>
                </a:lnTo>
                <a:lnTo>
                  <a:pt x="3654425" y="694943"/>
                </a:lnTo>
                <a:lnTo>
                  <a:pt x="3592957" y="629157"/>
                </a:lnTo>
                <a:lnTo>
                  <a:pt x="3528440" y="566038"/>
                </a:lnTo>
                <a:lnTo>
                  <a:pt x="3461004" y="505713"/>
                </a:lnTo>
                <a:lnTo>
                  <a:pt x="3390646" y="448309"/>
                </a:lnTo>
                <a:lnTo>
                  <a:pt x="3317494" y="393826"/>
                </a:lnTo>
                <a:lnTo>
                  <a:pt x="3241802" y="342391"/>
                </a:lnTo>
                <a:lnTo>
                  <a:pt x="3163570" y="294131"/>
                </a:lnTo>
                <a:lnTo>
                  <a:pt x="3082925" y="249300"/>
                </a:lnTo>
                <a:lnTo>
                  <a:pt x="2999994" y="207645"/>
                </a:lnTo>
                <a:lnTo>
                  <a:pt x="2914777" y="169545"/>
                </a:lnTo>
                <a:lnTo>
                  <a:pt x="2827528" y="135127"/>
                </a:lnTo>
                <a:lnTo>
                  <a:pt x="2738247" y="104266"/>
                </a:lnTo>
                <a:lnTo>
                  <a:pt x="2647188" y="77215"/>
                </a:lnTo>
                <a:lnTo>
                  <a:pt x="2554224" y="53975"/>
                </a:lnTo>
                <a:lnTo>
                  <a:pt x="2459609" y="34798"/>
                </a:lnTo>
                <a:lnTo>
                  <a:pt x="2363597" y="19811"/>
                </a:lnTo>
                <a:lnTo>
                  <a:pt x="2265934" y="8889"/>
                </a:lnTo>
                <a:lnTo>
                  <a:pt x="2167001" y="2285"/>
                </a:lnTo>
                <a:lnTo>
                  <a:pt x="2066925" y="0"/>
                </a:lnTo>
                <a:close/>
              </a:path>
            </a:pathLst>
          </a:custGeom>
          <a:solidFill>
            <a:srgbClr val="CC8420">
              <a:alpha val="27058"/>
            </a:srgbClr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62878" y="1548384"/>
            <a:ext cx="2066925" cy="1932940"/>
          </a:xfrm>
          <a:custGeom>
            <a:avLst/>
            <a:gdLst/>
            <a:ahLst/>
            <a:cxnLst/>
            <a:rect l="l" t="t" r="r" b="b"/>
            <a:pathLst>
              <a:path w="4133850" h="3865879">
                <a:moveTo>
                  <a:pt x="2066925" y="0"/>
                </a:moveTo>
                <a:lnTo>
                  <a:pt x="1966849" y="2285"/>
                </a:lnTo>
                <a:lnTo>
                  <a:pt x="1867915" y="8889"/>
                </a:lnTo>
                <a:lnTo>
                  <a:pt x="1770253" y="19811"/>
                </a:lnTo>
                <a:lnTo>
                  <a:pt x="1674240" y="34798"/>
                </a:lnTo>
                <a:lnTo>
                  <a:pt x="1579626" y="53975"/>
                </a:lnTo>
                <a:lnTo>
                  <a:pt x="1486661" y="77215"/>
                </a:lnTo>
                <a:lnTo>
                  <a:pt x="1395603" y="104266"/>
                </a:lnTo>
                <a:lnTo>
                  <a:pt x="1306322" y="135127"/>
                </a:lnTo>
                <a:lnTo>
                  <a:pt x="1219073" y="169545"/>
                </a:lnTo>
                <a:lnTo>
                  <a:pt x="1133855" y="207645"/>
                </a:lnTo>
                <a:lnTo>
                  <a:pt x="1050925" y="249300"/>
                </a:lnTo>
                <a:lnTo>
                  <a:pt x="970280" y="294131"/>
                </a:lnTo>
                <a:lnTo>
                  <a:pt x="892048" y="342391"/>
                </a:lnTo>
                <a:lnTo>
                  <a:pt x="816355" y="393826"/>
                </a:lnTo>
                <a:lnTo>
                  <a:pt x="743203" y="448309"/>
                </a:lnTo>
                <a:lnTo>
                  <a:pt x="672846" y="505713"/>
                </a:lnTo>
                <a:lnTo>
                  <a:pt x="605409" y="566038"/>
                </a:lnTo>
                <a:lnTo>
                  <a:pt x="540892" y="629157"/>
                </a:lnTo>
                <a:lnTo>
                  <a:pt x="479425" y="694943"/>
                </a:lnTo>
                <a:lnTo>
                  <a:pt x="421259" y="763269"/>
                </a:lnTo>
                <a:lnTo>
                  <a:pt x="366268" y="834008"/>
                </a:lnTo>
                <a:lnTo>
                  <a:pt x="314705" y="907160"/>
                </a:lnTo>
                <a:lnTo>
                  <a:pt x="266573" y="982598"/>
                </a:lnTo>
                <a:lnTo>
                  <a:pt x="222123" y="1060195"/>
                </a:lnTo>
                <a:lnTo>
                  <a:pt x="181355" y="1139824"/>
                </a:lnTo>
                <a:lnTo>
                  <a:pt x="144525" y="1221358"/>
                </a:lnTo>
                <a:lnTo>
                  <a:pt x="111505" y="1304924"/>
                </a:lnTo>
                <a:lnTo>
                  <a:pt x="82550" y="1390141"/>
                </a:lnTo>
                <a:lnTo>
                  <a:pt x="57785" y="1477009"/>
                </a:lnTo>
                <a:lnTo>
                  <a:pt x="37211" y="1565402"/>
                </a:lnTo>
                <a:lnTo>
                  <a:pt x="21082" y="1655317"/>
                </a:lnTo>
                <a:lnTo>
                  <a:pt x="9398" y="1746503"/>
                </a:lnTo>
                <a:lnTo>
                  <a:pt x="2413" y="1839086"/>
                </a:lnTo>
                <a:lnTo>
                  <a:pt x="0" y="1932685"/>
                </a:lnTo>
                <a:lnTo>
                  <a:pt x="2413" y="2026284"/>
                </a:lnTo>
                <a:lnTo>
                  <a:pt x="9398" y="2118867"/>
                </a:lnTo>
                <a:lnTo>
                  <a:pt x="21082" y="2210054"/>
                </a:lnTo>
                <a:lnTo>
                  <a:pt x="37211" y="2299969"/>
                </a:lnTo>
                <a:lnTo>
                  <a:pt x="57785" y="2388361"/>
                </a:lnTo>
                <a:lnTo>
                  <a:pt x="82550" y="2475229"/>
                </a:lnTo>
                <a:lnTo>
                  <a:pt x="111505" y="2560446"/>
                </a:lnTo>
                <a:lnTo>
                  <a:pt x="144525" y="2644012"/>
                </a:lnTo>
                <a:lnTo>
                  <a:pt x="181355" y="2725546"/>
                </a:lnTo>
                <a:lnTo>
                  <a:pt x="222123" y="2805176"/>
                </a:lnTo>
                <a:lnTo>
                  <a:pt x="266573" y="2882772"/>
                </a:lnTo>
                <a:lnTo>
                  <a:pt x="314705" y="2958210"/>
                </a:lnTo>
                <a:lnTo>
                  <a:pt x="366268" y="3031362"/>
                </a:lnTo>
                <a:lnTo>
                  <a:pt x="421259" y="3102102"/>
                </a:lnTo>
                <a:lnTo>
                  <a:pt x="479425" y="3170428"/>
                </a:lnTo>
                <a:lnTo>
                  <a:pt x="540892" y="3236214"/>
                </a:lnTo>
                <a:lnTo>
                  <a:pt x="605409" y="3299332"/>
                </a:lnTo>
                <a:lnTo>
                  <a:pt x="672846" y="3359657"/>
                </a:lnTo>
                <a:lnTo>
                  <a:pt x="743203" y="3417061"/>
                </a:lnTo>
                <a:lnTo>
                  <a:pt x="816355" y="3471544"/>
                </a:lnTo>
                <a:lnTo>
                  <a:pt x="892048" y="3522979"/>
                </a:lnTo>
                <a:lnTo>
                  <a:pt x="970280" y="3571240"/>
                </a:lnTo>
                <a:lnTo>
                  <a:pt x="1050925" y="3616070"/>
                </a:lnTo>
                <a:lnTo>
                  <a:pt x="1133855" y="3657727"/>
                </a:lnTo>
                <a:lnTo>
                  <a:pt x="1219073" y="3695827"/>
                </a:lnTo>
                <a:lnTo>
                  <a:pt x="1306322" y="3730243"/>
                </a:lnTo>
                <a:lnTo>
                  <a:pt x="1395603" y="3761104"/>
                </a:lnTo>
                <a:lnTo>
                  <a:pt x="1486661" y="3788155"/>
                </a:lnTo>
                <a:lnTo>
                  <a:pt x="1579626" y="3811396"/>
                </a:lnTo>
                <a:lnTo>
                  <a:pt x="1674240" y="3830573"/>
                </a:lnTo>
                <a:lnTo>
                  <a:pt x="1770253" y="3845559"/>
                </a:lnTo>
                <a:lnTo>
                  <a:pt x="1867915" y="3856481"/>
                </a:lnTo>
                <a:lnTo>
                  <a:pt x="1966849" y="3863085"/>
                </a:lnTo>
                <a:lnTo>
                  <a:pt x="2066925" y="3865371"/>
                </a:lnTo>
                <a:lnTo>
                  <a:pt x="2167001" y="3863085"/>
                </a:lnTo>
                <a:lnTo>
                  <a:pt x="2265934" y="3856481"/>
                </a:lnTo>
                <a:lnTo>
                  <a:pt x="2363597" y="3845559"/>
                </a:lnTo>
                <a:lnTo>
                  <a:pt x="2459609" y="3830573"/>
                </a:lnTo>
                <a:lnTo>
                  <a:pt x="2554224" y="3811396"/>
                </a:lnTo>
                <a:lnTo>
                  <a:pt x="2647188" y="3788155"/>
                </a:lnTo>
                <a:lnTo>
                  <a:pt x="2738247" y="3761104"/>
                </a:lnTo>
                <a:lnTo>
                  <a:pt x="2827528" y="3730243"/>
                </a:lnTo>
                <a:lnTo>
                  <a:pt x="2914777" y="3695827"/>
                </a:lnTo>
                <a:lnTo>
                  <a:pt x="2999994" y="3657727"/>
                </a:lnTo>
                <a:lnTo>
                  <a:pt x="3082925" y="3616070"/>
                </a:lnTo>
                <a:lnTo>
                  <a:pt x="3163570" y="3571240"/>
                </a:lnTo>
                <a:lnTo>
                  <a:pt x="3241802" y="3522979"/>
                </a:lnTo>
                <a:lnTo>
                  <a:pt x="3317494" y="3471544"/>
                </a:lnTo>
                <a:lnTo>
                  <a:pt x="3390646" y="3417061"/>
                </a:lnTo>
                <a:lnTo>
                  <a:pt x="3461004" y="3359657"/>
                </a:lnTo>
                <a:lnTo>
                  <a:pt x="3528440" y="3299332"/>
                </a:lnTo>
                <a:lnTo>
                  <a:pt x="3592957" y="3236214"/>
                </a:lnTo>
                <a:lnTo>
                  <a:pt x="3654425" y="3170428"/>
                </a:lnTo>
                <a:lnTo>
                  <a:pt x="3712590" y="3102102"/>
                </a:lnTo>
                <a:lnTo>
                  <a:pt x="3767582" y="3031362"/>
                </a:lnTo>
                <a:lnTo>
                  <a:pt x="3819144" y="2958210"/>
                </a:lnTo>
                <a:lnTo>
                  <a:pt x="3867277" y="2882772"/>
                </a:lnTo>
                <a:lnTo>
                  <a:pt x="3911727" y="2805176"/>
                </a:lnTo>
                <a:lnTo>
                  <a:pt x="3952494" y="2725546"/>
                </a:lnTo>
                <a:lnTo>
                  <a:pt x="3989324" y="2644012"/>
                </a:lnTo>
                <a:lnTo>
                  <a:pt x="4022344" y="2560446"/>
                </a:lnTo>
                <a:lnTo>
                  <a:pt x="4051300" y="2475229"/>
                </a:lnTo>
                <a:lnTo>
                  <a:pt x="4076065" y="2388361"/>
                </a:lnTo>
                <a:lnTo>
                  <a:pt x="4096511" y="2299969"/>
                </a:lnTo>
                <a:lnTo>
                  <a:pt x="4112767" y="2210054"/>
                </a:lnTo>
                <a:lnTo>
                  <a:pt x="4124325" y="2118867"/>
                </a:lnTo>
                <a:lnTo>
                  <a:pt x="4131436" y="2026284"/>
                </a:lnTo>
                <a:lnTo>
                  <a:pt x="4133850" y="1932685"/>
                </a:lnTo>
                <a:lnTo>
                  <a:pt x="4131436" y="1839086"/>
                </a:lnTo>
                <a:lnTo>
                  <a:pt x="4124325" y="1746503"/>
                </a:lnTo>
                <a:lnTo>
                  <a:pt x="4112767" y="1655317"/>
                </a:lnTo>
                <a:lnTo>
                  <a:pt x="4096511" y="1565402"/>
                </a:lnTo>
                <a:lnTo>
                  <a:pt x="4076065" y="1477009"/>
                </a:lnTo>
                <a:lnTo>
                  <a:pt x="4051300" y="1390141"/>
                </a:lnTo>
                <a:lnTo>
                  <a:pt x="4022344" y="1304924"/>
                </a:lnTo>
                <a:lnTo>
                  <a:pt x="3989324" y="1221358"/>
                </a:lnTo>
                <a:lnTo>
                  <a:pt x="3952494" y="1139824"/>
                </a:lnTo>
                <a:lnTo>
                  <a:pt x="3911727" y="1060195"/>
                </a:lnTo>
                <a:lnTo>
                  <a:pt x="3867277" y="982598"/>
                </a:lnTo>
                <a:lnTo>
                  <a:pt x="3819144" y="907160"/>
                </a:lnTo>
                <a:lnTo>
                  <a:pt x="3767582" y="834008"/>
                </a:lnTo>
                <a:lnTo>
                  <a:pt x="3712590" y="763269"/>
                </a:lnTo>
                <a:lnTo>
                  <a:pt x="3654425" y="694943"/>
                </a:lnTo>
                <a:lnTo>
                  <a:pt x="3592957" y="629157"/>
                </a:lnTo>
                <a:lnTo>
                  <a:pt x="3528440" y="566038"/>
                </a:lnTo>
                <a:lnTo>
                  <a:pt x="3461004" y="505713"/>
                </a:lnTo>
                <a:lnTo>
                  <a:pt x="3390646" y="448309"/>
                </a:lnTo>
                <a:lnTo>
                  <a:pt x="3317494" y="393826"/>
                </a:lnTo>
                <a:lnTo>
                  <a:pt x="3241802" y="342391"/>
                </a:lnTo>
                <a:lnTo>
                  <a:pt x="3163570" y="294131"/>
                </a:lnTo>
                <a:lnTo>
                  <a:pt x="3082925" y="249300"/>
                </a:lnTo>
                <a:lnTo>
                  <a:pt x="2999994" y="207645"/>
                </a:lnTo>
                <a:lnTo>
                  <a:pt x="2914777" y="169545"/>
                </a:lnTo>
                <a:lnTo>
                  <a:pt x="2827528" y="135127"/>
                </a:lnTo>
                <a:lnTo>
                  <a:pt x="2738247" y="104266"/>
                </a:lnTo>
                <a:lnTo>
                  <a:pt x="2647188" y="77215"/>
                </a:lnTo>
                <a:lnTo>
                  <a:pt x="2554224" y="53975"/>
                </a:lnTo>
                <a:lnTo>
                  <a:pt x="2459609" y="34798"/>
                </a:lnTo>
                <a:lnTo>
                  <a:pt x="2363597" y="19811"/>
                </a:lnTo>
                <a:lnTo>
                  <a:pt x="2265934" y="8889"/>
                </a:lnTo>
                <a:lnTo>
                  <a:pt x="2167001" y="2285"/>
                </a:lnTo>
                <a:lnTo>
                  <a:pt x="2066925" y="0"/>
                </a:lnTo>
                <a:close/>
              </a:path>
            </a:pathLst>
          </a:custGeom>
          <a:solidFill>
            <a:srgbClr val="B9C3D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2878" y="1548384"/>
            <a:ext cx="2066925" cy="1932940"/>
          </a:xfrm>
          <a:custGeom>
            <a:avLst/>
            <a:gdLst/>
            <a:ahLst/>
            <a:cxnLst/>
            <a:rect l="l" t="t" r="r" b="b"/>
            <a:pathLst>
              <a:path w="4133850" h="3865879">
                <a:moveTo>
                  <a:pt x="0" y="1932685"/>
                </a:moveTo>
                <a:lnTo>
                  <a:pt x="2413" y="1839086"/>
                </a:lnTo>
                <a:lnTo>
                  <a:pt x="9398" y="1746503"/>
                </a:lnTo>
                <a:lnTo>
                  <a:pt x="21082" y="1655317"/>
                </a:lnTo>
                <a:lnTo>
                  <a:pt x="37211" y="1565402"/>
                </a:lnTo>
                <a:lnTo>
                  <a:pt x="57785" y="1477009"/>
                </a:lnTo>
                <a:lnTo>
                  <a:pt x="82550" y="1390141"/>
                </a:lnTo>
                <a:lnTo>
                  <a:pt x="111505" y="1304924"/>
                </a:lnTo>
                <a:lnTo>
                  <a:pt x="144525" y="1221358"/>
                </a:lnTo>
                <a:lnTo>
                  <a:pt x="181355" y="1139824"/>
                </a:lnTo>
                <a:lnTo>
                  <a:pt x="222123" y="1060195"/>
                </a:lnTo>
                <a:lnTo>
                  <a:pt x="266573" y="982598"/>
                </a:lnTo>
                <a:lnTo>
                  <a:pt x="314705" y="907160"/>
                </a:lnTo>
                <a:lnTo>
                  <a:pt x="366268" y="834008"/>
                </a:lnTo>
                <a:lnTo>
                  <a:pt x="421259" y="763269"/>
                </a:lnTo>
                <a:lnTo>
                  <a:pt x="479425" y="694943"/>
                </a:lnTo>
                <a:lnTo>
                  <a:pt x="540892" y="629157"/>
                </a:lnTo>
                <a:lnTo>
                  <a:pt x="605409" y="566038"/>
                </a:lnTo>
                <a:lnTo>
                  <a:pt x="672846" y="505713"/>
                </a:lnTo>
                <a:lnTo>
                  <a:pt x="743203" y="448309"/>
                </a:lnTo>
                <a:lnTo>
                  <a:pt x="816355" y="393826"/>
                </a:lnTo>
                <a:lnTo>
                  <a:pt x="892048" y="342391"/>
                </a:lnTo>
                <a:lnTo>
                  <a:pt x="970280" y="294131"/>
                </a:lnTo>
                <a:lnTo>
                  <a:pt x="1050925" y="249300"/>
                </a:lnTo>
                <a:lnTo>
                  <a:pt x="1133855" y="207645"/>
                </a:lnTo>
                <a:lnTo>
                  <a:pt x="1219073" y="169545"/>
                </a:lnTo>
                <a:lnTo>
                  <a:pt x="1306322" y="135127"/>
                </a:lnTo>
                <a:lnTo>
                  <a:pt x="1395603" y="104266"/>
                </a:lnTo>
                <a:lnTo>
                  <a:pt x="1486661" y="77215"/>
                </a:lnTo>
                <a:lnTo>
                  <a:pt x="1579626" y="53975"/>
                </a:lnTo>
                <a:lnTo>
                  <a:pt x="1674240" y="34798"/>
                </a:lnTo>
                <a:lnTo>
                  <a:pt x="1770253" y="19811"/>
                </a:lnTo>
                <a:lnTo>
                  <a:pt x="1867915" y="8889"/>
                </a:lnTo>
                <a:lnTo>
                  <a:pt x="1966849" y="2285"/>
                </a:lnTo>
                <a:lnTo>
                  <a:pt x="2066925" y="0"/>
                </a:lnTo>
                <a:lnTo>
                  <a:pt x="2167001" y="2285"/>
                </a:lnTo>
                <a:lnTo>
                  <a:pt x="2265934" y="8889"/>
                </a:lnTo>
                <a:lnTo>
                  <a:pt x="2363597" y="19811"/>
                </a:lnTo>
                <a:lnTo>
                  <a:pt x="2459609" y="34798"/>
                </a:lnTo>
                <a:lnTo>
                  <a:pt x="2554224" y="53975"/>
                </a:lnTo>
                <a:lnTo>
                  <a:pt x="2647188" y="77215"/>
                </a:lnTo>
                <a:lnTo>
                  <a:pt x="2738247" y="104266"/>
                </a:lnTo>
                <a:lnTo>
                  <a:pt x="2827528" y="135127"/>
                </a:lnTo>
                <a:lnTo>
                  <a:pt x="2914777" y="169545"/>
                </a:lnTo>
                <a:lnTo>
                  <a:pt x="2999994" y="207645"/>
                </a:lnTo>
                <a:lnTo>
                  <a:pt x="3082925" y="249300"/>
                </a:lnTo>
                <a:lnTo>
                  <a:pt x="3163570" y="294131"/>
                </a:lnTo>
                <a:lnTo>
                  <a:pt x="3241802" y="342391"/>
                </a:lnTo>
                <a:lnTo>
                  <a:pt x="3317494" y="393826"/>
                </a:lnTo>
                <a:lnTo>
                  <a:pt x="3390646" y="448309"/>
                </a:lnTo>
                <a:lnTo>
                  <a:pt x="3461004" y="505713"/>
                </a:lnTo>
                <a:lnTo>
                  <a:pt x="3528440" y="566038"/>
                </a:lnTo>
                <a:lnTo>
                  <a:pt x="3592957" y="629157"/>
                </a:lnTo>
                <a:lnTo>
                  <a:pt x="3654425" y="694943"/>
                </a:lnTo>
                <a:lnTo>
                  <a:pt x="3712590" y="763269"/>
                </a:lnTo>
                <a:lnTo>
                  <a:pt x="3767582" y="834008"/>
                </a:lnTo>
                <a:lnTo>
                  <a:pt x="3819144" y="907160"/>
                </a:lnTo>
                <a:lnTo>
                  <a:pt x="3867277" y="982598"/>
                </a:lnTo>
                <a:lnTo>
                  <a:pt x="3911727" y="1060195"/>
                </a:lnTo>
                <a:lnTo>
                  <a:pt x="3952494" y="1139824"/>
                </a:lnTo>
                <a:lnTo>
                  <a:pt x="3989324" y="1221358"/>
                </a:lnTo>
                <a:lnTo>
                  <a:pt x="4022344" y="1304924"/>
                </a:lnTo>
                <a:lnTo>
                  <a:pt x="4051300" y="1390141"/>
                </a:lnTo>
                <a:lnTo>
                  <a:pt x="4076065" y="1477009"/>
                </a:lnTo>
                <a:lnTo>
                  <a:pt x="4096511" y="1565402"/>
                </a:lnTo>
                <a:lnTo>
                  <a:pt x="4112767" y="1655317"/>
                </a:lnTo>
                <a:lnTo>
                  <a:pt x="4124325" y="1746503"/>
                </a:lnTo>
                <a:lnTo>
                  <a:pt x="4131436" y="1839086"/>
                </a:lnTo>
                <a:lnTo>
                  <a:pt x="4133850" y="1932685"/>
                </a:lnTo>
                <a:lnTo>
                  <a:pt x="4131436" y="2026284"/>
                </a:lnTo>
                <a:lnTo>
                  <a:pt x="4124325" y="2118867"/>
                </a:lnTo>
                <a:lnTo>
                  <a:pt x="4112767" y="2210054"/>
                </a:lnTo>
                <a:lnTo>
                  <a:pt x="4096511" y="2299969"/>
                </a:lnTo>
                <a:lnTo>
                  <a:pt x="4076065" y="2388361"/>
                </a:lnTo>
                <a:lnTo>
                  <a:pt x="4051300" y="2475229"/>
                </a:lnTo>
                <a:lnTo>
                  <a:pt x="4022344" y="2560446"/>
                </a:lnTo>
                <a:lnTo>
                  <a:pt x="3989324" y="2644012"/>
                </a:lnTo>
                <a:lnTo>
                  <a:pt x="3952494" y="2725546"/>
                </a:lnTo>
                <a:lnTo>
                  <a:pt x="3911727" y="2805176"/>
                </a:lnTo>
                <a:lnTo>
                  <a:pt x="3867277" y="2882772"/>
                </a:lnTo>
                <a:lnTo>
                  <a:pt x="3819144" y="2958210"/>
                </a:lnTo>
                <a:lnTo>
                  <a:pt x="3767582" y="3031362"/>
                </a:lnTo>
                <a:lnTo>
                  <a:pt x="3712590" y="3102102"/>
                </a:lnTo>
                <a:lnTo>
                  <a:pt x="3654425" y="3170428"/>
                </a:lnTo>
                <a:lnTo>
                  <a:pt x="3592957" y="3236214"/>
                </a:lnTo>
                <a:lnTo>
                  <a:pt x="3528440" y="3299332"/>
                </a:lnTo>
                <a:lnTo>
                  <a:pt x="3461004" y="3359657"/>
                </a:lnTo>
                <a:lnTo>
                  <a:pt x="3390646" y="3417061"/>
                </a:lnTo>
                <a:lnTo>
                  <a:pt x="3317494" y="3471544"/>
                </a:lnTo>
                <a:lnTo>
                  <a:pt x="3241802" y="3522979"/>
                </a:lnTo>
                <a:lnTo>
                  <a:pt x="3163570" y="3571240"/>
                </a:lnTo>
                <a:lnTo>
                  <a:pt x="3082925" y="3616070"/>
                </a:lnTo>
                <a:lnTo>
                  <a:pt x="2999994" y="3657727"/>
                </a:lnTo>
                <a:lnTo>
                  <a:pt x="2914777" y="3695827"/>
                </a:lnTo>
                <a:lnTo>
                  <a:pt x="2827528" y="3730243"/>
                </a:lnTo>
                <a:lnTo>
                  <a:pt x="2738247" y="3761104"/>
                </a:lnTo>
                <a:lnTo>
                  <a:pt x="2647188" y="3788155"/>
                </a:lnTo>
                <a:lnTo>
                  <a:pt x="2554224" y="3811396"/>
                </a:lnTo>
                <a:lnTo>
                  <a:pt x="2459609" y="3830573"/>
                </a:lnTo>
                <a:lnTo>
                  <a:pt x="2363597" y="3845559"/>
                </a:lnTo>
                <a:lnTo>
                  <a:pt x="2265934" y="3856481"/>
                </a:lnTo>
                <a:lnTo>
                  <a:pt x="2167001" y="3863085"/>
                </a:lnTo>
                <a:lnTo>
                  <a:pt x="2066925" y="3865371"/>
                </a:lnTo>
                <a:lnTo>
                  <a:pt x="1966849" y="3863085"/>
                </a:lnTo>
                <a:lnTo>
                  <a:pt x="1867915" y="3856481"/>
                </a:lnTo>
                <a:lnTo>
                  <a:pt x="1770253" y="3845559"/>
                </a:lnTo>
                <a:lnTo>
                  <a:pt x="1674240" y="3830573"/>
                </a:lnTo>
                <a:lnTo>
                  <a:pt x="1579626" y="3811396"/>
                </a:lnTo>
                <a:lnTo>
                  <a:pt x="1486661" y="3788155"/>
                </a:lnTo>
                <a:lnTo>
                  <a:pt x="1395603" y="3761104"/>
                </a:lnTo>
                <a:lnTo>
                  <a:pt x="1306322" y="3730243"/>
                </a:lnTo>
                <a:lnTo>
                  <a:pt x="1219073" y="3695827"/>
                </a:lnTo>
                <a:lnTo>
                  <a:pt x="1133855" y="3657727"/>
                </a:lnTo>
                <a:lnTo>
                  <a:pt x="1050925" y="3616070"/>
                </a:lnTo>
                <a:lnTo>
                  <a:pt x="970280" y="3571240"/>
                </a:lnTo>
                <a:lnTo>
                  <a:pt x="892048" y="3522979"/>
                </a:lnTo>
                <a:lnTo>
                  <a:pt x="816355" y="3471544"/>
                </a:lnTo>
                <a:lnTo>
                  <a:pt x="743203" y="3417061"/>
                </a:lnTo>
                <a:lnTo>
                  <a:pt x="672846" y="3359657"/>
                </a:lnTo>
                <a:lnTo>
                  <a:pt x="605409" y="3299332"/>
                </a:lnTo>
                <a:lnTo>
                  <a:pt x="540892" y="3236214"/>
                </a:lnTo>
                <a:lnTo>
                  <a:pt x="479425" y="3170428"/>
                </a:lnTo>
                <a:lnTo>
                  <a:pt x="421259" y="3102102"/>
                </a:lnTo>
                <a:lnTo>
                  <a:pt x="366268" y="3031362"/>
                </a:lnTo>
                <a:lnTo>
                  <a:pt x="314705" y="2958210"/>
                </a:lnTo>
                <a:lnTo>
                  <a:pt x="266573" y="2882772"/>
                </a:lnTo>
                <a:lnTo>
                  <a:pt x="222123" y="2805176"/>
                </a:lnTo>
                <a:lnTo>
                  <a:pt x="181355" y="2725546"/>
                </a:lnTo>
                <a:lnTo>
                  <a:pt x="144525" y="2644012"/>
                </a:lnTo>
                <a:lnTo>
                  <a:pt x="111505" y="2560446"/>
                </a:lnTo>
                <a:lnTo>
                  <a:pt x="82550" y="2475229"/>
                </a:lnTo>
                <a:lnTo>
                  <a:pt x="57785" y="2388361"/>
                </a:lnTo>
                <a:lnTo>
                  <a:pt x="37211" y="2299969"/>
                </a:lnTo>
                <a:lnTo>
                  <a:pt x="21082" y="2210054"/>
                </a:lnTo>
                <a:lnTo>
                  <a:pt x="9398" y="2118867"/>
                </a:lnTo>
                <a:lnTo>
                  <a:pt x="2413" y="2026284"/>
                </a:lnTo>
                <a:lnTo>
                  <a:pt x="0" y="1932685"/>
                </a:lnTo>
                <a:close/>
              </a:path>
            </a:pathLst>
          </a:custGeom>
          <a:ln w="9143">
            <a:solidFill>
              <a:srgbClr val="B9C3D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7165" y="2383892"/>
            <a:ext cx="30988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solidFill>
                  <a:srgbClr val="242424"/>
                </a:solidFill>
                <a:latin typeface="Arial"/>
                <a:cs typeface="Arial"/>
              </a:rPr>
              <a:t>0.05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3985" y="2390902"/>
            <a:ext cx="30607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>
                <a:solidFill>
                  <a:srgbClr val="242424"/>
                </a:solidFill>
                <a:latin typeface="Arial"/>
                <a:cs typeface="Arial"/>
              </a:rPr>
              <a:t>0</a:t>
            </a:r>
            <a:r>
              <a:rPr sz="1200" spc="-23" dirty="0">
                <a:solidFill>
                  <a:srgbClr val="242424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242424"/>
                </a:solidFill>
                <a:latin typeface="Arial"/>
                <a:cs typeface="Arial"/>
              </a:rPr>
              <a:t>75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6779" y="2377186"/>
            <a:ext cx="30956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242424"/>
                </a:solidFill>
                <a:latin typeface="Arial"/>
                <a:cs typeface="Arial"/>
              </a:rPr>
              <a:t>0.05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4105" y="1173099"/>
            <a:ext cx="44005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18" dirty="0">
                <a:solidFill>
                  <a:srgbClr val="0D80B8"/>
                </a:solidFill>
                <a:cs typeface="Calibri"/>
              </a:rPr>
              <a:t>A</a:t>
            </a:r>
            <a:r>
              <a:rPr sz="1400" b="1" spc="-13" dirty="0">
                <a:solidFill>
                  <a:srgbClr val="0D80B8"/>
                </a:solidFill>
                <a:cs typeface="Calibri"/>
              </a:rPr>
              <a:t>g</a:t>
            </a:r>
            <a:r>
              <a:rPr sz="1400" b="1" spc="-28" dirty="0">
                <a:solidFill>
                  <a:srgbClr val="0D80B8"/>
                </a:solidFill>
                <a:cs typeface="Calibri"/>
              </a:rPr>
              <a:t>r</a:t>
            </a:r>
            <a:r>
              <a:rPr sz="1400" b="1" spc="-10" dirty="0">
                <a:solidFill>
                  <a:srgbClr val="0D80B8"/>
                </a:solidFill>
                <a:cs typeface="Calibri"/>
              </a:rPr>
              <a:t>e</a:t>
            </a:r>
            <a:r>
              <a:rPr sz="1400" b="1" spc="-3" dirty="0">
                <a:solidFill>
                  <a:srgbClr val="0D80B8"/>
                </a:solidFill>
                <a:cs typeface="Calibri"/>
              </a:rPr>
              <a:t>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0975" y="1173099"/>
            <a:ext cx="84613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7E7E7E"/>
                </a:solidFill>
                <a:cs typeface="Calibri"/>
              </a:rPr>
              <a:t>Uni.</a:t>
            </a:r>
            <a:r>
              <a:rPr sz="1400" b="1" spc="-135" dirty="0">
                <a:solidFill>
                  <a:srgbClr val="7E7E7E"/>
                </a:solidFill>
                <a:cs typeface="Calibri"/>
              </a:rPr>
              <a:t> </a:t>
            </a:r>
            <a:r>
              <a:rPr sz="1400" b="1" spc="-13" dirty="0">
                <a:solidFill>
                  <a:srgbClr val="7E7E7E"/>
                </a:solidFill>
                <a:cs typeface="Calibri"/>
              </a:rPr>
              <a:t>degree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28641" y="1519047"/>
            <a:ext cx="1041082" cy="976630"/>
          </a:xfrm>
          <a:custGeom>
            <a:avLst/>
            <a:gdLst/>
            <a:ahLst/>
            <a:cxnLst/>
            <a:rect l="l" t="t" r="r" b="b"/>
            <a:pathLst>
              <a:path w="2082165" h="1953260">
                <a:moveTo>
                  <a:pt x="0" y="1953259"/>
                </a:moveTo>
                <a:lnTo>
                  <a:pt x="2081784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25821" y="1519047"/>
            <a:ext cx="743585" cy="1685290"/>
          </a:xfrm>
          <a:custGeom>
            <a:avLst/>
            <a:gdLst/>
            <a:ahLst/>
            <a:cxnLst/>
            <a:rect l="l" t="t" r="r" b="b"/>
            <a:pathLst>
              <a:path w="1487170" h="3370579">
                <a:moveTo>
                  <a:pt x="0" y="3370326"/>
                </a:moveTo>
                <a:lnTo>
                  <a:pt x="1487169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5821" y="1715643"/>
            <a:ext cx="1306513" cy="1488440"/>
          </a:xfrm>
          <a:custGeom>
            <a:avLst/>
            <a:gdLst/>
            <a:ahLst/>
            <a:cxnLst/>
            <a:rect l="l" t="t" r="r" b="b"/>
            <a:pathLst>
              <a:path w="2613025" h="2976879">
                <a:moveTo>
                  <a:pt x="0" y="2976372"/>
                </a:moveTo>
                <a:lnTo>
                  <a:pt x="2612644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69533" y="1695831"/>
            <a:ext cx="552768" cy="1798320"/>
          </a:xfrm>
          <a:custGeom>
            <a:avLst/>
            <a:gdLst/>
            <a:ahLst/>
            <a:cxnLst/>
            <a:rect l="l" t="t" r="r" b="b"/>
            <a:pathLst>
              <a:path w="1105534" h="3596640">
                <a:moveTo>
                  <a:pt x="0" y="3596640"/>
                </a:moveTo>
                <a:lnTo>
                  <a:pt x="1105407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69533" y="1549527"/>
            <a:ext cx="1128713" cy="1943100"/>
          </a:xfrm>
          <a:custGeom>
            <a:avLst/>
            <a:gdLst/>
            <a:ahLst/>
            <a:cxnLst/>
            <a:rect l="l" t="t" r="r" b="b"/>
            <a:pathLst>
              <a:path w="2257425" h="3886200">
                <a:moveTo>
                  <a:pt x="0" y="3886200"/>
                </a:moveTo>
                <a:lnTo>
                  <a:pt x="2257043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73037" y="1549527"/>
            <a:ext cx="524510" cy="1767205"/>
          </a:xfrm>
          <a:custGeom>
            <a:avLst/>
            <a:gdLst/>
            <a:ahLst/>
            <a:cxnLst/>
            <a:rect l="l" t="t" r="r" b="b"/>
            <a:pathLst>
              <a:path w="1049019" h="3534409">
                <a:moveTo>
                  <a:pt x="0" y="3533902"/>
                </a:moveTo>
                <a:lnTo>
                  <a:pt x="1048512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94373" y="1653159"/>
            <a:ext cx="967105" cy="1663065"/>
          </a:xfrm>
          <a:custGeom>
            <a:avLst/>
            <a:gdLst/>
            <a:ahLst/>
            <a:cxnLst/>
            <a:rect l="l" t="t" r="r" b="b"/>
            <a:pathLst>
              <a:path w="1934209" h="3326129">
                <a:moveTo>
                  <a:pt x="0" y="3325876"/>
                </a:moveTo>
                <a:lnTo>
                  <a:pt x="1933702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97293" y="1653159"/>
            <a:ext cx="474028" cy="1828800"/>
          </a:xfrm>
          <a:custGeom>
            <a:avLst/>
            <a:gdLst/>
            <a:ahLst/>
            <a:cxnLst/>
            <a:rect l="l" t="t" r="r" b="b"/>
            <a:pathLst>
              <a:path w="948055" h="3657600">
                <a:moveTo>
                  <a:pt x="0" y="3657599"/>
                </a:moveTo>
                <a:lnTo>
                  <a:pt x="947673" y="0"/>
                </a:lnTo>
              </a:path>
            </a:pathLst>
          </a:custGeom>
          <a:ln w="25908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97293" y="2183511"/>
            <a:ext cx="910273" cy="1298893"/>
          </a:xfrm>
          <a:custGeom>
            <a:avLst/>
            <a:gdLst/>
            <a:ahLst/>
            <a:cxnLst/>
            <a:rect l="l" t="t" r="r" b="b"/>
            <a:pathLst>
              <a:path w="1820544" h="2597784">
                <a:moveTo>
                  <a:pt x="0" y="2597657"/>
                </a:moveTo>
                <a:lnTo>
                  <a:pt x="1820163" y="0"/>
                </a:lnTo>
              </a:path>
            </a:pathLst>
          </a:custGeom>
          <a:ln w="25907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1206" y="4374959"/>
            <a:ext cx="77788" cy="78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27368" y="3345180"/>
            <a:ext cx="684848" cy="1031240"/>
          </a:xfrm>
          <a:custGeom>
            <a:avLst/>
            <a:gdLst/>
            <a:ahLst/>
            <a:cxnLst/>
            <a:rect l="l" t="t" r="r" b="b"/>
            <a:pathLst>
              <a:path w="1369694" h="2062479">
                <a:moveTo>
                  <a:pt x="1368298" y="0"/>
                </a:moveTo>
                <a:lnTo>
                  <a:pt x="1262633" y="6604"/>
                </a:lnTo>
                <a:lnTo>
                  <a:pt x="1157858" y="25908"/>
                </a:lnTo>
                <a:lnTo>
                  <a:pt x="1056004" y="57658"/>
                </a:lnTo>
                <a:lnTo>
                  <a:pt x="957071" y="101092"/>
                </a:lnTo>
                <a:lnTo>
                  <a:pt x="861567" y="155956"/>
                </a:lnTo>
                <a:lnTo>
                  <a:pt x="769492" y="221234"/>
                </a:lnTo>
                <a:lnTo>
                  <a:pt x="710310" y="270510"/>
                </a:lnTo>
                <a:lnTo>
                  <a:pt x="652906" y="324104"/>
                </a:lnTo>
                <a:lnTo>
                  <a:pt x="597280" y="382270"/>
                </a:lnTo>
                <a:lnTo>
                  <a:pt x="543686" y="444246"/>
                </a:lnTo>
                <a:lnTo>
                  <a:pt x="491744" y="510286"/>
                </a:lnTo>
                <a:lnTo>
                  <a:pt x="442213" y="580136"/>
                </a:lnTo>
                <a:lnTo>
                  <a:pt x="394969" y="653796"/>
                </a:lnTo>
                <a:lnTo>
                  <a:pt x="349757" y="730758"/>
                </a:lnTo>
                <a:lnTo>
                  <a:pt x="307085" y="811276"/>
                </a:lnTo>
                <a:lnTo>
                  <a:pt x="266319" y="894842"/>
                </a:lnTo>
                <a:lnTo>
                  <a:pt x="228473" y="981456"/>
                </a:lnTo>
                <a:lnTo>
                  <a:pt x="193167" y="1071372"/>
                </a:lnTo>
                <a:lnTo>
                  <a:pt x="160146" y="1164082"/>
                </a:lnTo>
                <a:lnTo>
                  <a:pt x="130175" y="1259332"/>
                </a:lnTo>
                <a:lnTo>
                  <a:pt x="102996" y="1357249"/>
                </a:lnTo>
                <a:lnTo>
                  <a:pt x="78612" y="1457452"/>
                </a:lnTo>
                <a:lnTo>
                  <a:pt x="57150" y="1560322"/>
                </a:lnTo>
                <a:lnTo>
                  <a:pt x="38861" y="1664843"/>
                </a:lnTo>
                <a:lnTo>
                  <a:pt x="23621" y="1771777"/>
                </a:lnTo>
                <a:lnTo>
                  <a:pt x="11683" y="1880489"/>
                </a:lnTo>
                <a:lnTo>
                  <a:pt x="2794" y="1990725"/>
                </a:lnTo>
                <a:lnTo>
                  <a:pt x="0" y="2060829"/>
                </a:lnTo>
                <a:lnTo>
                  <a:pt x="51815" y="2062099"/>
                </a:lnTo>
                <a:lnTo>
                  <a:pt x="54355" y="1994916"/>
                </a:lnTo>
                <a:lnTo>
                  <a:pt x="63246" y="1886077"/>
                </a:lnTo>
                <a:lnTo>
                  <a:pt x="75056" y="1779143"/>
                </a:lnTo>
                <a:lnTo>
                  <a:pt x="89788" y="1673860"/>
                </a:lnTo>
                <a:lnTo>
                  <a:pt x="108076" y="1570736"/>
                </a:lnTo>
                <a:lnTo>
                  <a:pt x="128904" y="1469771"/>
                </a:lnTo>
                <a:lnTo>
                  <a:pt x="153034" y="1371092"/>
                </a:lnTo>
                <a:lnTo>
                  <a:pt x="179704" y="1275080"/>
                </a:lnTo>
                <a:lnTo>
                  <a:pt x="208915" y="1181354"/>
                </a:lnTo>
                <a:lnTo>
                  <a:pt x="241173" y="1090422"/>
                </a:lnTo>
                <a:lnTo>
                  <a:pt x="275971" y="1002284"/>
                </a:lnTo>
                <a:lnTo>
                  <a:pt x="313181" y="917448"/>
                </a:lnTo>
                <a:lnTo>
                  <a:pt x="352805" y="835406"/>
                </a:lnTo>
                <a:lnTo>
                  <a:pt x="394461" y="756920"/>
                </a:lnTo>
                <a:lnTo>
                  <a:pt x="438657" y="681736"/>
                </a:lnTo>
                <a:lnTo>
                  <a:pt x="484631" y="610108"/>
                </a:lnTo>
                <a:lnTo>
                  <a:pt x="532637" y="542290"/>
                </a:lnTo>
                <a:lnTo>
                  <a:pt x="582802" y="478282"/>
                </a:lnTo>
                <a:lnTo>
                  <a:pt x="634619" y="418084"/>
                </a:lnTo>
                <a:lnTo>
                  <a:pt x="688212" y="361950"/>
                </a:lnTo>
                <a:lnTo>
                  <a:pt x="800861" y="262636"/>
                </a:lnTo>
                <a:lnTo>
                  <a:pt x="888746" y="199898"/>
                </a:lnTo>
                <a:lnTo>
                  <a:pt x="979677" y="147828"/>
                </a:lnTo>
                <a:lnTo>
                  <a:pt x="1073530" y="106426"/>
                </a:lnTo>
                <a:lnTo>
                  <a:pt x="1169542" y="76454"/>
                </a:lnTo>
                <a:lnTo>
                  <a:pt x="1267967" y="58166"/>
                </a:lnTo>
                <a:lnTo>
                  <a:pt x="1369313" y="51816"/>
                </a:lnTo>
                <a:lnTo>
                  <a:pt x="1368298" y="0"/>
                </a:lnTo>
                <a:close/>
              </a:path>
            </a:pathLst>
          </a:custGeom>
          <a:solidFill>
            <a:srgbClr val="006EC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28322" y="4453026"/>
            <a:ext cx="176498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13" dirty="0">
                <a:solidFill>
                  <a:srgbClr val="5F5F5F"/>
                </a:solidFill>
                <a:cs typeface="Calibri"/>
              </a:rPr>
              <a:t>0.75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+ 0.05 + 0.05 =</a:t>
            </a:r>
            <a:r>
              <a:rPr sz="1400" spc="-7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0.85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02308" y="1080516"/>
            <a:ext cx="1947672" cy="40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51076" y="1079760"/>
            <a:ext cx="1847850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36217" y="1095375"/>
            <a:ext cx="1882140" cy="339090"/>
          </a:xfrm>
          <a:custGeom>
            <a:avLst/>
            <a:gdLst/>
            <a:ahLst/>
            <a:cxnLst/>
            <a:rect l="l" t="t" r="r" b="b"/>
            <a:pathLst>
              <a:path w="3764279" h="678180">
                <a:moveTo>
                  <a:pt x="0" y="678179"/>
                </a:moveTo>
                <a:lnTo>
                  <a:pt x="3764279" y="678179"/>
                </a:lnTo>
                <a:lnTo>
                  <a:pt x="3764279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36217" y="1095375"/>
            <a:ext cx="1882140" cy="339090"/>
          </a:xfrm>
          <a:custGeom>
            <a:avLst/>
            <a:gdLst/>
            <a:ahLst/>
            <a:cxnLst/>
            <a:rect l="l" t="t" r="r" b="b"/>
            <a:pathLst>
              <a:path w="3764279" h="678180">
                <a:moveTo>
                  <a:pt x="0" y="678179"/>
                </a:moveTo>
                <a:lnTo>
                  <a:pt x="3764279" y="678179"/>
                </a:lnTo>
                <a:lnTo>
                  <a:pt x="3764279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36217" y="1123378"/>
            <a:ext cx="188214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148273">
              <a:spcBef>
                <a:spcPts val="48"/>
              </a:spcBef>
            </a:pPr>
            <a:r>
              <a:rPr sz="1400" spc="-8" dirty="0">
                <a:solidFill>
                  <a:srgbClr val="095A82"/>
                </a:solidFill>
                <a:cs typeface="Calibri"/>
              </a:rPr>
              <a:t>General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Addition</a:t>
            </a:r>
            <a:r>
              <a:rPr sz="1400" spc="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Rule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0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04431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 </a:t>
            </a:r>
            <a:r>
              <a:rPr sz="2800" dirty="0">
                <a:solidFill>
                  <a:srgbClr val="095A82"/>
                </a:solidFill>
              </a:rPr>
              <a:t>3 -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25374" y="3706349"/>
            <a:ext cx="8518398" cy="278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900" y="3723894"/>
            <a:ext cx="8458200" cy="218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614" y="3721608"/>
            <a:ext cx="8462963" cy="223520"/>
          </a:xfrm>
          <a:custGeom>
            <a:avLst/>
            <a:gdLst/>
            <a:ahLst/>
            <a:cxnLst/>
            <a:rect l="l" t="t" r="r" b="b"/>
            <a:pathLst>
              <a:path w="16925925" h="447040">
                <a:moveTo>
                  <a:pt x="0" y="446531"/>
                </a:moveTo>
                <a:lnTo>
                  <a:pt x="16925544" y="446531"/>
                </a:lnTo>
                <a:lnTo>
                  <a:pt x="16925544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0184" y="2570226"/>
            <a:ext cx="128054" cy="1229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2950" y="2583180"/>
            <a:ext cx="38100" cy="1140778"/>
          </a:xfrm>
          <a:custGeom>
            <a:avLst/>
            <a:gdLst/>
            <a:ahLst/>
            <a:cxnLst/>
            <a:rect l="l" t="t" r="r" b="b"/>
            <a:pathLst>
              <a:path w="76200" h="2281554">
                <a:moveTo>
                  <a:pt x="31750" y="2205228"/>
                </a:moveTo>
                <a:lnTo>
                  <a:pt x="0" y="2205228"/>
                </a:lnTo>
                <a:lnTo>
                  <a:pt x="38100" y="2281428"/>
                </a:lnTo>
                <a:lnTo>
                  <a:pt x="69850" y="2217928"/>
                </a:lnTo>
                <a:lnTo>
                  <a:pt x="31750" y="2217928"/>
                </a:lnTo>
                <a:lnTo>
                  <a:pt x="31750" y="2205228"/>
                </a:lnTo>
                <a:close/>
              </a:path>
              <a:path w="76200" h="2281554">
                <a:moveTo>
                  <a:pt x="44450" y="0"/>
                </a:moveTo>
                <a:lnTo>
                  <a:pt x="31750" y="0"/>
                </a:lnTo>
                <a:lnTo>
                  <a:pt x="31750" y="2217928"/>
                </a:lnTo>
                <a:lnTo>
                  <a:pt x="44450" y="2217928"/>
                </a:lnTo>
                <a:lnTo>
                  <a:pt x="44450" y="0"/>
                </a:lnTo>
                <a:close/>
              </a:path>
              <a:path w="76200" h="2281554">
                <a:moveTo>
                  <a:pt x="76200" y="2205228"/>
                </a:moveTo>
                <a:lnTo>
                  <a:pt x="44450" y="2205228"/>
                </a:lnTo>
                <a:lnTo>
                  <a:pt x="44450" y="2217928"/>
                </a:lnTo>
                <a:lnTo>
                  <a:pt x="69850" y="2217928"/>
                </a:lnTo>
                <a:lnTo>
                  <a:pt x="76200" y="2205228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6746" y="3106680"/>
            <a:ext cx="825246" cy="35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8844" y="3098298"/>
            <a:ext cx="779526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9700" y="3119628"/>
            <a:ext cx="774383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540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19656" y="1234440"/>
            <a:ext cx="5529834" cy="1389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1462" y="1331976"/>
            <a:ext cx="5232654" cy="12352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35658" y="1250442"/>
            <a:ext cx="5472748" cy="1332865"/>
          </a:xfrm>
          <a:custGeom>
            <a:avLst/>
            <a:gdLst/>
            <a:ahLst/>
            <a:cxnLst/>
            <a:rect l="l" t="t" r="r" b="b"/>
            <a:pathLst>
              <a:path w="10945494" h="2665729">
                <a:moveTo>
                  <a:pt x="0" y="2665475"/>
                </a:moveTo>
                <a:lnTo>
                  <a:pt x="10945368" y="2665475"/>
                </a:lnTo>
                <a:lnTo>
                  <a:pt x="10945368" y="0"/>
                </a:lnTo>
                <a:lnTo>
                  <a:pt x="0" y="0"/>
                </a:lnTo>
                <a:lnTo>
                  <a:pt x="0" y="266547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35658" y="1250442"/>
            <a:ext cx="5472748" cy="1332865"/>
          </a:xfrm>
          <a:custGeom>
            <a:avLst/>
            <a:gdLst/>
            <a:ahLst/>
            <a:cxnLst/>
            <a:rect l="l" t="t" r="r" b="b"/>
            <a:pathLst>
              <a:path w="10945494" h="2665729">
                <a:moveTo>
                  <a:pt x="0" y="2665475"/>
                </a:moveTo>
                <a:lnTo>
                  <a:pt x="10945368" y="2665475"/>
                </a:lnTo>
                <a:lnTo>
                  <a:pt x="10945368" y="0"/>
                </a:lnTo>
                <a:lnTo>
                  <a:pt x="0" y="0"/>
                </a:lnTo>
                <a:lnTo>
                  <a:pt x="0" y="2665475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4901" y="1362202"/>
            <a:ext cx="5042535" cy="109132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79693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#Probability that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randomly drawn person has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university degree  #or agrees with the statement about duration</a:t>
            </a:r>
            <a:r>
              <a:rPr sz="1000" i="1" spc="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time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soln=agree+university_degree-agree_with_degree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"Probability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that a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randomly drawn person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has a</a:t>
            </a:r>
            <a:r>
              <a:rPr sz="1000" b="1" spc="33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university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25"/>
              </a:spcBef>
            </a:pP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degree or agrees with the statement about duration time is</a:t>
            </a:r>
            <a:r>
              <a:rPr sz="1000" b="1" spc="3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,soln)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6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5422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</a:t>
            </a:r>
            <a:r>
              <a:rPr sz="2800" spc="-57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4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473405" y="863257"/>
            <a:ext cx="8204250" cy="2936381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34633" marR="2540" indent="-228283">
              <a:spcBef>
                <a:spcPts val="48"/>
              </a:spcBef>
              <a:buClr>
                <a:srgbClr val="095A82"/>
              </a:buClr>
              <a:buFontTx/>
              <a:buAutoNum type="arabicPeriod" startAt="4"/>
              <a:tabLst>
                <a:tab pos="234633" algn="l"/>
                <a:tab pos="234950" algn="l"/>
              </a:tabLst>
            </a:pPr>
            <a:r>
              <a:rPr sz="1400" spc="-8" dirty="0">
                <a:solidFill>
                  <a:srgbClr val="5F5F5F"/>
                </a:solidFill>
                <a:cs typeface="Calibri"/>
              </a:rPr>
              <a:t>What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percent 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population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do not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have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university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degree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and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disagree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with the statement about  </a:t>
            </a:r>
            <a:r>
              <a:rPr sz="1400" spc="-15" dirty="0">
                <a:solidFill>
                  <a:srgbClr val="5F5F5F"/>
                </a:solidFill>
                <a:cs typeface="Calibri"/>
              </a:rPr>
              <a:t>duration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time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</a:t>
            </a:r>
            <a:r>
              <a:rPr sz="1400" spc="9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lectures?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525463" lvl="1" indent="-285750">
              <a:spcBef>
                <a:spcPts val="1043"/>
              </a:spcBef>
              <a:buClr>
                <a:srgbClr val="095A82"/>
              </a:buClr>
              <a:buFont typeface="Wingdings"/>
              <a:buChar char=""/>
              <a:tabLst>
                <a:tab pos="525463" algn="l"/>
                <a:tab pos="525780" algn="l"/>
                <a:tab pos="1600835" algn="l"/>
              </a:tabLst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P(agree)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0.8	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P(University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0.1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525463" lvl="1" indent="-285750">
              <a:spcBef>
                <a:spcPts val="840"/>
              </a:spcBef>
              <a:buClr>
                <a:srgbClr val="095A82"/>
              </a:buClr>
              <a:buFont typeface="Wingdings"/>
              <a:buChar char=""/>
              <a:tabLst>
                <a:tab pos="525463" algn="l"/>
                <a:tab pos="525780" algn="l"/>
              </a:tabLst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P(agree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and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university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3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0.05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525463" lvl="1" indent="-285750">
              <a:spcBef>
                <a:spcPts val="843"/>
              </a:spcBef>
              <a:buClr>
                <a:srgbClr val="095A82"/>
              </a:buClr>
              <a:buFont typeface="Wingdings"/>
              <a:buChar char=""/>
              <a:tabLst>
                <a:tab pos="525463" algn="l"/>
                <a:tab pos="525780" algn="l"/>
              </a:tabLst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P(agree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or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uni.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degree)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</a:t>
            </a:r>
            <a:r>
              <a:rPr sz="1400" spc="-1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0.85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3"/>
              </a:spcBef>
            </a:pPr>
            <a:endParaRPr sz="12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4490"/>
            <a:r>
              <a:rPr sz="1400" spc="-5" dirty="0">
                <a:solidFill>
                  <a:srgbClr val="095A82"/>
                </a:solidFill>
                <a:cs typeface="Calibri"/>
              </a:rPr>
              <a:t>Solution: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8"/>
              </a:spcBef>
            </a:pPr>
            <a:endParaRPr sz="1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66065"/>
            <a:r>
              <a:rPr sz="1400" spc="-3" dirty="0">
                <a:solidFill>
                  <a:srgbClr val="095A82"/>
                </a:solidFill>
                <a:cs typeface="Calibri"/>
              </a:rPr>
              <a:t>P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(neither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agree nor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uni.</a:t>
            </a:r>
            <a:r>
              <a:rPr sz="1400" spc="5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degree)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347028"/>
            <a:r>
              <a:rPr sz="1400" spc="-3" dirty="0">
                <a:solidFill>
                  <a:srgbClr val="095A82"/>
                </a:solidFill>
                <a:cs typeface="Calibri"/>
              </a:rPr>
              <a:t>= 1 – P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(agree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uni.</a:t>
            </a:r>
            <a:r>
              <a:rPr sz="1400" spc="-4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degree)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347028"/>
            <a:r>
              <a:rPr sz="1400" spc="-3" dirty="0">
                <a:solidFill>
                  <a:srgbClr val="095A82"/>
                </a:solidFill>
                <a:cs typeface="Calibri"/>
              </a:rPr>
              <a:t>= 1 –</a:t>
            </a:r>
            <a:r>
              <a:rPr sz="1400" spc="1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0.85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347028">
              <a:spcBef>
                <a:spcPts val="3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12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0.15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1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04431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Part </a:t>
            </a:r>
            <a:r>
              <a:rPr sz="2800" dirty="0">
                <a:solidFill>
                  <a:srgbClr val="095A82"/>
                </a:solidFill>
              </a:rPr>
              <a:t>4 -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179320" y="3917442"/>
            <a:ext cx="5127498" cy="44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6" y="3934968"/>
            <a:ext cx="50673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94560" y="3932682"/>
            <a:ext cx="5072063" cy="385763"/>
          </a:xfrm>
          <a:custGeom>
            <a:avLst/>
            <a:gdLst/>
            <a:ahLst/>
            <a:cxnLst/>
            <a:rect l="l" t="t" r="r" b="b"/>
            <a:pathLst>
              <a:path w="10144125" h="771525">
                <a:moveTo>
                  <a:pt x="0" y="771144"/>
                </a:moveTo>
                <a:lnTo>
                  <a:pt x="10143744" y="771144"/>
                </a:lnTo>
                <a:lnTo>
                  <a:pt x="10143744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78680" y="2562606"/>
            <a:ext cx="128054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11446" y="2575560"/>
            <a:ext cx="38100" cy="1358900"/>
          </a:xfrm>
          <a:custGeom>
            <a:avLst/>
            <a:gdLst/>
            <a:ahLst/>
            <a:cxnLst/>
            <a:rect l="l" t="t" r="r" b="b"/>
            <a:pathLst>
              <a:path w="76200" h="2717800">
                <a:moveTo>
                  <a:pt x="31750" y="2641599"/>
                </a:moveTo>
                <a:lnTo>
                  <a:pt x="0" y="2641599"/>
                </a:lnTo>
                <a:lnTo>
                  <a:pt x="38100" y="2717799"/>
                </a:lnTo>
                <a:lnTo>
                  <a:pt x="69850" y="2654299"/>
                </a:lnTo>
                <a:lnTo>
                  <a:pt x="31750" y="2654299"/>
                </a:lnTo>
                <a:lnTo>
                  <a:pt x="31750" y="2641599"/>
                </a:lnTo>
                <a:close/>
              </a:path>
              <a:path w="76200" h="2717800">
                <a:moveTo>
                  <a:pt x="44450" y="0"/>
                </a:moveTo>
                <a:lnTo>
                  <a:pt x="31750" y="0"/>
                </a:lnTo>
                <a:lnTo>
                  <a:pt x="31750" y="2654299"/>
                </a:lnTo>
                <a:lnTo>
                  <a:pt x="44450" y="2654299"/>
                </a:lnTo>
                <a:lnTo>
                  <a:pt x="44450" y="0"/>
                </a:lnTo>
                <a:close/>
              </a:path>
              <a:path w="76200" h="2717800">
                <a:moveTo>
                  <a:pt x="76200" y="2641599"/>
                </a:moveTo>
                <a:lnTo>
                  <a:pt x="44450" y="2641599"/>
                </a:lnTo>
                <a:lnTo>
                  <a:pt x="44450" y="2654299"/>
                </a:lnTo>
                <a:lnTo>
                  <a:pt x="69850" y="2654299"/>
                </a:lnTo>
                <a:lnTo>
                  <a:pt x="76200" y="264159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6746" y="3106680"/>
            <a:ext cx="825246" cy="35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8844" y="3098298"/>
            <a:ext cx="779526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9700" y="3119628"/>
            <a:ext cx="774383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540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7390" y="1226820"/>
            <a:ext cx="5530596" cy="1389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9958" y="1325118"/>
            <a:ext cx="5232654" cy="12352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93392" y="1242822"/>
            <a:ext cx="5473700" cy="1332865"/>
          </a:xfrm>
          <a:custGeom>
            <a:avLst/>
            <a:gdLst/>
            <a:ahLst/>
            <a:cxnLst/>
            <a:rect l="l" t="t" r="r" b="b"/>
            <a:pathLst>
              <a:path w="10947400" h="2665729">
                <a:moveTo>
                  <a:pt x="0" y="2665476"/>
                </a:moveTo>
                <a:lnTo>
                  <a:pt x="10946892" y="2665476"/>
                </a:lnTo>
                <a:lnTo>
                  <a:pt x="10946892" y="0"/>
                </a:lnTo>
                <a:lnTo>
                  <a:pt x="0" y="0"/>
                </a:lnTo>
                <a:lnTo>
                  <a:pt x="0" y="26654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3392" y="1242822"/>
            <a:ext cx="5473700" cy="1332865"/>
          </a:xfrm>
          <a:custGeom>
            <a:avLst/>
            <a:gdLst/>
            <a:ahLst/>
            <a:cxnLst/>
            <a:rect l="l" t="t" r="r" b="b"/>
            <a:pathLst>
              <a:path w="10947400" h="2665729">
                <a:moveTo>
                  <a:pt x="0" y="2665476"/>
                </a:moveTo>
                <a:lnTo>
                  <a:pt x="10946892" y="2665476"/>
                </a:lnTo>
                <a:lnTo>
                  <a:pt x="10946892" y="0"/>
                </a:lnTo>
                <a:lnTo>
                  <a:pt x="0" y="0"/>
                </a:lnTo>
                <a:lnTo>
                  <a:pt x="0" y="266547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33080" y="1354709"/>
            <a:ext cx="5041900" cy="10874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#percent of the population do not have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university</a:t>
            </a:r>
            <a:r>
              <a:rPr sz="1000" i="1" spc="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degree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tabLst>
                <a:tab pos="1911033" algn="l"/>
              </a:tabLst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and disagree</a:t>
            </a:r>
            <a:r>
              <a:rPr sz="1000" i="1" spc="1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with</a:t>
            </a:r>
            <a:r>
              <a:rPr sz="1000" i="1" spc="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the	statement about duration time of</a:t>
            </a:r>
            <a:r>
              <a:rPr sz="1000" i="1" spc="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lectures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ans=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-soln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"Percent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of the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population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do not have a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university degree</a:t>
            </a:r>
            <a:r>
              <a:rPr sz="1000" b="1" spc="2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 marR="78740" indent="457200">
              <a:lnSpc>
                <a:spcPts val="1225"/>
              </a:lnSpc>
              <a:spcBef>
                <a:spcPts val="23"/>
              </a:spcBef>
              <a:tabLst>
                <a:tab pos="2520633" algn="l"/>
              </a:tabLst>
            </a:pP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\n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and disagree</a:t>
            </a:r>
            <a:r>
              <a:rPr sz="1000" b="1" spc="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with</a:t>
            </a:r>
            <a:r>
              <a:rPr sz="1000" b="1" spc="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the	statement about duration time of  lectures is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,ans)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0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2. Probability Distribution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1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6900" y="2571750"/>
            <a:ext cx="3189731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7" y="324053"/>
            <a:ext cx="31103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IN" sz="2800" spc="-10" dirty="0">
                <a:solidFill>
                  <a:srgbClr val="095A82"/>
                </a:solidFill>
              </a:rPr>
              <a:t>Course </a:t>
            </a:r>
            <a:r>
              <a:rPr sz="2800" spc="-10" dirty="0">
                <a:solidFill>
                  <a:srgbClr val="095A82"/>
                </a:solidFill>
              </a:rPr>
              <a:t>Obje</a:t>
            </a:r>
            <a:r>
              <a:rPr sz="2800" dirty="0">
                <a:solidFill>
                  <a:srgbClr val="095A82"/>
                </a:solidFill>
              </a:rPr>
              <a:t>c</a:t>
            </a:r>
            <a:r>
              <a:rPr sz="2800" spc="-5" dirty="0">
                <a:solidFill>
                  <a:srgbClr val="095A82"/>
                </a:solidFill>
              </a:rPr>
              <a:t>tiv</a:t>
            </a:r>
            <a:r>
              <a:rPr sz="2800" spc="-20" dirty="0">
                <a:solidFill>
                  <a:srgbClr val="095A82"/>
                </a:solidFill>
              </a:rPr>
              <a:t>e</a:t>
            </a:r>
            <a:r>
              <a:rPr sz="2800" spc="-5" dirty="0">
                <a:solidFill>
                  <a:srgbClr val="095A82"/>
                </a:solidFill>
              </a:rPr>
              <a:t>s</a:t>
            </a:r>
            <a:endParaRPr sz="2800" dirty="0"/>
          </a:p>
        </p:txBody>
      </p:sp>
      <p:sp>
        <p:nvSpPr>
          <p:cNvPr id="7" name="object 7"/>
          <p:cNvSpPr txBox="1"/>
          <p:nvPr/>
        </p:nvSpPr>
        <p:spPr>
          <a:xfrm>
            <a:off x="471016" y="933957"/>
            <a:ext cx="6158383" cy="31143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buClr>
                <a:srgbClr val="095A82"/>
              </a:buClr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After completing this module, you should be able to:</a:t>
            </a:r>
          </a:p>
          <a:p>
            <a:pPr>
              <a:spcBef>
                <a:spcPts val="40"/>
              </a:spcBef>
            </a:pPr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Express </a:t>
            </a: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the need and use of Probability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Demonstrate the use of Conditional, Joint and Marginal Probability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Express the Bayesian Inference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Explain the Probability Distribution and Density concepts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Demonstrate the use of Normal Distribution Curve</a:t>
            </a: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299085" indent="-286385"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12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4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pc="-3" dirty="0" smtClean="0">
                <a:solidFill>
                  <a:srgbClr val="002060"/>
                </a:solidFill>
              </a:rPr>
              <a:t>Probability Distribution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5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47218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Probability</a:t>
            </a:r>
            <a:r>
              <a:rPr sz="2800" spc="-53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Distribution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773605" y="2250492"/>
            <a:ext cx="2270125" cy="1157923"/>
          </a:xfrm>
          <a:custGeom>
            <a:avLst/>
            <a:gdLst/>
            <a:ahLst/>
            <a:cxnLst/>
            <a:rect l="l" t="t" r="r" b="b"/>
            <a:pathLst>
              <a:path w="4540250" h="2315845">
                <a:moveTo>
                  <a:pt x="408300" y="0"/>
                </a:moveTo>
                <a:lnTo>
                  <a:pt x="360413" y="129"/>
                </a:lnTo>
                <a:lnTo>
                  <a:pt x="314306" y="10651"/>
                </a:lnTo>
                <a:lnTo>
                  <a:pt x="271607" y="30884"/>
                </a:lnTo>
                <a:lnTo>
                  <a:pt x="233943" y="60145"/>
                </a:lnTo>
                <a:lnTo>
                  <a:pt x="202945" y="97752"/>
                </a:lnTo>
                <a:lnTo>
                  <a:pt x="180240" y="143024"/>
                </a:lnTo>
                <a:lnTo>
                  <a:pt x="12219" y="614321"/>
                </a:lnTo>
                <a:lnTo>
                  <a:pt x="305" y="663479"/>
                </a:lnTo>
                <a:lnTo>
                  <a:pt x="0" y="712112"/>
                </a:lnTo>
                <a:lnTo>
                  <a:pt x="10406" y="758593"/>
                </a:lnTo>
                <a:lnTo>
                  <a:pt x="30630" y="801292"/>
                </a:lnTo>
                <a:lnTo>
                  <a:pt x="59775" y="838582"/>
                </a:lnTo>
                <a:lnTo>
                  <a:pt x="96948" y="868834"/>
                </a:lnTo>
                <a:lnTo>
                  <a:pt x="141251" y="890419"/>
                </a:lnTo>
                <a:lnTo>
                  <a:pt x="4081934" y="2304310"/>
                </a:lnTo>
                <a:lnTo>
                  <a:pt x="4131091" y="2315264"/>
                </a:lnTo>
                <a:lnTo>
                  <a:pt x="4179725" y="2315194"/>
                </a:lnTo>
                <a:lnTo>
                  <a:pt x="4226205" y="2304834"/>
                </a:lnTo>
                <a:lnTo>
                  <a:pt x="4268905" y="2284916"/>
                </a:lnTo>
                <a:lnTo>
                  <a:pt x="4306194" y="2256174"/>
                </a:lnTo>
                <a:lnTo>
                  <a:pt x="4336446" y="2219342"/>
                </a:lnTo>
                <a:lnTo>
                  <a:pt x="4358032" y="2175151"/>
                </a:lnTo>
                <a:lnTo>
                  <a:pt x="4365189" y="2155312"/>
                </a:lnTo>
                <a:lnTo>
                  <a:pt x="4159366" y="2155312"/>
                </a:lnTo>
                <a:lnTo>
                  <a:pt x="4138957" y="2151148"/>
                </a:lnTo>
                <a:lnTo>
                  <a:pt x="195226" y="740432"/>
                </a:lnTo>
                <a:lnTo>
                  <a:pt x="177458" y="728352"/>
                </a:lnTo>
                <a:lnTo>
                  <a:pt x="165286" y="711508"/>
                </a:lnTo>
                <a:lnTo>
                  <a:pt x="159829" y="691855"/>
                </a:lnTo>
                <a:lnTo>
                  <a:pt x="162206" y="671344"/>
                </a:lnTo>
                <a:lnTo>
                  <a:pt x="333275" y="197126"/>
                </a:lnTo>
                <a:lnTo>
                  <a:pt x="344070" y="179287"/>
                </a:lnTo>
                <a:lnTo>
                  <a:pt x="361056" y="167091"/>
                </a:lnTo>
                <a:lnTo>
                  <a:pt x="381424" y="161658"/>
                </a:lnTo>
                <a:lnTo>
                  <a:pt x="876394" y="161658"/>
                </a:lnTo>
                <a:lnTo>
                  <a:pt x="456338" y="10944"/>
                </a:lnTo>
                <a:lnTo>
                  <a:pt x="408300" y="0"/>
                </a:lnTo>
                <a:close/>
              </a:path>
              <a:path w="4540250" h="2315845">
                <a:moveTo>
                  <a:pt x="876394" y="161658"/>
                </a:moveTo>
                <a:lnTo>
                  <a:pt x="381424" y="161658"/>
                </a:lnTo>
                <a:lnTo>
                  <a:pt x="402363" y="164106"/>
                </a:lnTo>
                <a:lnTo>
                  <a:pt x="4343046" y="1577870"/>
                </a:lnTo>
                <a:lnTo>
                  <a:pt x="4362100" y="1588237"/>
                </a:lnTo>
                <a:lnTo>
                  <a:pt x="4374129" y="1604509"/>
                </a:lnTo>
                <a:lnTo>
                  <a:pt x="4378872" y="1624733"/>
                </a:lnTo>
                <a:lnTo>
                  <a:pt x="4376066" y="1646958"/>
                </a:lnTo>
                <a:lnTo>
                  <a:pt x="4204997" y="2118128"/>
                </a:lnTo>
                <a:lnTo>
                  <a:pt x="4194660" y="2137682"/>
                </a:lnTo>
                <a:lnTo>
                  <a:pt x="4178692" y="2150450"/>
                </a:lnTo>
                <a:lnTo>
                  <a:pt x="4159366" y="2155312"/>
                </a:lnTo>
                <a:lnTo>
                  <a:pt x="4365189" y="2155312"/>
                </a:lnTo>
                <a:lnTo>
                  <a:pt x="4529101" y="1700933"/>
                </a:lnTo>
                <a:lnTo>
                  <a:pt x="4540046" y="1652696"/>
                </a:lnTo>
                <a:lnTo>
                  <a:pt x="4539916" y="1604420"/>
                </a:lnTo>
                <a:lnTo>
                  <a:pt x="4529394" y="1557889"/>
                </a:lnTo>
                <a:lnTo>
                  <a:pt x="4509162" y="1514883"/>
                </a:lnTo>
                <a:lnTo>
                  <a:pt x="4479900" y="1477184"/>
                </a:lnTo>
                <a:lnTo>
                  <a:pt x="4442293" y="1446574"/>
                </a:lnTo>
                <a:lnTo>
                  <a:pt x="4397021" y="1424835"/>
                </a:lnTo>
                <a:lnTo>
                  <a:pt x="876394" y="161658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2712" y="2291279"/>
            <a:ext cx="2191068" cy="1078548"/>
          </a:xfrm>
          <a:custGeom>
            <a:avLst/>
            <a:gdLst/>
            <a:ahLst/>
            <a:cxnLst/>
            <a:rect l="l" t="t" r="r" b="b"/>
            <a:pathLst>
              <a:path w="4382134" h="2157095">
                <a:moveTo>
                  <a:pt x="307659" y="0"/>
                </a:moveTo>
                <a:lnTo>
                  <a:pt x="266526" y="4970"/>
                </a:lnTo>
                <a:lnTo>
                  <a:pt x="229294" y="22480"/>
                </a:lnTo>
                <a:lnTo>
                  <a:pt x="198982" y="51224"/>
                </a:lnTo>
                <a:lnTo>
                  <a:pt x="178606" y="89899"/>
                </a:lnTo>
                <a:lnTo>
                  <a:pt x="7410" y="564244"/>
                </a:lnTo>
                <a:lnTo>
                  <a:pt x="0" y="606261"/>
                </a:lnTo>
                <a:lnTo>
                  <a:pt x="5701" y="647394"/>
                </a:lnTo>
                <a:lnTo>
                  <a:pt x="23211" y="684625"/>
                </a:lnTo>
                <a:lnTo>
                  <a:pt x="51224" y="714937"/>
                </a:lnTo>
                <a:lnTo>
                  <a:pt x="88436" y="735313"/>
                </a:lnTo>
                <a:lnTo>
                  <a:pt x="4030643" y="2149331"/>
                </a:lnTo>
                <a:lnTo>
                  <a:pt x="4073867" y="2156742"/>
                </a:lnTo>
                <a:lnTo>
                  <a:pt x="4115341" y="2151040"/>
                </a:lnTo>
                <a:lnTo>
                  <a:pt x="4152615" y="2133530"/>
                </a:lnTo>
                <a:lnTo>
                  <a:pt x="4183238" y="2105517"/>
                </a:lnTo>
                <a:lnTo>
                  <a:pt x="4204760" y="2068305"/>
                </a:lnTo>
                <a:lnTo>
                  <a:pt x="4372908" y="1593960"/>
                </a:lnTo>
                <a:lnTo>
                  <a:pt x="4381782" y="1550749"/>
                </a:lnTo>
                <a:lnTo>
                  <a:pt x="4376812" y="1509299"/>
                </a:lnTo>
                <a:lnTo>
                  <a:pt x="4359302" y="1472043"/>
                </a:lnTo>
                <a:lnTo>
                  <a:pt x="4330557" y="1441414"/>
                </a:lnTo>
                <a:lnTo>
                  <a:pt x="4291882" y="1419843"/>
                </a:lnTo>
                <a:lnTo>
                  <a:pt x="349675" y="8873"/>
                </a:lnTo>
                <a:lnTo>
                  <a:pt x="307659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2712" y="2291279"/>
            <a:ext cx="2191068" cy="1078548"/>
          </a:xfrm>
          <a:custGeom>
            <a:avLst/>
            <a:gdLst/>
            <a:ahLst/>
            <a:cxnLst/>
            <a:rect l="l" t="t" r="r" b="b"/>
            <a:pathLst>
              <a:path w="4382134" h="2157095">
                <a:moveTo>
                  <a:pt x="88436" y="735313"/>
                </a:moveTo>
                <a:lnTo>
                  <a:pt x="51224" y="714937"/>
                </a:lnTo>
                <a:lnTo>
                  <a:pt x="23211" y="684625"/>
                </a:lnTo>
                <a:lnTo>
                  <a:pt x="5701" y="647394"/>
                </a:lnTo>
                <a:lnTo>
                  <a:pt x="0" y="606261"/>
                </a:lnTo>
                <a:lnTo>
                  <a:pt x="7410" y="564244"/>
                </a:lnTo>
                <a:lnTo>
                  <a:pt x="106383" y="290014"/>
                </a:lnTo>
                <a:lnTo>
                  <a:pt x="157207" y="149192"/>
                </a:lnTo>
                <a:lnTo>
                  <a:pt x="175931" y="97311"/>
                </a:lnTo>
                <a:lnTo>
                  <a:pt x="178606" y="89899"/>
                </a:lnTo>
                <a:lnTo>
                  <a:pt x="198982" y="51224"/>
                </a:lnTo>
                <a:lnTo>
                  <a:pt x="229294" y="22480"/>
                </a:lnTo>
                <a:lnTo>
                  <a:pt x="266526" y="4970"/>
                </a:lnTo>
                <a:lnTo>
                  <a:pt x="307659" y="0"/>
                </a:lnTo>
                <a:lnTo>
                  <a:pt x="349675" y="8873"/>
                </a:lnTo>
                <a:lnTo>
                  <a:pt x="2628764" y="824590"/>
                </a:lnTo>
                <a:lnTo>
                  <a:pt x="3799106" y="1243472"/>
                </a:lnTo>
                <a:lnTo>
                  <a:pt x="4230285" y="1397797"/>
                </a:lnTo>
                <a:lnTo>
                  <a:pt x="4291882" y="1419843"/>
                </a:lnTo>
                <a:lnTo>
                  <a:pt x="4330557" y="1441414"/>
                </a:lnTo>
                <a:lnTo>
                  <a:pt x="4359302" y="1472043"/>
                </a:lnTo>
                <a:lnTo>
                  <a:pt x="4376812" y="1509299"/>
                </a:lnTo>
                <a:lnTo>
                  <a:pt x="4381782" y="1550749"/>
                </a:lnTo>
                <a:lnTo>
                  <a:pt x="4372908" y="1593960"/>
                </a:lnTo>
                <a:lnTo>
                  <a:pt x="4275698" y="1868191"/>
                </a:lnTo>
                <a:lnTo>
                  <a:pt x="4225779" y="2009012"/>
                </a:lnTo>
                <a:lnTo>
                  <a:pt x="4207388" y="2060894"/>
                </a:lnTo>
                <a:lnTo>
                  <a:pt x="4183238" y="2105517"/>
                </a:lnTo>
                <a:lnTo>
                  <a:pt x="4152615" y="2133530"/>
                </a:lnTo>
                <a:lnTo>
                  <a:pt x="4115341" y="2151040"/>
                </a:lnTo>
                <a:lnTo>
                  <a:pt x="4073867" y="2156742"/>
                </a:lnTo>
                <a:lnTo>
                  <a:pt x="4030643" y="2149331"/>
                </a:lnTo>
                <a:lnTo>
                  <a:pt x="88436" y="735313"/>
                </a:lnTo>
                <a:close/>
              </a:path>
            </a:pathLst>
          </a:custGeom>
          <a:ln w="12192">
            <a:solidFill>
              <a:srgbClr val="B97609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19062" y="2939092"/>
            <a:ext cx="349885" cy="348615"/>
          </a:xfrm>
          <a:custGeom>
            <a:avLst/>
            <a:gdLst/>
            <a:ahLst/>
            <a:cxnLst/>
            <a:rect l="l" t="t" r="r" b="b"/>
            <a:pathLst>
              <a:path w="699770" h="697229">
                <a:moveTo>
                  <a:pt x="328616" y="0"/>
                </a:moveTo>
                <a:lnTo>
                  <a:pt x="283722" y="5830"/>
                </a:lnTo>
                <a:lnTo>
                  <a:pt x="240246" y="17234"/>
                </a:lnTo>
                <a:lnTo>
                  <a:pt x="198701" y="33952"/>
                </a:lnTo>
                <a:lnTo>
                  <a:pt x="159597" y="55724"/>
                </a:lnTo>
                <a:lnTo>
                  <a:pt x="123448" y="82289"/>
                </a:lnTo>
                <a:lnTo>
                  <a:pt x="90765" y="113387"/>
                </a:lnTo>
                <a:lnTo>
                  <a:pt x="62060" y="148758"/>
                </a:lnTo>
                <a:lnTo>
                  <a:pt x="37844" y="188142"/>
                </a:lnTo>
                <a:lnTo>
                  <a:pt x="18631" y="231278"/>
                </a:lnTo>
                <a:lnTo>
                  <a:pt x="6128" y="277250"/>
                </a:lnTo>
                <a:lnTo>
                  <a:pt x="5" y="323427"/>
                </a:lnTo>
                <a:lnTo>
                  <a:pt x="0" y="369270"/>
                </a:lnTo>
                <a:lnTo>
                  <a:pt x="5851" y="414238"/>
                </a:lnTo>
                <a:lnTo>
                  <a:pt x="17297" y="457792"/>
                </a:lnTo>
                <a:lnTo>
                  <a:pt x="34077" y="499391"/>
                </a:lnTo>
                <a:lnTo>
                  <a:pt x="55929" y="538495"/>
                </a:lnTo>
                <a:lnTo>
                  <a:pt x="82592" y="574564"/>
                </a:lnTo>
                <a:lnTo>
                  <a:pt x="113803" y="607058"/>
                </a:lnTo>
                <a:lnTo>
                  <a:pt x="149303" y="635435"/>
                </a:lnTo>
                <a:lnTo>
                  <a:pt x="188828" y="659157"/>
                </a:lnTo>
                <a:lnTo>
                  <a:pt x="232118" y="677683"/>
                </a:lnTo>
                <a:lnTo>
                  <a:pt x="278279" y="690194"/>
                </a:lnTo>
                <a:lnTo>
                  <a:pt x="324645" y="696445"/>
                </a:lnTo>
                <a:lnTo>
                  <a:pt x="370673" y="696666"/>
                </a:lnTo>
                <a:lnTo>
                  <a:pt x="415821" y="691084"/>
                </a:lnTo>
                <a:lnTo>
                  <a:pt x="459547" y="679929"/>
                </a:lnTo>
                <a:lnTo>
                  <a:pt x="501310" y="663428"/>
                </a:lnTo>
                <a:lnTo>
                  <a:pt x="540567" y="641810"/>
                </a:lnTo>
                <a:lnTo>
                  <a:pt x="576777" y="615303"/>
                </a:lnTo>
                <a:lnTo>
                  <a:pt x="609397" y="584136"/>
                </a:lnTo>
                <a:lnTo>
                  <a:pt x="637886" y="548537"/>
                </a:lnTo>
                <a:lnTo>
                  <a:pt x="661701" y="508735"/>
                </a:lnTo>
                <a:lnTo>
                  <a:pt x="680301" y="464958"/>
                </a:lnTo>
                <a:lnTo>
                  <a:pt x="692862" y="419043"/>
                </a:lnTo>
                <a:lnTo>
                  <a:pt x="699138" y="373013"/>
                </a:lnTo>
                <a:lnTo>
                  <a:pt x="699359" y="327378"/>
                </a:lnTo>
                <a:lnTo>
                  <a:pt x="693753" y="282648"/>
                </a:lnTo>
                <a:lnTo>
                  <a:pt x="682551" y="239332"/>
                </a:lnTo>
                <a:lnTo>
                  <a:pt x="665982" y="197941"/>
                </a:lnTo>
                <a:lnTo>
                  <a:pt x="644274" y="158984"/>
                </a:lnTo>
                <a:lnTo>
                  <a:pt x="617657" y="122971"/>
                </a:lnTo>
                <a:lnTo>
                  <a:pt x="586360" y="90412"/>
                </a:lnTo>
                <a:lnTo>
                  <a:pt x="550614" y="61816"/>
                </a:lnTo>
                <a:lnTo>
                  <a:pt x="510646" y="37693"/>
                </a:lnTo>
                <a:lnTo>
                  <a:pt x="466687" y="18553"/>
                </a:lnTo>
                <a:lnTo>
                  <a:pt x="420610" y="6101"/>
                </a:lnTo>
                <a:lnTo>
                  <a:pt x="374416" y="3"/>
                </a:lnTo>
                <a:lnTo>
                  <a:pt x="328616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8080" y="2456908"/>
            <a:ext cx="2003743" cy="773113"/>
          </a:xfrm>
          <a:custGeom>
            <a:avLst/>
            <a:gdLst/>
            <a:ahLst/>
            <a:cxnLst/>
            <a:rect l="l" t="t" r="r" b="b"/>
            <a:pathLst>
              <a:path w="4007484" h="1546225">
                <a:moveTo>
                  <a:pt x="92805" y="0"/>
                </a:moveTo>
                <a:lnTo>
                  <a:pt x="56074" y="9528"/>
                </a:lnTo>
                <a:lnTo>
                  <a:pt x="25534" y="32011"/>
                </a:lnTo>
                <a:lnTo>
                  <a:pt x="5401" y="65472"/>
                </a:lnTo>
                <a:lnTo>
                  <a:pt x="0" y="104199"/>
                </a:lnTo>
                <a:lnTo>
                  <a:pt x="9528" y="140973"/>
                </a:lnTo>
                <a:lnTo>
                  <a:pt x="32011" y="171557"/>
                </a:lnTo>
                <a:lnTo>
                  <a:pt x="65472" y="191710"/>
                </a:lnTo>
                <a:lnTo>
                  <a:pt x="3875726" y="1540577"/>
                </a:lnTo>
                <a:lnTo>
                  <a:pt x="3914433" y="1545978"/>
                </a:lnTo>
                <a:lnTo>
                  <a:pt x="3951164" y="1536449"/>
                </a:lnTo>
                <a:lnTo>
                  <a:pt x="3981704" y="1513966"/>
                </a:lnTo>
                <a:lnTo>
                  <a:pt x="3999230" y="1484838"/>
                </a:lnTo>
                <a:lnTo>
                  <a:pt x="3911078" y="1484838"/>
                </a:lnTo>
                <a:lnTo>
                  <a:pt x="3896808" y="1483554"/>
                </a:lnTo>
                <a:lnTo>
                  <a:pt x="83506" y="134560"/>
                </a:lnTo>
                <a:lnTo>
                  <a:pt x="71336" y="127488"/>
                </a:lnTo>
                <a:lnTo>
                  <a:pt x="62821" y="116177"/>
                </a:lnTo>
                <a:lnTo>
                  <a:pt x="59378" y="102056"/>
                </a:lnTo>
                <a:lnTo>
                  <a:pt x="62424" y="86554"/>
                </a:lnTo>
                <a:lnTo>
                  <a:pt x="69496" y="73050"/>
                </a:lnTo>
                <a:lnTo>
                  <a:pt x="80807" y="64345"/>
                </a:lnTo>
                <a:lnTo>
                  <a:pt x="94928" y="60711"/>
                </a:lnTo>
                <a:lnTo>
                  <a:pt x="287752" y="60711"/>
                </a:lnTo>
                <a:lnTo>
                  <a:pt x="131512" y="5401"/>
                </a:lnTo>
                <a:lnTo>
                  <a:pt x="92805" y="0"/>
                </a:lnTo>
                <a:close/>
              </a:path>
              <a:path w="4007484" h="1546225">
                <a:moveTo>
                  <a:pt x="287752" y="60711"/>
                </a:moveTo>
                <a:lnTo>
                  <a:pt x="94928" y="60711"/>
                </a:lnTo>
                <a:lnTo>
                  <a:pt x="110430" y="62424"/>
                </a:lnTo>
                <a:lnTo>
                  <a:pt x="3920811" y="1411418"/>
                </a:lnTo>
                <a:lnTo>
                  <a:pt x="3934241" y="1418490"/>
                </a:lnTo>
                <a:lnTo>
                  <a:pt x="3942909" y="1429801"/>
                </a:lnTo>
                <a:lnTo>
                  <a:pt x="3946528" y="1443922"/>
                </a:lnTo>
                <a:lnTo>
                  <a:pt x="3944814" y="1459424"/>
                </a:lnTo>
                <a:lnTo>
                  <a:pt x="3937331" y="1471642"/>
                </a:lnTo>
                <a:lnTo>
                  <a:pt x="3925335" y="1480490"/>
                </a:lnTo>
                <a:lnTo>
                  <a:pt x="3911078" y="1484838"/>
                </a:lnTo>
                <a:lnTo>
                  <a:pt x="3999230" y="1484838"/>
                </a:lnTo>
                <a:lnTo>
                  <a:pt x="4001839" y="1480490"/>
                </a:lnTo>
                <a:lnTo>
                  <a:pt x="4007238" y="1440493"/>
                </a:lnTo>
                <a:lnTo>
                  <a:pt x="3997709" y="1403861"/>
                </a:lnTo>
                <a:lnTo>
                  <a:pt x="3975227" y="1373993"/>
                </a:lnTo>
                <a:lnTo>
                  <a:pt x="3941766" y="1354268"/>
                </a:lnTo>
                <a:lnTo>
                  <a:pt x="287752" y="60711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43498" y="2473197"/>
            <a:ext cx="1971993" cy="739775"/>
          </a:xfrm>
          <a:custGeom>
            <a:avLst/>
            <a:gdLst/>
            <a:ahLst/>
            <a:cxnLst/>
            <a:rect l="l" t="t" r="r" b="b"/>
            <a:pathLst>
              <a:path w="3943984" h="1479550">
                <a:moveTo>
                  <a:pt x="63458" y="0"/>
                </a:moveTo>
                <a:lnTo>
                  <a:pt x="38066" y="6685"/>
                </a:lnTo>
                <a:lnTo>
                  <a:pt x="17150" y="22919"/>
                </a:lnTo>
                <a:lnTo>
                  <a:pt x="3522" y="46737"/>
                </a:lnTo>
                <a:lnTo>
                  <a:pt x="0" y="72134"/>
                </a:lnTo>
                <a:lnTo>
                  <a:pt x="6586" y="96934"/>
                </a:lnTo>
                <a:lnTo>
                  <a:pt x="22149" y="118354"/>
                </a:lnTo>
                <a:lnTo>
                  <a:pt x="45559" y="133605"/>
                </a:lnTo>
                <a:lnTo>
                  <a:pt x="3852003" y="1475995"/>
                </a:lnTo>
                <a:lnTo>
                  <a:pt x="3879062" y="1479518"/>
                </a:lnTo>
                <a:lnTo>
                  <a:pt x="3904454" y="1472932"/>
                </a:lnTo>
                <a:lnTo>
                  <a:pt x="3925369" y="1457368"/>
                </a:lnTo>
                <a:lnTo>
                  <a:pt x="3938998" y="1433958"/>
                </a:lnTo>
                <a:lnTo>
                  <a:pt x="3943871" y="1406919"/>
                </a:lnTo>
                <a:lnTo>
                  <a:pt x="3937506" y="1381571"/>
                </a:lnTo>
                <a:lnTo>
                  <a:pt x="3922139" y="1360699"/>
                </a:lnTo>
                <a:lnTo>
                  <a:pt x="3900009" y="1347090"/>
                </a:lnTo>
                <a:lnTo>
                  <a:pt x="90517" y="4827"/>
                </a:lnTo>
                <a:lnTo>
                  <a:pt x="634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8682" y="2959516"/>
            <a:ext cx="308928" cy="308293"/>
          </a:xfrm>
          <a:custGeom>
            <a:avLst/>
            <a:gdLst/>
            <a:ahLst/>
            <a:cxnLst/>
            <a:rect l="l" t="t" r="r" b="b"/>
            <a:pathLst>
              <a:path w="617854" h="616584">
                <a:moveTo>
                  <a:pt x="323052" y="0"/>
                </a:moveTo>
                <a:lnTo>
                  <a:pt x="279389" y="1031"/>
                </a:lnTo>
                <a:lnTo>
                  <a:pt x="236701" y="8192"/>
                </a:lnTo>
                <a:lnTo>
                  <a:pt x="195610" y="21199"/>
                </a:lnTo>
                <a:lnTo>
                  <a:pt x="156739" y="39769"/>
                </a:lnTo>
                <a:lnTo>
                  <a:pt x="120712" y="63621"/>
                </a:lnTo>
                <a:lnTo>
                  <a:pt x="88150" y="92470"/>
                </a:lnTo>
                <a:lnTo>
                  <a:pt x="59677" y="126034"/>
                </a:lnTo>
                <a:lnTo>
                  <a:pt x="35916" y="164031"/>
                </a:lnTo>
                <a:lnTo>
                  <a:pt x="17489" y="206177"/>
                </a:lnTo>
                <a:lnTo>
                  <a:pt x="5388" y="249816"/>
                </a:lnTo>
                <a:lnTo>
                  <a:pt x="0" y="293728"/>
                </a:lnTo>
                <a:lnTo>
                  <a:pt x="1038" y="337290"/>
                </a:lnTo>
                <a:lnTo>
                  <a:pt x="8220" y="379881"/>
                </a:lnTo>
                <a:lnTo>
                  <a:pt x="21260" y="420880"/>
                </a:lnTo>
                <a:lnTo>
                  <a:pt x="39873" y="459664"/>
                </a:lnTo>
                <a:lnTo>
                  <a:pt x="63777" y="495612"/>
                </a:lnTo>
                <a:lnTo>
                  <a:pt x="92685" y="528102"/>
                </a:lnTo>
                <a:lnTo>
                  <a:pt x="126313" y="556513"/>
                </a:lnTo>
                <a:lnTo>
                  <a:pt x="164377" y="580222"/>
                </a:lnTo>
                <a:lnTo>
                  <a:pt x="206592" y="598607"/>
                </a:lnTo>
                <a:lnTo>
                  <a:pt x="250335" y="610683"/>
                </a:lnTo>
                <a:lnTo>
                  <a:pt x="294349" y="616063"/>
                </a:lnTo>
                <a:lnTo>
                  <a:pt x="338011" y="615032"/>
                </a:lnTo>
                <a:lnTo>
                  <a:pt x="380700" y="607871"/>
                </a:lnTo>
                <a:lnTo>
                  <a:pt x="421790" y="594864"/>
                </a:lnTo>
                <a:lnTo>
                  <a:pt x="460661" y="576294"/>
                </a:lnTo>
                <a:lnTo>
                  <a:pt x="496689" y="552442"/>
                </a:lnTo>
                <a:lnTo>
                  <a:pt x="529250" y="523593"/>
                </a:lnTo>
                <a:lnTo>
                  <a:pt x="557723" y="490028"/>
                </a:lnTo>
                <a:lnTo>
                  <a:pt x="581485" y="452032"/>
                </a:lnTo>
                <a:lnTo>
                  <a:pt x="599911" y="409885"/>
                </a:lnTo>
                <a:lnTo>
                  <a:pt x="612012" y="366247"/>
                </a:lnTo>
                <a:lnTo>
                  <a:pt x="617401" y="322335"/>
                </a:lnTo>
                <a:lnTo>
                  <a:pt x="616362" y="278773"/>
                </a:lnTo>
                <a:lnTo>
                  <a:pt x="609181" y="236182"/>
                </a:lnTo>
                <a:lnTo>
                  <a:pt x="596141" y="195183"/>
                </a:lnTo>
                <a:lnTo>
                  <a:pt x="577527" y="156399"/>
                </a:lnTo>
                <a:lnTo>
                  <a:pt x="553624" y="120451"/>
                </a:lnTo>
                <a:lnTo>
                  <a:pt x="524716" y="87961"/>
                </a:lnTo>
                <a:lnTo>
                  <a:pt x="491088" y="59550"/>
                </a:lnTo>
                <a:lnTo>
                  <a:pt x="453023" y="35841"/>
                </a:lnTo>
                <a:lnTo>
                  <a:pt x="410808" y="17455"/>
                </a:lnTo>
                <a:lnTo>
                  <a:pt x="367066" y="5380"/>
                </a:lnTo>
                <a:lnTo>
                  <a:pt x="3230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3595" y="2992438"/>
            <a:ext cx="182245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F19C13"/>
                </a:solidFill>
                <a:latin typeface="Arial"/>
                <a:cs typeface="Arial"/>
              </a:rPr>
              <a:t>03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37526" y="1586600"/>
            <a:ext cx="2292350" cy="1056958"/>
          </a:xfrm>
          <a:custGeom>
            <a:avLst/>
            <a:gdLst/>
            <a:ahLst/>
            <a:cxnLst/>
            <a:rect l="l" t="t" r="r" b="b"/>
            <a:pathLst>
              <a:path w="4584700" h="2113915">
                <a:moveTo>
                  <a:pt x="4213276" y="0"/>
                </a:moveTo>
                <a:lnTo>
                  <a:pt x="4164352" y="8404"/>
                </a:lnTo>
                <a:lnTo>
                  <a:pt x="152422" y="1211094"/>
                </a:lnTo>
                <a:lnTo>
                  <a:pt x="106802" y="1230300"/>
                </a:lnTo>
                <a:lnTo>
                  <a:pt x="68220" y="1258531"/>
                </a:lnTo>
                <a:lnTo>
                  <a:pt x="37462" y="1294157"/>
                </a:lnTo>
                <a:lnTo>
                  <a:pt x="15315" y="1335550"/>
                </a:lnTo>
                <a:lnTo>
                  <a:pt x="2565" y="1381082"/>
                </a:lnTo>
                <a:lnTo>
                  <a:pt x="0" y="1429124"/>
                </a:lnTo>
                <a:lnTo>
                  <a:pt x="8404" y="1478048"/>
                </a:lnTo>
                <a:lnTo>
                  <a:pt x="152422" y="1961029"/>
                </a:lnTo>
                <a:lnTo>
                  <a:pt x="172757" y="2006602"/>
                </a:lnTo>
                <a:lnTo>
                  <a:pt x="201795" y="2045150"/>
                </a:lnTo>
                <a:lnTo>
                  <a:pt x="237963" y="2075886"/>
                </a:lnTo>
                <a:lnTo>
                  <a:pt x="279685" y="2098019"/>
                </a:lnTo>
                <a:lnTo>
                  <a:pt x="325386" y="2110761"/>
                </a:lnTo>
                <a:lnTo>
                  <a:pt x="373491" y="2113325"/>
                </a:lnTo>
                <a:lnTo>
                  <a:pt x="422424" y="2104920"/>
                </a:lnTo>
                <a:lnTo>
                  <a:pt x="934256" y="1951367"/>
                </a:lnTo>
                <a:lnTo>
                  <a:pt x="354010" y="1951367"/>
                </a:lnTo>
                <a:lnTo>
                  <a:pt x="334698" y="1945614"/>
                </a:lnTo>
                <a:lnTo>
                  <a:pt x="318768" y="1932551"/>
                </a:lnTo>
                <a:lnTo>
                  <a:pt x="308505" y="1913023"/>
                </a:lnTo>
                <a:lnTo>
                  <a:pt x="164487" y="1433090"/>
                </a:lnTo>
                <a:lnTo>
                  <a:pt x="162084" y="1410939"/>
                </a:lnTo>
                <a:lnTo>
                  <a:pt x="167836" y="1390751"/>
                </a:lnTo>
                <a:lnTo>
                  <a:pt x="180899" y="1374493"/>
                </a:lnTo>
                <a:lnTo>
                  <a:pt x="200428" y="1364129"/>
                </a:lnTo>
                <a:lnTo>
                  <a:pt x="4209310" y="164360"/>
                </a:lnTo>
                <a:lnTo>
                  <a:pt x="4231461" y="161957"/>
                </a:lnTo>
                <a:lnTo>
                  <a:pt x="4434187" y="161957"/>
                </a:lnTo>
                <a:lnTo>
                  <a:pt x="4431306" y="152295"/>
                </a:lnTo>
                <a:lnTo>
                  <a:pt x="4412099" y="106722"/>
                </a:lnTo>
                <a:lnTo>
                  <a:pt x="4383869" y="68174"/>
                </a:lnTo>
                <a:lnTo>
                  <a:pt x="4348243" y="37439"/>
                </a:lnTo>
                <a:lnTo>
                  <a:pt x="4306850" y="15305"/>
                </a:lnTo>
                <a:lnTo>
                  <a:pt x="4261318" y="2563"/>
                </a:lnTo>
                <a:lnTo>
                  <a:pt x="4213276" y="0"/>
                </a:lnTo>
                <a:close/>
              </a:path>
              <a:path w="4584700" h="2113915">
                <a:moveTo>
                  <a:pt x="4434187" y="161957"/>
                </a:moveTo>
                <a:lnTo>
                  <a:pt x="4231461" y="161957"/>
                </a:lnTo>
                <a:lnTo>
                  <a:pt x="4251648" y="167710"/>
                </a:lnTo>
                <a:lnTo>
                  <a:pt x="4267906" y="180773"/>
                </a:lnTo>
                <a:lnTo>
                  <a:pt x="4278271" y="200301"/>
                </a:lnTo>
                <a:lnTo>
                  <a:pt x="4422289" y="680234"/>
                </a:lnTo>
                <a:lnTo>
                  <a:pt x="4423049" y="702386"/>
                </a:lnTo>
                <a:lnTo>
                  <a:pt x="4416748" y="722573"/>
                </a:lnTo>
                <a:lnTo>
                  <a:pt x="4404233" y="738831"/>
                </a:lnTo>
                <a:lnTo>
                  <a:pt x="4386348" y="749195"/>
                </a:lnTo>
                <a:lnTo>
                  <a:pt x="374418" y="1948964"/>
                </a:lnTo>
                <a:lnTo>
                  <a:pt x="354010" y="1951367"/>
                </a:lnTo>
                <a:lnTo>
                  <a:pt x="934256" y="1951367"/>
                </a:lnTo>
                <a:lnTo>
                  <a:pt x="4431306" y="902230"/>
                </a:lnTo>
                <a:lnTo>
                  <a:pt x="4477086" y="883024"/>
                </a:lnTo>
                <a:lnTo>
                  <a:pt x="4516041" y="854794"/>
                </a:lnTo>
                <a:lnTo>
                  <a:pt x="4547225" y="819168"/>
                </a:lnTo>
                <a:lnTo>
                  <a:pt x="4569692" y="777775"/>
                </a:lnTo>
                <a:lnTo>
                  <a:pt x="4582495" y="732243"/>
                </a:lnTo>
                <a:lnTo>
                  <a:pt x="4584688" y="684200"/>
                </a:lnTo>
                <a:lnTo>
                  <a:pt x="4575324" y="635276"/>
                </a:lnTo>
                <a:lnTo>
                  <a:pt x="4434187" y="161957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7094" y="1626168"/>
            <a:ext cx="2212658" cy="976948"/>
          </a:xfrm>
          <a:custGeom>
            <a:avLst/>
            <a:gdLst/>
            <a:ahLst/>
            <a:cxnLst/>
            <a:rect l="l" t="t" r="r" b="b"/>
            <a:pathLst>
              <a:path w="4425315" h="1953895">
                <a:moveTo>
                  <a:pt x="4149284" y="0"/>
                </a:moveTo>
                <a:lnTo>
                  <a:pt x="4106170" y="5594"/>
                </a:lnTo>
                <a:lnTo>
                  <a:pt x="95764" y="1209427"/>
                </a:lnTo>
                <a:lnTo>
                  <a:pt x="56674" y="1228011"/>
                </a:lnTo>
                <a:lnTo>
                  <a:pt x="26826" y="1256697"/>
                </a:lnTo>
                <a:lnTo>
                  <a:pt x="7506" y="1292600"/>
                </a:lnTo>
                <a:lnTo>
                  <a:pt x="0" y="1332838"/>
                </a:lnTo>
                <a:lnTo>
                  <a:pt x="5594" y="1374527"/>
                </a:lnTo>
                <a:lnTo>
                  <a:pt x="149739" y="1857762"/>
                </a:lnTo>
                <a:lnTo>
                  <a:pt x="168348" y="1896851"/>
                </a:lnTo>
                <a:lnTo>
                  <a:pt x="197204" y="1926699"/>
                </a:lnTo>
                <a:lnTo>
                  <a:pt x="233571" y="1946019"/>
                </a:lnTo>
                <a:lnTo>
                  <a:pt x="274711" y="1953526"/>
                </a:lnTo>
                <a:lnTo>
                  <a:pt x="317887" y="1947932"/>
                </a:lnTo>
                <a:lnTo>
                  <a:pt x="4328293" y="747147"/>
                </a:lnTo>
                <a:lnTo>
                  <a:pt x="4367613" y="727075"/>
                </a:lnTo>
                <a:lnTo>
                  <a:pt x="4398008" y="697487"/>
                </a:lnTo>
                <a:lnTo>
                  <a:pt x="4417748" y="661120"/>
                </a:lnTo>
                <a:lnTo>
                  <a:pt x="4425101" y="620711"/>
                </a:lnTo>
                <a:lnTo>
                  <a:pt x="4418336" y="578999"/>
                </a:lnTo>
                <a:lnTo>
                  <a:pt x="4274191" y="95764"/>
                </a:lnTo>
                <a:lnTo>
                  <a:pt x="4255583" y="56674"/>
                </a:lnTo>
                <a:lnTo>
                  <a:pt x="4226733" y="26826"/>
                </a:lnTo>
                <a:lnTo>
                  <a:pt x="4190386" y="7506"/>
                </a:lnTo>
                <a:lnTo>
                  <a:pt x="414928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7094" y="1626168"/>
            <a:ext cx="2212658" cy="976948"/>
          </a:xfrm>
          <a:custGeom>
            <a:avLst/>
            <a:gdLst/>
            <a:ahLst/>
            <a:cxnLst/>
            <a:rect l="l" t="t" r="r" b="b"/>
            <a:pathLst>
              <a:path w="4425315" h="1953895">
                <a:moveTo>
                  <a:pt x="317887" y="1947932"/>
                </a:moveTo>
                <a:lnTo>
                  <a:pt x="274711" y="1953526"/>
                </a:lnTo>
                <a:lnTo>
                  <a:pt x="233571" y="1946019"/>
                </a:lnTo>
                <a:lnTo>
                  <a:pt x="197204" y="1926699"/>
                </a:lnTo>
                <a:lnTo>
                  <a:pt x="168348" y="1896851"/>
                </a:lnTo>
                <a:lnTo>
                  <a:pt x="149739" y="1857762"/>
                </a:lnTo>
                <a:lnTo>
                  <a:pt x="66405" y="1578391"/>
                </a:lnTo>
                <a:lnTo>
                  <a:pt x="23612" y="1434931"/>
                </a:lnTo>
                <a:lnTo>
                  <a:pt x="7846" y="1382077"/>
                </a:lnTo>
                <a:lnTo>
                  <a:pt x="5594" y="1374527"/>
                </a:lnTo>
                <a:lnTo>
                  <a:pt x="0" y="1332838"/>
                </a:lnTo>
                <a:lnTo>
                  <a:pt x="7506" y="1292600"/>
                </a:lnTo>
                <a:lnTo>
                  <a:pt x="26826" y="1256697"/>
                </a:lnTo>
                <a:lnTo>
                  <a:pt x="56674" y="1228011"/>
                </a:lnTo>
                <a:lnTo>
                  <a:pt x="95764" y="1209427"/>
                </a:lnTo>
                <a:lnTo>
                  <a:pt x="2414280" y="513461"/>
                </a:lnTo>
                <a:lnTo>
                  <a:pt x="3604869" y="156073"/>
                </a:lnTo>
                <a:lnTo>
                  <a:pt x="4043507" y="24403"/>
                </a:lnTo>
                <a:lnTo>
                  <a:pt x="4106170" y="5594"/>
                </a:lnTo>
                <a:lnTo>
                  <a:pt x="4149284" y="0"/>
                </a:lnTo>
                <a:lnTo>
                  <a:pt x="4190386" y="7506"/>
                </a:lnTo>
                <a:lnTo>
                  <a:pt x="4226733" y="26826"/>
                </a:lnTo>
                <a:lnTo>
                  <a:pt x="4255583" y="56674"/>
                </a:lnTo>
                <a:lnTo>
                  <a:pt x="4274191" y="95764"/>
                </a:lnTo>
                <a:lnTo>
                  <a:pt x="4357524" y="375134"/>
                </a:lnTo>
                <a:lnTo>
                  <a:pt x="4400317" y="518594"/>
                </a:lnTo>
                <a:lnTo>
                  <a:pt x="4416083" y="571448"/>
                </a:lnTo>
                <a:lnTo>
                  <a:pt x="4425101" y="620711"/>
                </a:lnTo>
                <a:lnTo>
                  <a:pt x="4417748" y="661120"/>
                </a:lnTo>
                <a:lnTo>
                  <a:pt x="4398008" y="697487"/>
                </a:lnTo>
                <a:lnTo>
                  <a:pt x="4367613" y="727075"/>
                </a:lnTo>
                <a:lnTo>
                  <a:pt x="4328293" y="747147"/>
                </a:lnTo>
                <a:lnTo>
                  <a:pt x="317887" y="1947932"/>
                </a:lnTo>
                <a:close/>
              </a:path>
            </a:pathLst>
          </a:custGeom>
          <a:ln w="12192">
            <a:solidFill>
              <a:srgbClr val="07436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06931" y="1700988"/>
            <a:ext cx="348298" cy="349568"/>
          </a:xfrm>
          <a:custGeom>
            <a:avLst/>
            <a:gdLst/>
            <a:ahLst/>
            <a:cxnLst/>
            <a:rect l="l" t="t" r="r" b="b"/>
            <a:pathLst>
              <a:path w="696595" h="699135">
                <a:moveTo>
                  <a:pt x="341237" y="0"/>
                </a:moveTo>
                <a:lnTo>
                  <a:pt x="294932" y="4439"/>
                </a:lnTo>
                <a:lnTo>
                  <a:pt x="248479" y="15339"/>
                </a:lnTo>
                <a:lnTo>
                  <a:pt x="203882" y="31678"/>
                </a:lnTo>
                <a:lnTo>
                  <a:pt x="162926" y="53360"/>
                </a:lnTo>
                <a:lnTo>
                  <a:pt x="125892" y="79865"/>
                </a:lnTo>
                <a:lnTo>
                  <a:pt x="93059" y="110674"/>
                </a:lnTo>
                <a:lnTo>
                  <a:pt x="64708" y="145266"/>
                </a:lnTo>
                <a:lnTo>
                  <a:pt x="41119" y="183122"/>
                </a:lnTo>
                <a:lnTo>
                  <a:pt x="22574" y="223722"/>
                </a:lnTo>
                <a:lnTo>
                  <a:pt x="9352" y="266545"/>
                </a:lnTo>
                <a:lnTo>
                  <a:pt x="1733" y="311073"/>
                </a:lnTo>
                <a:lnTo>
                  <a:pt x="0" y="356784"/>
                </a:lnTo>
                <a:lnTo>
                  <a:pt x="4430" y="403160"/>
                </a:lnTo>
                <a:lnTo>
                  <a:pt x="15307" y="449679"/>
                </a:lnTo>
                <a:lnTo>
                  <a:pt x="31608" y="494368"/>
                </a:lnTo>
                <a:lnTo>
                  <a:pt x="53244" y="535410"/>
                </a:lnTo>
                <a:lnTo>
                  <a:pt x="79694" y="572524"/>
                </a:lnTo>
                <a:lnTo>
                  <a:pt x="110439" y="605428"/>
                </a:lnTo>
                <a:lnTo>
                  <a:pt x="144961" y="633842"/>
                </a:lnTo>
                <a:lnTo>
                  <a:pt x="182740" y="657483"/>
                </a:lnTo>
                <a:lnTo>
                  <a:pt x="223258" y="676071"/>
                </a:lnTo>
                <a:lnTo>
                  <a:pt x="265995" y="689324"/>
                </a:lnTo>
                <a:lnTo>
                  <a:pt x="310433" y="696960"/>
                </a:lnTo>
                <a:lnTo>
                  <a:pt x="356052" y="698699"/>
                </a:lnTo>
                <a:lnTo>
                  <a:pt x="402333" y="694260"/>
                </a:lnTo>
                <a:lnTo>
                  <a:pt x="448758" y="683359"/>
                </a:lnTo>
                <a:lnTo>
                  <a:pt x="492685" y="667021"/>
                </a:lnTo>
                <a:lnTo>
                  <a:pt x="533093" y="645339"/>
                </a:lnTo>
                <a:lnTo>
                  <a:pt x="569701" y="618834"/>
                </a:lnTo>
                <a:lnTo>
                  <a:pt x="602230" y="588025"/>
                </a:lnTo>
                <a:lnTo>
                  <a:pt x="630398" y="553433"/>
                </a:lnTo>
                <a:lnTo>
                  <a:pt x="653926" y="515577"/>
                </a:lnTo>
                <a:lnTo>
                  <a:pt x="672532" y="474977"/>
                </a:lnTo>
                <a:lnTo>
                  <a:pt x="685937" y="432153"/>
                </a:lnTo>
                <a:lnTo>
                  <a:pt x="693860" y="387626"/>
                </a:lnTo>
                <a:lnTo>
                  <a:pt x="696019" y="341915"/>
                </a:lnTo>
                <a:lnTo>
                  <a:pt x="692136" y="295539"/>
                </a:lnTo>
                <a:lnTo>
                  <a:pt x="681930" y="249019"/>
                </a:lnTo>
                <a:lnTo>
                  <a:pt x="665657" y="204331"/>
                </a:lnTo>
                <a:lnTo>
                  <a:pt x="644045" y="163289"/>
                </a:lnTo>
                <a:lnTo>
                  <a:pt x="617614" y="126175"/>
                </a:lnTo>
                <a:lnTo>
                  <a:pt x="586882" y="93270"/>
                </a:lnTo>
                <a:lnTo>
                  <a:pt x="552368" y="64857"/>
                </a:lnTo>
                <a:lnTo>
                  <a:pt x="514591" y="41216"/>
                </a:lnTo>
                <a:lnTo>
                  <a:pt x="474071" y="22628"/>
                </a:lnTo>
                <a:lnTo>
                  <a:pt x="431326" y="9375"/>
                </a:lnTo>
                <a:lnTo>
                  <a:pt x="386875" y="1739"/>
                </a:lnTo>
                <a:lnTo>
                  <a:pt x="341237" y="0"/>
                </a:lnTo>
                <a:close/>
              </a:path>
            </a:pathLst>
          </a:custGeom>
          <a:solidFill>
            <a:srgbClr val="042C4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8092" y="1769807"/>
            <a:ext cx="2035175" cy="676593"/>
          </a:xfrm>
          <a:custGeom>
            <a:avLst/>
            <a:gdLst/>
            <a:ahLst/>
            <a:cxnLst/>
            <a:rect l="l" t="t" r="r" b="b"/>
            <a:pathLst>
              <a:path w="4070350" h="1353185">
                <a:moveTo>
                  <a:pt x="3982164" y="0"/>
                </a:moveTo>
                <a:lnTo>
                  <a:pt x="3943484" y="4827"/>
                </a:lnTo>
                <a:lnTo>
                  <a:pt x="69222" y="1160908"/>
                </a:lnTo>
                <a:lnTo>
                  <a:pt x="35258" y="1178847"/>
                </a:lnTo>
                <a:lnTo>
                  <a:pt x="0" y="1243919"/>
                </a:lnTo>
                <a:lnTo>
                  <a:pt x="3182" y="1283717"/>
                </a:lnTo>
                <a:lnTo>
                  <a:pt x="21574" y="1317609"/>
                </a:lnTo>
                <a:lnTo>
                  <a:pt x="51252" y="1341391"/>
                </a:lnTo>
                <a:lnTo>
                  <a:pt x="87693" y="1352815"/>
                </a:lnTo>
                <a:lnTo>
                  <a:pt x="126372" y="1349630"/>
                </a:lnTo>
                <a:lnTo>
                  <a:pt x="312826" y="1293993"/>
                </a:lnTo>
                <a:lnTo>
                  <a:pt x="94525" y="1293993"/>
                </a:lnTo>
                <a:lnTo>
                  <a:pt x="81272" y="1289369"/>
                </a:lnTo>
                <a:lnTo>
                  <a:pt x="70280" y="1279697"/>
                </a:lnTo>
                <a:lnTo>
                  <a:pt x="63253" y="1265810"/>
                </a:lnTo>
                <a:lnTo>
                  <a:pt x="61539" y="1250326"/>
                </a:lnTo>
                <a:lnTo>
                  <a:pt x="65158" y="1236235"/>
                </a:lnTo>
                <a:lnTo>
                  <a:pt x="73826" y="1224930"/>
                </a:lnTo>
                <a:lnTo>
                  <a:pt x="87256" y="1217804"/>
                </a:lnTo>
                <a:lnTo>
                  <a:pt x="3961518" y="61850"/>
                </a:lnTo>
                <a:lnTo>
                  <a:pt x="3975332" y="60491"/>
                </a:lnTo>
                <a:lnTo>
                  <a:pt x="4061370" y="60491"/>
                </a:lnTo>
                <a:lnTo>
                  <a:pt x="4048283" y="35206"/>
                </a:lnTo>
                <a:lnTo>
                  <a:pt x="4018605" y="10876"/>
                </a:lnTo>
                <a:lnTo>
                  <a:pt x="3982164" y="0"/>
                </a:lnTo>
                <a:close/>
              </a:path>
              <a:path w="4070350" h="1353185">
                <a:moveTo>
                  <a:pt x="4061370" y="60491"/>
                </a:moveTo>
                <a:lnTo>
                  <a:pt x="3975332" y="60491"/>
                </a:lnTo>
                <a:lnTo>
                  <a:pt x="3988585" y="64787"/>
                </a:lnTo>
                <a:lnTo>
                  <a:pt x="3999577" y="73584"/>
                </a:lnTo>
                <a:lnTo>
                  <a:pt x="4006603" y="85726"/>
                </a:lnTo>
                <a:lnTo>
                  <a:pt x="4008318" y="101211"/>
                </a:lnTo>
                <a:lnTo>
                  <a:pt x="4004698" y="115302"/>
                </a:lnTo>
                <a:lnTo>
                  <a:pt x="3996031" y="126607"/>
                </a:lnTo>
                <a:lnTo>
                  <a:pt x="3982600" y="133732"/>
                </a:lnTo>
                <a:lnTo>
                  <a:pt x="108338" y="1292734"/>
                </a:lnTo>
                <a:lnTo>
                  <a:pt x="94525" y="1293993"/>
                </a:lnTo>
                <a:lnTo>
                  <a:pt x="312826" y="1293993"/>
                </a:lnTo>
                <a:lnTo>
                  <a:pt x="4000634" y="193549"/>
                </a:lnTo>
                <a:lnTo>
                  <a:pt x="4034599" y="173968"/>
                </a:lnTo>
                <a:lnTo>
                  <a:pt x="4058419" y="144527"/>
                </a:lnTo>
                <a:lnTo>
                  <a:pt x="4069857" y="108896"/>
                </a:lnTo>
                <a:lnTo>
                  <a:pt x="4066674" y="70740"/>
                </a:lnTo>
                <a:lnTo>
                  <a:pt x="4061370" y="60491"/>
                </a:lnTo>
                <a:close/>
              </a:path>
            </a:pathLst>
          </a:custGeom>
          <a:solidFill>
            <a:srgbClr val="042C4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02656" y="1784615"/>
            <a:ext cx="2004377" cy="647065"/>
          </a:xfrm>
          <a:custGeom>
            <a:avLst/>
            <a:gdLst/>
            <a:ahLst/>
            <a:cxnLst/>
            <a:rect l="l" t="t" r="r" b="b"/>
            <a:pathLst>
              <a:path w="4008754" h="1294129">
                <a:moveTo>
                  <a:pt x="3948015" y="0"/>
                </a:moveTo>
                <a:lnTo>
                  <a:pt x="48095" y="1162028"/>
                </a:lnTo>
                <a:lnTo>
                  <a:pt x="7566" y="1193905"/>
                </a:lnTo>
                <a:lnTo>
                  <a:pt x="0" y="1218963"/>
                </a:lnTo>
                <a:lnTo>
                  <a:pt x="3137" y="1245975"/>
                </a:lnTo>
                <a:lnTo>
                  <a:pt x="14952" y="1269914"/>
                </a:lnTo>
                <a:lnTo>
                  <a:pt x="34982" y="1286519"/>
                </a:lnTo>
                <a:lnTo>
                  <a:pt x="60108" y="1294124"/>
                </a:lnTo>
                <a:lnTo>
                  <a:pt x="87211" y="1291060"/>
                </a:lnTo>
                <a:lnTo>
                  <a:pt x="3960457" y="133328"/>
                </a:lnTo>
                <a:lnTo>
                  <a:pt x="3984394" y="120175"/>
                </a:lnTo>
                <a:lnTo>
                  <a:pt x="4000986" y="100308"/>
                </a:lnTo>
                <a:lnTo>
                  <a:pt x="4008552" y="75963"/>
                </a:lnTo>
                <a:lnTo>
                  <a:pt x="4005415" y="49381"/>
                </a:lnTo>
                <a:lnTo>
                  <a:pt x="3992314" y="25396"/>
                </a:lnTo>
                <a:lnTo>
                  <a:pt x="3972427" y="8471"/>
                </a:lnTo>
                <a:lnTo>
                  <a:pt x="3948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26785" y="1722113"/>
            <a:ext cx="308293" cy="307975"/>
          </a:xfrm>
          <a:custGeom>
            <a:avLst/>
            <a:gdLst/>
            <a:ahLst/>
            <a:cxnLst/>
            <a:rect l="l" t="t" r="r" b="b"/>
            <a:pathLst>
              <a:path w="616584" h="615950">
                <a:moveTo>
                  <a:pt x="309180" y="0"/>
                </a:moveTo>
                <a:lnTo>
                  <a:pt x="264898" y="3148"/>
                </a:lnTo>
                <a:lnTo>
                  <a:pt x="220581" y="12839"/>
                </a:lnTo>
                <a:lnTo>
                  <a:pt x="177494" y="28943"/>
                </a:lnTo>
                <a:lnTo>
                  <a:pt x="138295" y="50655"/>
                </a:lnTo>
                <a:lnTo>
                  <a:pt x="103309" y="77357"/>
                </a:lnTo>
                <a:lnTo>
                  <a:pt x="72859" y="108428"/>
                </a:lnTo>
                <a:lnTo>
                  <a:pt x="47270" y="143250"/>
                </a:lnTo>
                <a:lnTo>
                  <a:pt x="26866" y="181203"/>
                </a:lnTo>
                <a:lnTo>
                  <a:pt x="11970" y="221668"/>
                </a:lnTo>
                <a:lnTo>
                  <a:pt x="2906" y="264024"/>
                </a:lnTo>
                <a:lnTo>
                  <a:pt x="0" y="307654"/>
                </a:lnTo>
                <a:lnTo>
                  <a:pt x="3574" y="351936"/>
                </a:lnTo>
                <a:lnTo>
                  <a:pt x="13952" y="396252"/>
                </a:lnTo>
                <a:lnTo>
                  <a:pt x="29958" y="438584"/>
                </a:lnTo>
                <a:lnTo>
                  <a:pt x="51474" y="477178"/>
                </a:lnTo>
                <a:lnTo>
                  <a:pt x="77917" y="511711"/>
                </a:lnTo>
                <a:lnTo>
                  <a:pt x="108709" y="541858"/>
                </a:lnTo>
                <a:lnTo>
                  <a:pt x="143269" y="567296"/>
                </a:lnTo>
                <a:lnTo>
                  <a:pt x="181016" y="587701"/>
                </a:lnTo>
                <a:lnTo>
                  <a:pt x="221369" y="602748"/>
                </a:lnTo>
                <a:lnTo>
                  <a:pt x="263749" y="612114"/>
                </a:lnTo>
                <a:lnTo>
                  <a:pt x="307574" y="615474"/>
                </a:lnTo>
                <a:lnTo>
                  <a:pt x="352264" y="612504"/>
                </a:lnTo>
                <a:lnTo>
                  <a:pt x="397238" y="602881"/>
                </a:lnTo>
                <a:lnTo>
                  <a:pt x="439601" y="586778"/>
                </a:lnTo>
                <a:lnTo>
                  <a:pt x="478221" y="565066"/>
                </a:lnTo>
                <a:lnTo>
                  <a:pt x="512775" y="538364"/>
                </a:lnTo>
                <a:lnTo>
                  <a:pt x="542939" y="507293"/>
                </a:lnTo>
                <a:lnTo>
                  <a:pt x="568389" y="472471"/>
                </a:lnTo>
                <a:lnTo>
                  <a:pt x="588802" y="434518"/>
                </a:lnTo>
                <a:lnTo>
                  <a:pt x="603855" y="394053"/>
                </a:lnTo>
                <a:lnTo>
                  <a:pt x="613224" y="351697"/>
                </a:lnTo>
                <a:lnTo>
                  <a:pt x="616586" y="308067"/>
                </a:lnTo>
                <a:lnTo>
                  <a:pt x="613617" y="263785"/>
                </a:lnTo>
                <a:lnTo>
                  <a:pt x="603994" y="219468"/>
                </a:lnTo>
                <a:lnTo>
                  <a:pt x="587891" y="176450"/>
                </a:lnTo>
                <a:lnTo>
                  <a:pt x="566179" y="137430"/>
                </a:lnTo>
                <a:lnTo>
                  <a:pt x="539477" y="102691"/>
                </a:lnTo>
                <a:lnTo>
                  <a:pt x="508406" y="72516"/>
                </a:lnTo>
                <a:lnTo>
                  <a:pt x="473584" y="47188"/>
                </a:lnTo>
                <a:lnTo>
                  <a:pt x="435631" y="26989"/>
                </a:lnTo>
                <a:lnTo>
                  <a:pt x="395166" y="12203"/>
                </a:lnTo>
                <a:lnTo>
                  <a:pt x="352810" y="3112"/>
                </a:lnTo>
                <a:lnTo>
                  <a:pt x="3091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01008" y="1760411"/>
            <a:ext cx="18192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5" dirty="0">
                <a:solidFill>
                  <a:srgbClr val="095A82"/>
                </a:solidFill>
                <a:latin typeface="Arial"/>
                <a:cs typeface="Arial"/>
              </a:rPr>
              <a:t>01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3194" y="2217420"/>
            <a:ext cx="2919413" cy="466408"/>
          </a:xfrm>
          <a:custGeom>
            <a:avLst/>
            <a:gdLst/>
            <a:ahLst/>
            <a:cxnLst/>
            <a:rect l="l" t="t" r="r" b="b"/>
            <a:pathLst>
              <a:path w="5838825" h="932814">
                <a:moveTo>
                  <a:pt x="5622417" y="0"/>
                </a:moveTo>
                <a:lnTo>
                  <a:pt x="216026" y="0"/>
                </a:lnTo>
                <a:lnTo>
                  <a:pt x="166271" y="5667"/>
                </a:lnTo>
                <a:lnTo>
                  <a:pt x="120714" y="21830"/>
                </a:lnTo>
                <a:lnTo>
                  <a:pt x="80616" y="47226"/>
                </a:lnTo>
                <a:lnTo>
                  <a:pt x="47236" y="80592"/>
                </a:lnTo>
                <a:lnTo>
                  <a:pt x="21833" y="120668"/>
                </a:lnTo>
                <a:lnTo>
                  <a:pt x="5668" y="166191"/>
                </a:lnTo>
                <a:lnTo>
                  <a:pt x="0" y="215900"/>
                </a:lnTo>
                <a:lnTo>
                  <a:pt x="0" y="716788"/>
                </a:lnTo>
                <a:lnTo>
                  <a:pt x="5685" y="766544"/>
                </a:lnTo>
                <a:lnTo>
                  <a:pt x="21833" y="812019"/>
                </a:lnTo>
                <a:lnTo>
                  <a:pt x="47236" y="852095"/>
                </a:lnTo>
                <a:lnTo>
                  <a:pt x="80616" y="885461"/>
                </a:lnTo>
                <a:lnTo>
                  <a:pt x="120714" y="910857"/>
                </a:lnTo>
                <a:lnTo>
                  <a:pt x="166271" y="927020"/>
                </a:lnTo>
                <a:lnTo>
                  <a:pt x="216026" y="932688"/>
                </a:lnTo>
                <a:lnTo>
                  <a:pt x="5622417" y="932688"/>
                </a:lnTo>
                <a:lnTo>
                  <a:pt x="5672172" y="927020"/>
                </a:lnTo>
                <a:lnTo>
                  <a:pt x="5717729" y="910857"/>
                </a:lnTo>
                <a:lnTo>
                  <a:pt x="5757827" y="885461"/>
                </a:lnTo>
                <a:lnTo>
                  <a:pt x="5791207" y="852095"/>
                </a:lnTo>
                <a:lnTo>
                  <a:pt x="5816610" y="812019"/>
                </a:lnTo>
                <a:lnTo>
                  <a:pt x="5831260" y="770763"/>
                </a:lnTo>
                <a:lnTo>
                  <a:pt x="216026" y="770763"/>
                </a:lnTo>
                <a:lnTo>
                  <a:pt x="194948" y="766544"/>
                </a:lnTo>
                <a:lnTo>
                  <a:pt x="177800" y="755015"/>
                </a:lnTo>
                <a:lnTo>
                  <a:pt x="166270" y="737866"/>
                </a:lnTo>
                <a:lnTo>
                  <a:pt x="162051" y="716788"/>
                </a:lnTo>
                <a:lnTo>
                  <a:pt x="162051" y="215900"/>
                </a:lnTo>
                <a:lnTo>
                  <a:pt x="166270" y="194821"/>
                </a:lnTo>
                <a:lnTo>
                  <a:pt x="177799" y="177673"/>
                </a:lnTo>
                <a:lnTo>
                  <a:pt x="194948" y="166143"/>
                </a:lnTo>
                <a:lnTo>
                  <a:pt x="216026" y="161925"/>
                </a:lnTo>
                <a:lnTo>
                  <a:pt x="5831260" y="161925"/>
                </a:lnTo>
                <a:lnTo>
                  <a:pt x="5816610" y="120668"/>
                </a:lnTo>
                <a:lnTo>
                  <a:pt x="5791207" y="80592"/>
                </a:lnTo>
                <a:lnTo>
                  <a:pt x="5757827" y="47226"/>
                </a:lnTo>
                <a:lnTo>
                  <a:pt x="5717729" y="21830"/>
                </a:lnTo>
                <a:lnTo>
                  <a:pt x="5672172" y="5667"/>
                </a:lnTo>
                <a:lnTo>
                  <a:pt x="5622417" y="0"/>
                </a:lnTo>
                <a:close/>
              </a:path>
              <a:path w="5838825" h="932814">
                <a:moveTo>
                  <a:pt x="5831260" y="161925"/>
                </a:moveTo>
                <a:lnTo>
                  <a:pt x="5622417" y="161925"/>
                </a:lnTo>
                <a:lnTo>
                  <a:pt x="5643495" y="166143"/>
                </a:lnTo>
                <a:lnTo>
                  <a:pt x="5660644" y="177673"/>
                </a:lnTo>
                <a:lnTo>
                  <a:pt x="5672173" y="194821"/>
                </a:lnTo>
                <a:lnTo>
                  <a:pt x="5676392" y="215900"/>
                </a:lnTo>
                <a:lnTo>
                  <a:pt x="5676392" y="716788"/>
                </a:lnTo>
                <a:lnTo>
                  <a:pt x="5672173" y="737866"/>
                </a:lnTo>
                <a:lnTo>
                  <a:pt x="5660644" y="755015"/>
                </a:lnTo>
                <a:lnTo>
                  <a:pt x="5643495" y="766544"/>
                </a:lnTo>
                <a:lnTo>
                  <a:pt x="5622417" y="770763"/>
                </a:lnTo>
                <a:lnTo>
                  <a:pt x="5831260" y="770763"/>
                </a:lnTo>
                <a:lnTo>
                  <a:pt x="5832775" y="766496"/>
                </a:lnTo>
                <a:lnTo>
                  <a:pt x="5838444" y="716788"/>
                </a:lnTo>
                <a:lnTo>
                  <a:pt x="5838444" y="215900"/>
                </a:lnTo>
                <a:lnTo>
                  <a:pt x="5832758" y="166143"/>
                </a:lnTo>
                <a:lnTo>
                  <a:pt x="5831260" y="161925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72818" y="2258568"/>
            <a:ext cx="2840038" cy="384175"/>
          </a:xfrm>
          <a:custGeom>
            <a:avLst/>
            <a:gdLst/>
            <a:ahLst/>
            <a:cxnLst/>
            <a:rect l="l" t="t" r="r" b="b"/>
            <a:pathLst>
              <a:path w="5680075" h="768350">
                <a:moveTo>
                  <a:pt x="5544820" y="0"/>
                </a:moveTo>
                <a:lnTo>
                  <a:pt x="135127" y="0"/>
                </a:lnTo>
                <a:lnTo>
                  <a:pt x="92252" y="6818"/>
                </a:lnTo>
                <a:lnTo>
                  <a:pt x="55138" y="25834"/>
                </a:lnTo>
                <a:lnTo>
                  <a:pt x="25948" y="54891"/>
                </a:lnTo>
                <a:lnTo>
                  <a:pt x="6847" y="91830"/>
                </a:lnTo>
                <a:lnTo>
                  <a:pt x="0" y="134492"/>
                </a:lnTo>
                <a:lnTo>
                  <a:pt x="0" y="633602"/>
                </a:lnTo>
                <a:lnTo>
                  <a:pt x="6847" y="676265"/>
                </a:lnTo>
                <a:lnTo>
                  <a:pt x="25948" y="713204"/>
                </a:lnTo>
                <a:lnTo>
                  <a:pt x="55138" y="742261"/>
                </a:lnTo>
                <a:lnTo>
                  <a:pt x="92252" y="761277"/>
                </a:lnTo>
                <a:lnTo>
                  <a:pt x="135127" y="768096"/>
                </a:lnTo>
                <a:lnTo>
                  <a:pt x="5544820" y="768096"/>
                </a:lnTo>
                <a:lnTo>
                  <a:pt x="5587695" y="761277"/>
                </a:lnTo>
                <a:lnTo>
                  <a:pt x="5624809" y="742261"/>
                </a:lnTo>
                <a:lnTo>
                  <a:pt x="5653999" y="713204"/>
                </a:lnTo>
                <a:lnTo>
                  <a:pt x="5673100" y="676265"/>
                </a:lnTo>
                <a:lnTo>
                  <a:pt x="5679947" y="633602"/>
                </a:lnTo>
                <a:lnTo>
                  <a:pt x="5679947" y="134492"/>
                </a:lnTo>
                <a:lnTo>
                  <a:pt x="5673100" y="91830"/>
                </a:lnTo>
                <a:lnTo>
                  <a:pt x="5653999" y="54891"/>
                </a:lnTo>
                <a:lnTo>
                  <a:pt x="5624809" y="25834"/>
                </a:lnTo>
                <a:lnTo>
                  <a:pt x="5587695" y="6818"/>
                </a:lnTo>
                <a:lnTo>
                  <a:pt x="554482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72818" y="2258568"/>
            <a:ext cx="2840038" cy="384175"/>
          </a:xfrm>
          <a:custGeom>
            <a:avLst/>
            <a:gdLst/>
            <a:ahLst/>
            <a:cxnLst/>
            <a:rect l="l" t="t" r="r" b="b"/>
            <a:pathLst>
              <a:path w="5680075" h="768350">
                <a:moveTo>
                  <a:pt x="135127" y="768096"/>
                </a:moveTo>
                <a:lnTo>
                  <a:pt x="92252" y="761277"/>
                </a:lnTo>
                <a:lnTo>
                  <a:pt x="55138" y="742261"/>
                </a:lnTo>
                <a:lnTo>
                  <a:pt x="25948" y="713204"/>
                </a:lnTo>
                <a:lnTo>
                  <a:pt x="6847" y="676265"/>
                </a:lnTo>
                <a:lnTo>
                  <a:pt x="0" y="633602"/>
                </a:lnTo>
                <a:lnTo>
                  <a:pt x="0" y="345055"/>
                </a:lnTo>
                <a:lnTo>
                  <a:pt x="0" y="196881"/>
                </a:lnTo>
                <a:lnTo>
                  <a:pt x="0" y="142291"/>
                </a:lnTo>
                <a:lnTo>
                  <a:pt x="0" y="134492"/>
                </a:lnTo>
                <a:lnTo>
                  <a:pt x="6847" y="91830"/>
                </a:lnTo>
                <a:lnTo>
                  <a:pt x="25948" y="54891"/>
                </a:lnTo>
                <a:lnTo>
                  <a:pt x="55138" y="25834"/>
                </a:lnTo>
                <a:lnTo>
                  <a:pt x="92252" y="6818"/>
                </a:lnTo>
                <a:lnTo>
                  <a:pt x="135127" y="0"/>
                </a:lnTo>
                <a:lnTo>
                  <a:pt x="3262606" y="0"/>
                </a:lnTo>
                <a:lnTo>
                  <a:pt x="4868608" y="0"/>
                </a:lnTo>
                <a:lnTo>
                  <a:pt x="5460293" y="0"/>
                </a:lnTo>
                <a:lnTo>
                  <a:pt x="5544820" y="0"/>
                </a:lnTo>
                <a:lnTo>
                  <a:pt x="5587695" y="6818"/>
                </a:lnTo>
                <a:lnTo>
                  <a:pt x="5624809" y="25834"/>
                </a:lnTo>
                <a:lnTo>
                  <a:pt x="5653999" y="54891"/>
                </a:lnTo>
                <a:lnTo>
                  <a:pt x="5673100" y="91830"/>
                </a:lnTo>
                <a:lnTo>
                  <a:pt x="5679947" y="134492"/>
                </a:lnTo>
                <a:lnTo>
                  <a:pt x="5679947" y="423040"/>
                </a:lnTo>
                <a:lnTo>
                  <a:pt x="5679947" y="571214"/>
                </a:lnTo>
                <a:lnTo>
                  <a:pt x="5679947" y="625804"/>
                </a:lnTo>
                <a:lnTo>
                  <a:pt x="5679947" y="633602"/>
                </a:lnTo>
                <a:lnTo>
                  <a:pt x="5673100" y="676265"/>
                </a:lnTo>
                <a:lnTo>
                  <a:pt x="5653999" y="713204"/>
                </a:lnTo>
                <a:lnTo>
                  <a:pt x="5624809" y="742261"/>
                </a:lnTo>
                <a:lnTo>
                  <a:pt x="5587695" y="761277"/>
                </a:lnTo>
                <a:lnTo>
                  <a:pt x="5544820" y="768096"/>
                </a:lnTo>
                <a:lnTo>
                  <a:pt x="135127" y="768096"/>
                </a:lnTo>
                <a:close/>
              </a:path>
            </a:pathLst>
          </a:custGeom>
          <a:ln w="12192">
            <a:solidFill>
              <a:srgbClr val="095F8A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2544" y="2282190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698500" h="698500">
                <a:moveTo>
                  <a:pt x="348995" y="0"/>
                </a:moveTo>
                <a:lnTo>
                  <a:pt x="301630" y="3185"/>
                </a:lnTo>
                <a:lnTo>
                  <a:pt x="256204" y="12463"/>
                </a:lnTo>
                <a:lnTo>
                  <a:pt x="213133" y="27420"/>
                </a:lnTo>
                <a:lnTo>
                  <a:pt x="172832" y="47639"/>
                </a:lnTo>
                <a:lnTo>
                  <a:pt x="135717" y="72705"/>
                </a:lnTo>
                <a:lnTo>
                  <a:pt x="102203" y="102203"/>
                </a:lnTo>
                <a:lnTo>
                  <a:pt x="72705" y="135717"/>
                </a:lnTo>
                <a:lnTo>
                  <a:pt x="47639" y="172832"/>
                </a:lnTo>
                <a:lnTo>
                  <a:pt x="27420" y="213133"/>
                </a:lnTo>
                <a:lnTo>
                  <a:pt x="12463" y="256204"/>
                </a:lnTo>
                <a:lnTo>
                  <a:pt x="3185" y="301630"/>
                </a:lnTo>
                <a:lnTo>
                  <a:pt x="0" y="348996"/>
                </a:lnTo>
                <a:lnTo>
                  <a:pt x="3185" y="396361"/>
                </a:lnTo>
                <a:lnTo>
                  <a:pt x="12463" y="441787"/>
                </a:lnTo>
                <a:lnTo>
                  <a:pt x="27420" y="484858"/>
                </a:lnTo>
                <a:lnTo>
                  <a:pt x="47639" y="525159"/>
                </a:lnTo>
                <a:lnTo>
                  <a:pt x="72705" y="562274"/>
                </a:lnTo>
                <a:lnTo>
                  <a:pt x="102203" y="595788"/>
                </a:lnTo>
                <a:lnTo>
                  <a:pt x="135717" y="625286"/>
                </a:lnTo>
                <a:lnTo>
                  <a:pt x="172832" y="650352"/>
                </a:lnTo>
                <a:lnTo>
                  <a:pt x="213133" y="670571"/>
                </a:lnTo>
                <a:lnTo>
                  <a:pt x="256204" y="685528"/>
                </a:lnTo>
                <a:lnTo>
                  <a:pt x="301630" y="694806"/>
                </a:lnTo>
                <a:lnTo>
                  <a:pt x="348995" y="697992"/>
                </a:lnTo>
                <a:lnTo>
                  <a:pt x="396361" y="694806"/>
                </a:lnTo>
                <a:lnTo>
                  <a:pt x="441787" y="685528"/>
                </a:lnTo>
                <a:lnTo>
                  <a:pt x="484858" y="670571"/>
                </a:lnTo>
                <a:lnTo>
                  <a:pt x="525159" y="650352"/>
                </a:lnTo>
                <a:lnTo>
                  <a:pt x="562274" y="625286"/>
                </a:lnTo>
                <a:lnTo>
                  <a:pt x="595788" y="595788"/>
                </a:lnTo>
                <a:lnTo>
                  <a:pt x="625286" y="562274"/>
                </a:lnTo>
                <a:lnTo>
                  <a:pt x="650352" y="525159"/>
                </a:lnTo>
                <a:lnTo>
                  <a:pt x="670571" y="484858"/>
                </a:lnTo>
                <a:lnTo>
                  <a:pt x="685528" y="441787"/>
                </a:lnTo>
                <a:lnTo>
                  <a:pt x="694806" y="396361"/>
                </a:lnTo>
                <a:lnTo>
                  <a:pt x="697991" y="348996"/>
                </a:lnTo>
                <a:lnTo>
                  <a:pt x="694806" y="301630"/>
                </a:lnTo>
                <a:lnTo>
                  <a:pt x="685528" y="256204"/>
                </a:lnTo>
                <a:lnTo>
                  <a:pt x="670571" y="213133"/>
                </a:lnTo>
                <a:lnTo>
                  <a:pt x="650352" y="172832"/>
                </a:lnTo>
                <a:lnTo>
                  <a:pt x="625286" y="135717"/>
                </a:lnTo>
                <a:lnTo>
                  <a:pt x="595788" y="102203"/>
                </a:lnTo>
                <a:lnTo>
                  <a:pt x="562274" y="72705"/>
                </a:lnTo>
                <a:lnTo>
                  <a:pt x="525159" y="47639"/>
                </a:lnTo>
                <a:lnTo>
                  <a:pt x="484858" y="27420"/>
                </a:lnTo>
                <a:lnTo>
                  <a:pt x="441787" y="12463"/>
                </a:lnTo>
                <a:lnTo>
                  <a:pt x="396361" y="3185"/>
                </a:lnTo>
                <a:lnTo>
                  <a:pt x="348995" y="0"/>
                </a:lnTo>
                <a:close/>
              </a:path>
            </a:pathLst>
          </a:custGeom>
          <a:solidFill>
            <a:srgbClr val="05405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7494" y="2407920"/>
            <a:ext cx="2728913" cy="98425"/>
          </a:xfrm>
          <a:custGeom>
            <a:avLst/>
            <a:gdLst/>
            <a:ahLst/>
            <a:cxnLst/>
            <a:rect l="l" t="t" r="r" b="b"/>
            <a:pathLst>
              <a:path w="5457825" h="196850">
                <a:moveTo>
                  <a:pt x="5358384" y="0"/>
                </a:moveTo>
                <a:lnTo>
                  <a:pt x="99060" y="0"/>
                </a:lnTo>
                <a:lnTo>
                  <a:pt x="60757" y="7822"/>
                </a:lnTo>
                <a:lnTo>
                  <a:pt x="29241" y="29051"/>
                </a:lnTo>
                <a:lnTo>
                  <a:pt x="7870" y="60328"/>
                </a:lnTo>
                <a:lnTo>
                  <a:pt x="0" y="98298"/>
                </a:lnTo>
                <a:lnTo>
                  <a:pt x="7870" y="136267"/>
                </a:lnTo>
                <a:lnTo>
                  <a:pt x="29241" y="167544"/>
                </a:lnTo>
                <a:lnTo>
                  <a:pt x="60757" y="188773"/>
                </a:lnTo>
                <a:lnTo>
                  <a:pt x="99060" y="196596"/>
                </a:lnTo>
                <a:lnTo>
                  <a:pt x="5358384" y="196596"/>
                </a:lnTo>
                <a:lnTo>
                  <a:pt x="5397918" y="188773"/>
                </a:lnTo>
                <a:lnTo>
                  <a:pt x="5429297" y="167544"/>
                </a:lnTo>
                <a:lnTo>
                  <a:pt x="5449984" y="136267"/>
                </a:lnTo>
                <a:lnTo>
                  <a:pt x="5450433" y="133985"/>
                </a:lnTo>
                <a:lnTo>
                  <a:pt x="99060" y="133985"/>
                </a:lnTo>
                <a:lnTo>
                  <a:pt x="84054" y="131337"/>
                </a:lnTo>
                <a:lnTo>
                  <a:pt x="71596" y="123952"/>
                </a:lnTo>
                <a:lnTo>
                  <a:pt x="63091" y="112660"/>
                </a:lnTo>
                <a:lnTo>
                  <a:pt x="59944" y="98298"/>
                </a:lnTo>
                <a:lnTo>
                  <a:pt x="63091" y="83458"/>
                </a:lnTo>
                <a:lnTo>
                  <a:pt x="71596" y="71120"/>
                </a:lnTo>
                <a:lnTo>
                  <a:pt x="84054" y="62686"/>
                </a:lnTo>
                <a:lnTo>
                  <a:pt x="99060" y="59562"/>
                </a:lnTo>
                <a:lnTo>
                  <a:pt x="5449478" y="59562"/>
                </a:lnTo>
                <a:lnTo>
                  <a:pt x="5429297" y="29051"/>
                </a:lnTo>
                <a:lnTo>
                  <a:pt x="5397918" y="7822"/>
                </a:lnTo>
                <a:lnTo>
                  <a:pt x="5358384" y="0"/>
                </a:lnTo>
                <a:close/>
              </a:path>
              <a:path w="5457825" h="196850">
                <a:moveTo>
                  <a:pt x="5449478" y="59562"/>
                </a:moveTo>
                <a:lnTo>
                  <a:pt x="5358384" y="59562"/>
                </a:lnTo>
                <a:lnTo>
                  <a:pt x="5373389" y="62686"/>
                </a:lnTo>
                <a:lnTo>
                  <a:pt x="5385847" y="71120"/>
                </a:lnTo>
                <a:lnTo>
                  <a:pt x="5394352" y="83458"/>
                </a:lnTo>
                <a:lnTo>
                  <a:pt x="5397500" y="98298"/>
                </a:lnTo>
                <a:lnTo>
                  <a:pt x="5394352" y="112660"/>
                </a:lnTo>
                <a:lnTo>
                  <a:pt x="5385847" y="123952"/>
                </a:lnTo>
                <a:lnTo>
                  <a:pt x="5373389" y="131337"/>
                </a:lnTo>
                <a:lnTo>
                  <a:pt x="5358384" y="133985"/>
                </a:lnTo>
                <a:lnTo>
                  <a:pt x="5450433" y="133985"/>
                </a:lnTo>
                <a:lnTo>
                  <a:pt x="5457444" y="98298"/>
                </a:lnTo>
                <a:lnTo>
                  <a:pt x="5449984" y="60328"/>
                </a:lnTo>
                <a:lnTo>
                  <a:pt x="5449478" y="59562"/>
                </a:lnTo>
                <a:close/>
              </a:path>
            </a:pathLst>
          </a:custGeom>
          <a:solidFill>
            <a:srgbClr val="05405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61972" y="2423160"/>
            <a:ext cx="2700655" cy="68580"/>
          </a:xfrm>
          <a:custGeom>
            <a:avLst/>
            <a:gdLst/>
            <a:ahLst/>
            <a:cxnLst/>
            <a:rect l="l" t="t" r="r" b="b"/>
            <a:pathLst>
              <a:path w="5401309" h="137160">
                <a:moveTo>
                  <a:pt x="5331967" y="0"/>
                </a:moveTo>
                <a:lnTo>
                  <a:pt x="69087" y="0"/>
                </a:lnTo>
                <a:lnTo>
                  <a:pt x="41790" y="5268"/>
                </a:lnTo>
                <a:lnTo>
                  <a:pt x="19875" y="19764"/>
                </a:lnTo>
                <a:lnTo>
                  <a:pt x="5294" y="41523"/>
                </a:lnTo>
                <a:lnTo>
                  <a:pt x="0" y="68579"/>
                </a:lnTo>
                <a:lnTo>
                  <a:pt x="5294" y="94404"/>
                </a:lnTo>
                <a:lnTo>
                  <a:pt x="19875" y="116300"/>
                </a:lnTo>
                <a:lnTo>
                  <a:pt x="41790" y="131480"/>
                </a:lnTo>
                <a:lnTo>
                  <a:pt x="69087" y="137159"/>
                </a:lnTo>
                <a:lnTo>
                  <a:pt x="5331967" y="137159"/>
                </a:lnTo>
                <a:lnTo>
                  <a:pt x="5359265" y="131480"/>
                </a:lnTo>
                <a:lnTo>
                  <a:pt x="5381180" y="116300"/>
                </a:lnTo>
                <a:lnTo>
                  <a:pt x="5395761" y="94404"/>
                </a:lnTo>
                <a:lnTo>
                  <a:pt x="5401056" y="68579"/>
                </a:lnTo>
                <a:lnTo>
                  <a:pt x="5395761" y="41523"/>
                </a:lnTo>
                <a:lnTo>
                  <a:pt x="5381180" y="19764"/>
                </a:lnTo>
                <a:lnTo>
                  <a:pt x="5359265" y="5268"/>
                </a:lnTo>
                <a:lnTo>
                  <a:pt x="53319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73118" y="2302764"/>
            <a:ext cx="309563" cy="309563"/>
          </a:xfrm>
          <a:custGeom>
            <a:avLst/>
            <a:gdLst/>
            <a:ahLst/>
            <a:cxnLst/>
            <a:rect l="l" t="t" r="r" b="b"/>
            <a:pathLst>
              <a:path w="619125" h="619125">
                <a:moveTo>
                  <a:pt x="309372" y="0"/>
                </a:moveTo>
                <a:lnTo>
                  <a:pt x="263665" y="3355"/>
                </a:lnTo>
                <a:lnTo>
                  <a:pt x="220038" y="13102"/>
                </a:lnTo>
                <a:lnTo>
                  <a:pt x="178968" y="28761"/>
                </a:lnTo>
                <a:lnTo>
                  <a:pt x="140936" y="49853"/>
                </a:lnTo>
                <a:lnTo>
                  <a:pt x="106420" y="75899"/>
                </a:lnTo>
                <a:lnTo>
                  <a:pt x="75899" y="106420"/>
                </a:lnTo>
                <a:lnTo>
                  <a:pt x="49853" y="140936"/>
                </a:lnTo>
                <a:lnTo>
                  <a:pt x="28761" y="178968"/>
                </a:lnTo>
                <a:lnTo>
                  <a:pt x="13102" y="220038"/>
                </a:lnTo>
                <a:lnTo>
                  <a:pt x="3355" y="263665"/>
                </a:lnTo>
                <a:lnTo>
                  <a:pt x="0" y="309372"/>
                </a:lnTo>
                <a:lnTo>
                  <a:pt x="3355" y="355078"/>
                </a:lnTo>
                <a:lnTo>
                  <a:pt x="13102" y="398705"/>
                </a:lnTo>
                <a:lnTo>
                  <a:pt x="28761" y="439775"/>
                </a:lnTo>
                <a:lnTo>
                  <a:pt x="49853" y="477807"/>
                </a:lnTo>
                <a:lnTo>
                  <a:pt x="75899" y="512323"/>
                </a:lnTo>
                <a:lnTo>
                  <a:pt x="106420" y="542844"/>
                </a:lnTo>
                <a:lnTo>
                  <a:pt x="140936" y="568890"/>
                </a:lnTo>
                <a:lnTo>
                  <a:pt x="178968" y="589982"/>
                </a:lnTo>
                <a:lnTo>
                  <a:pt x="220038" y="605641"/>
                </a:lnTo>
                <a:lnTo>
                  <a:pt x="263665" y="615388"/>
                </a:lnTo>
                <a:lnTo>
                  <a:pt x="309372" y="618744"/>
                </a:lnTo>
                <a:lnTo>
                  <a:pt x="355078" y="615388"/>
                </a:lnTo>
                <a:lnTo>
                  <a:pt x="398705" y="605641"/>
                </a:lnTo>
                <a:lnTo>
                  <a:pt x="439775" y="589982"/>
                </a:lnTo>
                <a:lnTo>
                  <a:pt x="477807" y="568890"/>
                </a:lnTo>
                <a:lnTo>
                  <a:pt x="512323" y="542844"/>
                </a:lnTo>
                <a:lnTo>
                  <a:pt x="542844" y="512323"/>
                </a:lnTo>
                <a:lnTo>
                  <a:pt x="568890" y="477807"/>
                </a:lnTo>
                <a:lnTo>
                  <a:pt x="589982" y="439775"/>
                </a:lnTo>
                <a:lnTo>
                  <a:pt x="605641" y="398705"/>
                </a:lnTo>
                <a:lnTo>
                  <a:pt x="615388" y="355078"/>
                </a:lnTo>
                <a:lnTo>
                  <a:pt x="618744" y="309372"/>
                </a:lnTo>
                <a:lnTo>
                  <a:pt x="615388" y="263665"/>
                </a:lnTo>
                <a:lnTo>
                  <a:pt x="605641" y="220038"/>
                </a:lnTo>
                <a:lnTo>
                  <a:pt x="589982" y="178968"/>
                </a:lnTo>
                <a:lnTo>
                  <a:pt x="568890" y="140936"/>
                </a:lnTo>
                <a:lnTo>
                  <a:pt x="542844" y="106420"/>
                </a:lnTo>
                <a:lnTo>
                  <a:pt x="512323" y="75899"/>
                </a:lnTo>
                <a:lnTo>
                  <a:pt x="477807" y="49853"/>
                </a:lnTo>
                <a:lnTo>
                  <a:pt x="439775" y="28761"/>
                </a:lnTo>
                <a:lnTo>
                  <a:pt x="398705" y="13102"/>
                </a:lnTo>
                <a:lnTo>
                  <a:pt x="355078" y="3355"/>
                </a:lnTo>
                <a:lnTo>
                  <a:pt x="3093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5572" y="2331911"/>
            <a:ext cx="18192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5" dirty="0">
                <a:solidFill>
                  <a:srgbClr val="0D80B8"/>
                </a:solidFill>
                <a:latin typeface="Arial"/>
                <a:cs typeface="Arial"/>
              </a:rPr>
              <a:t>02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31848" y="901446"/>
            <a:ext cx="466408" cy="2309813"/>
          </a:xfrm>
          <a:custGeom>
            <a:avLst/>
            <a:gdLst/>
            <a:ahLst/>
            <a:cxnLst/>
            <a:rect l="l" t="t" r="r" b="b"/>
            <a:pathLst>
              <a:path w="932814" h="4619625">
                <a:moveTo>
                  <a:pt x="716788" y="0"/>
                </a:moveTo>
                <a:lnTo>
                  <a:pt x="215900" y="0"/>
                </a:lnTo>
                <a:lnTo>
                  <a:pt x="166191" y="5668"/>
                </a:lnTo>
                <a:lnTo>
                  <a:pt x="120668" y="21836"/>
                </a:lnTo>
                <a:lnTo>
                  <a:pt x="80592" y="47246"/>
                </a:lnTo>
                <a:lnTo>
                  <a:pt x="47226" y="80640"/>
                </a:lnTo>
                <a:lnTo>
                  <a:pt x="21830" y="120761"/>
                </a:lnTo>
                <a:lnTo>
                  <a:pt x="5667" y="166351"/>
                </a:lnTo>
                <a:lnTo>
                  <a:pt x="0" y="216153"/>
                </a:lnTo>
                <a:lnTo>
                  <a:pt x="0" y="4403090"/>
                </a:lnTo>
                <a:lnTo>
                  <a:pt x="5667" y="4451932"/>
                </a:lnTo>
                <a:lnTo>
                  <a:pt x="21830" y="4497149"/>
                </a:lnTo>
                <a:lnTo>
                  <a:pt x="47226" y="4537324"/>
                </a:lnTo>
                <a:lnTo>
                  <a:pt x="80592" y="4571038"/>
                </a:lnTo>
                <a:lnTo>
                  <a:pt x="120668" y="4596874"/>
                </a:lnTo>
                <a:lnTo>
                  <a:pt x="166191" y="4613415"/>
                </a:lnTo>
                <a:lnTo>
                  <a:pt x="215900" y="4619244"/>
                </a:lnTo>
                <a:lnTo>
                  <a:pt x="716788" y="4619244"/>
                </a:lnTo>
                <a:lnTo>
                  <a:pt x="766496" y="4613415"/>
                </a:lnTo>
                <a:lnTo>
                  <a:pt x="812019" y="4596874"/>
                </a:lnTo>
                <a:lnTo>
                  <a:pt x="852095" y="4571038"/>
                </a:lnTo>
                <a:lnTo>
                  <a:pt x="885461" y="4537324"/>
                </a:lnTo>
                <a:lnTo>
                  <a:pt x="910857" y="4497149"/>
                </a:lnTo>
                <a:lnTo>
                  <a:pt x="925140" y="4457192"/>
                </a:lnTo>
                <a:lnTo>
                  <a:pt x="215900" y="4457192"/>
                </a:lnTo>
                <a:lnTo>
                  <a:pt x="194821" y="4452971"/>
                </a:lnTo>
                <a:lnTo>
                  <a:pt x="177672" y="4441428"/>
                </a:lnTo>
                <a:lnTo>
                  <a:pt x="166143" y="4424241"/>
                </a:lnTo>
                <a:lnTo>
                  <a:pt x="161925" y="4403090"/>
                </a:lnTo>
                <a:lnTo>
                  <a:pt x="161925" y="216153"/>
                </a:lnTo>
                <a:lnTo>
                  <a:pt x="166143" y="195002"/>
                </a:lnTo>
                <a:lnTo>
                  <a:pt x="177672" y="177815"/>
                </a:lnTo>
                <a:lnTo>
                  <a:pt x="194821" y="166272"/>
                </a:lnTo>
                <a:lnTo>
                  <a:pt x="215900" y="162051"/>
                </a:lnTo>
                <a:lnTo>
                  <a:pt x="925495" y="162051"/>
                </a:lnTo>
                <a:lnTo>
                  <a:pt x="910857" y="120761"/>
                </a:lnTo>
                <a:lnTo>
                  <a:pt x="885461" y="80640"/>
                </a:lnTo>
                <a:lnTo>
                  <a:pt x="852095" y="47246"/>
                </a:lnTo>
                <a:lnTo>
                  <a:pt x="812019" y="21836"/>
                </a:lnTo>
                <a:lnTo>
                  <a:pt x="766496" y="5668"/>
                </a:lnTo>
                <a:lnTo>
                  <a:pt x="716788" y="0"/>
                </a:lnTo>
                <a:close/>
              </a:path>
              <a:path w="932814" h="4619625">
                <a:moveTo>
                  <a:pt x="925495" y="162051"/>
                </a:moveTo>
                <a:lnTo>
                  <a:pt x="716788" y="162051"/>
                </a:lnTo>
                <a:lnTo>
                  <a:pt x="737866" y="166272"/>
                </a:lnTo>
                <a:lnTo>
                  <a:pt x="755014" y="177815"/>
                </a:lnTo>
                <a:lnTo>
                  <a:pt x="766544" y="195002"/>
                </a:lnTo>
                <a:lnTo>
                  <a:pt x="770763" y="216153"/>
                </a:lnTo>
                <a:lnTo>
                  <a:pt x="770763" y="4403090"/>
                </a:lnTo>
                <a:lnTo>
                  <a:pt x="766544" y="4424241"/>
                </a:lnTo>
                <a:lnTo>
                  <a:pt x="755014" y="4441428"/>
                </a:lnTo>
                <a:lnTo>
                  <a:pt x="737866" y="4452971"/>
                </a:lnTo>
                <a:lnTo>
                  <a:pt x="716788" y="4457192"/>
                </a:lnTo>
                <a:lnTo>
                  <a:pt x="925140" y="4457192"/>
                </a:lnTo>
                <a:lnTo>
                  <a:pt x="927020" y="4451932"/>
                </a:lnTo>
                <a:lnTo>
                  <a:pt x="932688" y="4403090"/>
                </a:lnTo>
                <a:lnTo>
                  <a:pt x="932688" y="216153"/>
                </a:lnTo>
                <a:lnTo>
                  <a:pt x="927020" y="166351"/>
                </a:lnTo>
                <a:lnTo>
                  <a:pt x="925495" y="162051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73377" y="942975"/>
            <a:ext cx="385763" cy="2227580"/>
          </a:xfrm>
          <a:custGeom>
            <a:avLst/>
            <a:gdLst/>
            <a:ahLst/>
            <a:cxnLst/>
            <a:rect l="l" t="t" r="r" b="b"/>
            <a:pathLst>
              <a:path w="771525" h="4455160">
                <a:moveTo>
                  <a:pt x="636143" y="0"/>
                </a:moveTo>
                <a:lnTo>
                  <a:pt x="135000" y="0"/>
                </a:lnTo>
                <a:lnTo>
                  <a:pt x="92187" y="6834"/>
                </a:lnTo>
                <a:lnTo>
                  <a:pt x="55110" y="25903"/>
                </a:lnTo>
                <a:lnTo>
                  <a:pt x="25940" y="55056"/>
                </a:lnTo>
                <a:lnTo>
                  <a:pt x="6846" y="92139"/>
                </a:lnTo>
                <a:lnTo>
                  <a:pt x="0" y="135000"/>
                </a:lnTo>
                <a:lnTo>
                  <a:pt x="0" y="4319651"/>
                </a:lnTo>
                <a:lnTo>
                  <a:pt x="6846" y="4361342"/>
                </a:lnTo>
                <a:lnTo>
                  <a:pt x="25940" y="4398279"/>
                </a:lnTo>
                <a:lnTo>
                  <a:pt x="55110" y="4427870"/>
                </a:lnTo>
                <a:lnTo>
                  <a:pt x="92187" y="4447524"/>
                </a:lnTo>
                <a:lnTo>
                  <a:pt x="135000" y="4454652"/>
                </a:lnTo>
                <a:lnTo>
                  <a:pt x="636143" y="4454652"/>
                </a:lnTo>
                <a:lnTo>
                  <a:pt x="678956" y="4447524"/>
                </a:lnTo>
                <a:lnTo>
                  <a:pt x="716033" y="4427870"/>
                </a:lnTo>
                <a:lnTo>
                  <a:pt x="745203" y="4398279"/>
                </a:lnTo>
                <a:lnTo>
                  <a:pt x="764297" y="4361342"/>
                </a:lnTo>
                <a:lnTo>
                  <a:pt x="771144" y="4319651"/>
                </a:lnTo>
                <a:lnTo>
                  <a:pt x="771144" y="135000"/>
                </a:lnTo>
                <a:lnTo>
                  <a:pt x="764297" y="92139"/>
                </a:lnTo>
                <a:lnTo>
                  <a:pt x="745203" y="55056"/>
                </a:lnTo>
                <a:lnTo>
                  <a:pt x="716033" y="25903"/>
                </a:lnTo>
                <a:lnTo>
                  <a:pt x="678956" y="6834"/>
                </a:lnTo>
                <a:lnTo>
                  <a:pt x="63614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73377" y="942975"/>
            <a:ext cx="385763" cy="2227580"/>
          </a:xfrm>
          <a:custGeom>
            <a:avLst/>
            <a:gdLst/>
            <a:ahLst/>
            <a:cxnLst/>
            <a:rect l="l" t="t" r="r" b="b"/>
            <a:pathLst>
              <a:path w="771525" h="4455160">
                <a:moveTo>
                  <a:pt x="771144" y="4319651"/>
                </a:moveTo>
                <a:lnTo>
                  <a:pt x="764297" y="4361342"/>
                </a:lnTo>
                <a:lnTo>
                  <a:pt x="745203" y="4398279"/>
                </a:lnTo>
                <a:lnTo>
                  <a:pt x="716033" y="4427870"/>
                </a:lnTo>
                <a:lnTo>
                  <a:pt x="678956" y="4447524"/>
                </a:lnTo>
                <a:lnTo>
                  <a:pt x="636143" y="4454652"/>
                </a:lnTo>
                <a:lnTo>
                  <a:pt x="346420" y="4454652"/>
                </a:lnTo>
                <a:lnTo>
                  <a:pt x="197643" y="4454652"/>
                </a:lnTo>
                <a:lnTo>
                  <a:pt x="142831" y="4454652"/>
                </a:lnTo>
                <a:lnTo>
                  <a:pt x="135000" y="4454652"/>
                </a:lnTo>
                <a:lnTo>
                  <a:pt x="92187" y="4447524"/>
                </a:lnTo>
                <a:lnTo>
                  <a:pt x="55110" y="4427870"/>
                </a:lnTo>
                <a:lnTo>
                  <a:pt x="25940" y="4398279"/>
                </a:lnTo>
                <a:lnTo>
                  <a:pt x="6846" y="4361342"/>
                </a:lnTo>
                <a:lnTo>
                  <a:pt x="0" y="4319651"/>
                </a:lnTo>
                <a:lnTo>
                  <a:pt x="0" y="1900400"/>
                </a:lnTo>
                <a:lnTo>
                  <a:pt x="0" y="658082"/>
                </a:lnTo>
                <a:lnTo>
                  <a:pt x="0" y="200386"/>
                </a:lnTo>
                <a:lnTo>
                  <a:pt x="0" y="135000"/>
                </a:lnTo>
                <a:lnTo>
                  <a:pt x="6846" y="92139"/>
                </a:lnTo>
                <a:lnTo>
                  <a:pt x="25940" y="55056"/>
                </a:lnTo>
                <a:lnTo>
                  <a:pt x="55110" y="25903"/>
                </a:lnTo>
                <a:lnTo>
                  <a:pt x="92187" y="6834"/>
                </a:lnTo>
                <a:lnTo>
                  <a:pt x="135000" y="0"/>
                </a:lnTo>
                <a:lnTo>
                  <a:pt x="424723" y="0"/>
                </a:lnTo>
                <a:lnTo>
                  <a:pt x="573500" y="0"/>
                </a:lnTo>
                <a:lnTo>
                  <a:pt x="628312" y="0"/>
                </a:lnTo>
                <a:lnTo>
                  <a:pt x="636143" y="0"/>
                </a:lnTo>
                <a:lnTo>
                  <a:pt x="678956" y="6834"/>
                </a:lnTo>
                <a:lnTo>
                  <a:pt x="716033" y="25903"/>
                </a:lnTo>
                <a:lnTo>
                  <a:pt x="745203" y="55056"/>
                </a:lnTo>
                <a:lnTo>
                  <a:pt x="764297" y="92139"/>
                </a:lnTo>
                <a:lnTo>
                  <a:pt x="771144" y="135000"/>
                </a:lnTo>
                <a:lnTo>
                  <a:pt x="771144" y="4319651"/>
                </a:lnTo>
                <a:close/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07414" y="1726692"/>
            <a:ext cx="1329055" cy="1327468"/>
          </a:xfrm>
          <a:custGeom>
            <a:avLst/>
            <a:gdLst/>
            <a:ahLst/>
            <a:cxnLst/>
            <a:rect l="l" t="t" r="r" b="b"/>
            <a:pathLst>
              <a:path w="2658110" h="2654935">
                <a:moveTo>
                  <a:pt x="1328927" y="0"/>
                </a:moveTo>
                <a:lnTo>
                  <a:pt x="1280209" y="875"/>
                </a:lnTo>
                <a:lnTo>
                  <a:pt x="1231933" y="3482"/>
                </a:lnTo>
                <a:lnTo>
                  <a:pt x="1184129" y="7789"/>
                </a:lnTo>
                <a:lnTo>
                  <a:pt x="1136826" y="13768"/>
                </a:lnTo>
                <a:lnTo>
                  <a:pt x="1090055" y="21388"/>
                </a:lnTo>
                <a:lnTo>
                  <a:pt x="1043845" y="30619"/>
                </a:lnTo>
                <a:lnTo>
                  <a:pt x="998228" y="41430"/>
                </a:lnTo>
                <a:lnTo>
                  <a:pt x="953232" y="53793"/>
                </a:lnTo>
                <a:lnTo>
                  <a:pt x="908889" y="67677"/>
                </a:lnTo>
                <a:lnTo>
                  <a:pt x="865227" y="83052"/>
                </a:lnTo>
                <a:lnTo>
                  <a:pt x="822277" y="99888"/>
                </a:lnTo>
                <a:lnTo>
                  <a:pt x="780069" y="118155"/>
                </a:lnTo>
                <a:lnTo>
                  <a:pt x="738634" y="137823"/>
                </a:lnTo>
                <a:lnTo>
                  <a:pt x="698000" y="158862"/>
                </a:lnTo>
                <a:lnTo>
                  <a:pt x="658198" y="181243"/>
                </a:lnTo>
                <a:lnTo>
                  <a:pt x="619259" y="204934"/>
                </a:lnTo>
                <a:lnTo>
                  <a:pt x="581211" y="229906"/>
                </a:lnTo>
                <a:lnTo>
                  <a:pt x="544086" y="256129"/>
                </a:lnTo>
                <a:lnTo>
                  <a:pt x="507913" y="283573"/>
                </a:lnTo>
                <a:lnTo>
                  <a:pt x="472722" y="312208"/>
                </a:lnTo>
                <a:lnTo>
                  <a:pt x="438543" y="342005"/>
                </a:lnTo>
                <a:lnTo>
                  <a:pt x="405407" y="372932"/>
                </a:lnTo>
                <a:lnTo>
                  <a:pt x="373342" y="404960"/>
                </a:lnTo>
                <a:lnTo>
                  <a:pt x="342381" y="438059"/>
                </a:lnTo>
                <a:lnTo>
                  <a:pt x="312551" y="472199"/>
                </a:lnTo>
                <a:lnTo>
                  <a:pt x="283884" y="507350"/>
                </a:lnTo>
                <a:lnTo>
                  <a:pt x="256409" y="543482"/>
                </a:lnTo>
                <a:lnTo>
                  <a:pt x="230157" y="580565"/>
                </a:lnTo>
                <a:lnTo>
                  <a:pt x="205157" y="618569"/>
                </a:lnTo>
                <a:lnTo>
                  <a:pt x="181440" y="657464"/>
                </a:lnTo>
                <a:lnTo>
                  <a:pt x="159035" y="697220"/>
                </a:lnTo>
                <a:lnTo>
                  <a:pt x="137973" y="737807"/>
                </a:lnTo>
                <a:lnTo>
                  <a:pt x="118284" y="779195"/>
                </a:lnTo>
                <a:lnTo>
                  <a:pt x="99997" y="821354"/>
                </a:lnTo>
                <a:lnTo>
                  <a:pt x="83142" y="864254"/>
                </a:lnTo>
                <a:lnTo>
                  <a:pt x="67750" y="907865"/>
                </a:lnTo>
                <a:lnTo>
                  <a:pt x="53851" y="952156"/>
                </a:lnTo>
                <a:lnTo>
                  <a:pt x="41475" y="997099"/>
                </a:lnTo>
                <a:lnTo>
                  <a:pt x="30652" y="1042663"/>
                </a:lnTo>
                <a:lnTo>
                  <a:pt x="21411" y="1088817"/>
                </a:lnTo>
                <a:lnTo>
                  <a:pt x="13783" y="1135532"/>
                </a:lnTo>
                <a:lnTo>
                  <a:pt x="7798" y="1182779"/>
                </a:lnTo>
                <a:lnTo>
                  <a:pt x="3485" y="1230526"/>
                </a:lnTo>
                <a:lnTo>
                  <a:pt x="876" y="1278744"/>
                </a:lnTo>
                <a:lnTo>
                  <a:pt x="0" y="1327404"/>
                </a:lnTo>
                <a:lnTo>
                  <a:pt x="876" y="1376063"/>
                </a:lnTo>
                <a:lnTo>
                  <a:pt x="3485" y="1424281"/>
                </a:lnTo>
                <a:lnTo>
                  <a:pt x="7798" y="1472028"/>
                </a:lnTo>
                <a:lnTo>
                  <a:pt x="13783" y="1519275"/>
                </a:lnTo>
                <a:lnTo>
                  <a:pt x="21411" y="1565990"/>
                </a:lnTo>
                <a:lnTo>
                  <a:pt x="30652" y="1612144"/>
                </a:lnTo>
                <a:lnTo>
                  <a:pt x="41475" y="1657708"/>
                </a:lnTo>
                <a:lnTo>
                  <a:pt x="53851" y="1702651"/>
                </a:lnTo>
                <a:lnTo>
                  <a:pt x="67750" y="1746942"/>
                </a:lnTo>
                <a:lnTo>
                  <a:pt x="83142" y="1790553"/>
                </a:lnTo>
                <a:lnTo>
                  <a:pt x="99997" y="1833453"/>
                </a:lnTo>
                <a:lnTo>
                  <a:pt x="118284" y="1875612"/>
                </a:lnTo>
                <a:lnTo>
                  <a:pt x="137973" y="1917000"/>
                </a:lnTo>
                <a:lnTo>
                  <a:pt x="159035" y="1957587"/>
                </a:lnTo>
                <a:lnTo>
                  <a:pt x="181440" y="1997343"/>
                </a:lnTo>
                <a:lnTo>
                  <a:pt x="205157" y="2036238"/>
                </a:lnTo>
                <a:lnTo>
                  <a:pt x="230157" y="2074242"/>
                </a:lnTo>
                <a:lnTo>
                  <a:pt x="256409" y="2111325"/>
                </a:lnTo>
                <a:lnTo>
                  <a:pt x="283884" y="2147457"/>
                </a:lnTo>
                <a:lnTo>
                  <a:pt x="312551" y="2182608"/>
                </a:lnTo>
                <a:lnTo>
                  <a:pt x="342381" y="2216748"/>
                </a:lnTo>
                <a:lnTo>
                  <a:pt x="373342" y="2249847"/>
                </a:lnTo>
                <a:lnTo>
                  <a:pt x="405407" y="2281875"/>
                </a:lnTo>
                <a:lnTo>
                  <a:pt x="438543" y="2312802"/>
                </a:lnTo>
                <a:lnTo>
                  <a:pt x="472722" y="2342599"/>
                </a:lnTo>
                <a:lnTo>
                  <a:pt x="507913" y="2371234"/>
                </a:lnTo>
                <a:lnTo>
                  <a:pt x="544086" y="2398678"/>
                </a:lnTo>
                <a:lnTo>
                  <a:pt x="581211" y="2424901"/>
                </a:lnTo>
                <a:lnTo>
                  <a:pt x="619259" y="2449873"/>
                </a:lnTo>
                <a:lnTo>
                  <a:pt x="658198" y="2473564"/>
                </a:lnTo>
                <a:lnTo>
                  <a:pt x="698000" y="2495945"/>
                </a:lnTo>
                <a:lnTo>
                  <a:pt x="738634" y="2516984"/>
                </a:lnTo>
                <a:lnTo>
                  <a:pt x="780069" y="2536652"/>
                </a:lnTo>
                <a:lnTo>
                  <a:pt x="822277" y="2554919"/>
                </a:lnTo>
                <a:lnTo>
                  <a:pt x="865227" y="2571755"/>
                </a:lnTo>
                <a:lnTo>
                  <a:pt x="908889" y="2587130"/>
                </a:lnTo>
                <a:lnTo>
                  <a:pt x="953232" y="2601014"/>
                </a:lnTo>
                <a:lnTo>
                  <a:pt x="998228" y="2613377"/>
                </a:lnTo>
                <a:lnTo>
                  <a:pt x="1043845" y="2624188"/>
                </a:lnTo>
                <a:lnTo>
                  <a:pt x="1090055" y="2633419"/>
                </a:lnTo>
                <a:lnTo>
                  <a:pt x="1136826" y="2641039"/>
                </a:lnTo>
                <a:lnTo>
                  <a:pt x="1184129" y="2647018"/>
                </a:lnTo>
                <a:lnTo>
                  <a:pt x="1231933" y="2651325"/>
                </a:lnTo>
                <a:lnTo>
                  <a:pt x="1280209" y="2653932"/>
                </a:lnTo>
                <a:lnTo>
                  <a:pt x="1328927" y="2654808"/>
                </a:lnTo>
                <a:lnTo>
                  <a:pt x="1377646" y="2653932"/>
                </a:lnTo>
                <a:lnTo>
                  <a:pt x="1425922" y="2651325"/>
                </a:lnTo>
                <a:lnTo>
                  <a:pt x="1473726" y="2647018"/>
                </a:lnTo>
                <a:lnTo>
                  <a:pt x="1521029" y="2641039"/>
                </a:lnTo>
                <a:lnTo>
                  <a:pt x="1567800" y="2633419"/>
                </a:lnTo>
                <a:lnTo>
                  <a:pt x="1614010" y="2624188"/>
                </a:lnTo>
                <a:lnTo>
                  <a:pt x="1659627" y="2613377"/>
                </a:lnTo>
                <a:lnTo>
                  <a:pt x="1704623" y="2601014"/>
                </a:lnTo>
                <a:lnTo>
                  <a:pt x="1748966" y="2587130"/>
                </a:lnTo>
                <a:lnTo>
                  <a:pt x="1792628" y="2571755"/>
                </a:lnTo>
                <a:lnTo>
                  <a:pt x="1835578" y="2554919"/>
                </a:lnTo>
                <a:lnTo>
                  <a:pt x="1877786" y="2536652"/>
                </a:lnTo>
                <a:lnTo>
                  <a:pt x="1919221" y="2516984"/>
                </a:lnTo>
                <a:lnTo>
                  <a:pt x="1959855" y="2495945"/>
                </a:lnTo>
                <a:lnTo>
                  <a:pt x="1999657" y="2473564"/>
                </a:lnTo>
                <a:lnTo>
                  <a:pt x="2038596" y="2449873"/>
                </a:lnTo>
                <a:lnTo>
                  <a:pt x="2076644" y="2424901"/>
                </a:lnTo>
                <a:lnTo>
                  <a:pt x="2113769" y="2398678"/>
                </a:lnTo>
                <a:lnTo>
                  <a:pt x="2149942" y="2371234"/>
                </a:lnTo>
                <a:lnTo>
                  <a:pt x="2185133" y="2342599"/>
                </a:lnTo>
                <a:lnTo>
                  <a:pt x="2219312" y="2312802"/>
                </a:lnTo>
                <a:lnTo>
                  <a:pt x="2252448" y="2281875"/>
                </a:lnTo>
                <a:lnTo>
                  <a:pt x="2284513" y="2249847"/>
                </a:lnTo>
                <a:lnTo>
                  <a:pt x="2315474" y="2216748"/>
                </a:lnTo>
                <a:lnTo>
                  <a:pt x="2345304" y="2182608"/>
                </a:lnTo>
                <a:lnTo>
                  <a:pt x="2373971" y="2147457"/>
                </a:lnTo>
                <a:lnTo>
                  <a:pt x="2401446" y="2111325"/>
                </a:lnTo>
                <a:lnTo>
                  <a:pt x="2427698" y="2074242"/>
                </a:lnTo>
                <a:lnTo>
                  <a:pt x="2452698" y="2036238"/>
                </a:lnTo>
                <a:lnTo>
                  <a:pt x="2476415" y="1997343"/>
                </a:lnTo>
                <a:lnTo>
                  <a:pt x="2498820" y="1957587"/>
                </a:lnTo>
                <a:lnTo>
                  <a:pt x="2519882" y="1917000"/>
                </a:lnTo>
                <a:lnTo>
                  <a:pt x="2539571" y="1875612"/>
                </a:lnTo>
                <a:lnTo>
                  <a:pt x="2557858" y="1833453"/>
                </a:lnTo>
                <a:lnTo>
                  <a:pt x="2574713" y="1790553"/>
                </a:lnTo>
                <a:lnTo>
                  <a:pt x="2590105" y="1746942"/>
                </a:lnTo>
                <a:lnTo>
                  <a:pt x="2604004" y="1702651"/>
                </a:lnTo>
                <a:lnTo>
                  <a:pt x="2616380" y="1657708"/>
                </a:lnTo>
                <a:lnTo>
                  <a:pt x="2627203" y="1612144"/>
                </a:lnTo>
                <a:lnTo>
                  <a:pt x="2636444" y="1565990"/>
                </a:lnTo>
                <a:lnTo>
                  <a:pt x="2644072" y="1519275"/>
                </a:lnTo>
                <a:lnTo>
                  <a:pt x="2650057" y="1472028"/>
                </a:lnTo>
                <a:lnTo>
                  <a:pt x="2654370" y="1424281"/>
                </a:lnTo>
                <a:lnTo>
                  <a:pt x="2656979" y="1376063"/>
                </a:lnTo>
                <a:lnTo>
                  <a:pt x="2657856" y="1327404"/>
                </a:lnTo>
                <a:lnTo>
                  <a:pt x="2656979" y="1278744"/>
                </a:lnTo>
                <a:lnTo>
                  <a:pt x="2654370" y="1230526"/>
                </a:lnTo>
                <a:lnTo>
                  <a:pt x="2650057" y="1182779"/>
                </a:lnTo>
                <a:lnTo>
                  <a:pt x="2644072" y="1135532"/>
                </a:lnTo>
                <a:lnTo>
                  <a:pt x="2636444" y="1088817"/>
                </a:lnTo>
                <a:lnTo>
                  <a:pt x="2627203" y="1042663"/>
                </a:lnTo>
                <a:lnTo>
                  <a:pt x="2616380" y="997099"/>
                </a:lnTo>
                <a:lnTo>
                  <a:pt x="2604004" y="952156"/>
                </a:lnTo>
                <a:lnTo>
                  <a:pt x="2590105" y="907865"/>
                </a:lnTo>
                <a:lnTo>
                  <a:pt x="2574713" y="864254"/>
                </a:lnTo>
                <a:lnTo>
                  <a:pt x="2557858" y="821354"/>
                </a:lnTo>
                <a:lnTo>
                  <a:pt x="2539571" y="779195"/>
                </a:lnTo>
                <a:lnTo>
                  <a:pt x="2519882" y="737807"/>
                </a:lnTo>
                <a:lnTo>
                  <a:pt x="2498820" y="697220"/>
                </a:lnTo>
                <a:lnTo>
                  <a:pt x="2476415" y="657464"/>
                </a:lnTo>
                <a:lnTo>
                  <a:pt x="2452698" y="618569"/>
                </a:lnTo>
                <a:lnTo>
                  <a:pt x="2427698" y="580565"/>
                </a:lnTo>
                <a:lnTo>
                  <a:pt x="2401446" y="543482"/>
                </a:lnTo>
                <a:lnTo>
                  <a:pt x="2373971" y="507350"/>
                </a:lnTo>
                <a:lnTo>
                  <a:pt x="2345304" y="472199"/>
                </a:lnTo>
                <a:lnTo>
                  <a:pt x="2315474" y="438059"/>
                </a:lnTo>
                <a:lnTo>
                  <a:pt x="2284513" y="404960"/>
                </a:lnTo>
                <a:lnTo>
                  <a:pt x="2252448" y="372932"/>
                </a:lnTo>
                <a:lnTo>
                  <a:pt x="2219312" y="342005"/>
                </a:lnTo>
                <a:lnTo>
                  <a:pt x="2185133" y="312208"/>
                </a:lnTo>
                <a:lnTo>
                  <a:pt x="2149942" y="283573"/>
                </a:lnTo>
                <a:lnTo>
                  <a:pt x="2113769" y="256129"/>
                </a:lnTo>
                <a:lnTo>
                  <a:pt x="2076644" y="229906"/>
                </a:lnTo>
                <a:lnTo>
                  <a:pt x="2038596" y="204934"/>
                </a:lnTo>
                <a:lnTo>
                  <a:pt x="1999657" y="181243"/>
                </a:lnTo>
                <a:lnTo>
                  <a:pt x="1959855" y="158862"/>
                </a:lnTo>
                <a:lnTo>
                  <a:pt x="1919221" y="137823"/>
                </a:lnTo>
                <a:lnTo>
                  <a:pt x="1877786" y="118155"/>
                </a:lnTo>
                <a:lnTo>
                  <a:pt x="1835578" y="99888"/>
                </a:lnTo>
                <a:lnTo>
                  <a:pt x="1792628" y="83052"/>
                </a:lnTo>
                <a:lnTo>
                  <a:pt x="1748966" y="67677"/>
                </a:lnTo>
                <a:lnTo>
                  <a:pt x="1704623" y="53793"/>
                </a:lnTo>
                <a:lnTo>
                  <a:pt x="1659627" y="41430"/>
                </a:lnTo>
                <a:lnTo>
                  <a:pt x="1614010" y="30619"/>
                </a:lnTo>
                <a:lnTo>
                  <a:pt x="1567800" y="21388"/>
                </a:lnTo>
                <a:lnTo>
                  <a:pt x="1521029" y="13768"/>
                </a:lnTo>
                <a:lnTo>
                  <a:pt x="1473726" y="7789"/>
                </a:lnTo>
                <a:lnTo>
                  <a:pt x="1425922" y="3482"/>
                </a:lnTo>
                <a:lnTo>
                  <a:pt x="1377646" y="875"/>
                </a:lnTo>
                <a:lnTo>
                  <a:pt x="132892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90472" y="1808988"/>
            <a:ext cx="1162050" cy="1162050"/>
          </a:xfrm>
          <a:custGeom>
            <a:avLst/>
            <a:gdLst/>
            <a:ahLst/>
            <a:cxnLst/>
            <a:rect l="l" t="t" r="r" b="b"/>
            <a:pathLst>
              <a:path w="2324100" h="2324100">
                <a:moveTo>
                  <a:pt x="1162050" y="0"/>
                </a:moveTo>
                <a:lnTo>
                  <a:pt x="1114154" y="969"/>
                </a:lnTo>
                <a:lnTo>
                  <a:pt x="1066750" y="3852"/>
                </a:lnTo>
                <a:lnTo>
                  <a:pt x="1019877" y="8612"/>
                </a:lnTo>
                <a:lnTo>
                  <a:pt x="973571" y="15210"/>
                </a:lnTo>
                <a:lnTo>
                  <a:pt x="927871" y="23610"/>
                </a:lnTo>
                <a:lnTo>
                  <a:pt x="882812" y="33775"/>
                </a:lnTo>
                <a:lnTo>
                  <a:pt x="838433" y="45666"/>
                </a:lnTo>
                <a:lnTo>
                  <a:pt x="794772" y="59247"/>
                </a:lnTo>
                <a:lnTo>
                  <a:pt x="751864" y="74479"/>
                </a:lnTo>
                <a:lnTo>
                  <a:pt x="709749" y="91326"/>
                </a:lnTo>
                <a:lnTo>
                  <a:pt x="668463" y="109751"/>
                </a:lnTo>
                <a:lnTo>
                  <a:pt x="628043" y="129715"/>
                </a:lnTo>
                <a:lnTo>
                  <a:pt x="588528" y="151182"/>
                </a:lnTo>
                <a:lnTo>
                  <a:pt x="549954" y="174114"/>
                </a:lnTo>
                <a:lnTo>
                  <a:pt x="512359" y="198473"/>
                </a:lnTo>
                <a:lnTo>
                  <a:pt x="475780" y="224223"/>
                </a:lnTo>
                <a:lnTo>
                  <a:pt x="440255" y="251325"/>
                </a:lnTo>
                <a:lnTo>
                  <a:pt x="405821" y="279743"/>
                </a:lnTo>
                <a:lnTo>
                  <a:pt x="372515" y="309439"/>
                </a:lnTo>
                <a:lnTo>
                  <a:pt x="340375" y="340375"/>
                </a:lnTo>
                <a:lnTo>
                  <a:pt x="309439" y="372515"/>
                </a:lnTo>
                <a:lnTo>
                  <a:pt x="279743" y="405821"/>
                </a:lnTo>
                <a:lnTo>
                  <a:pt x="251325" y="440255"/>
                </a:lnTo>
                <a:lnTo>
                  <a:pt x="224223" y="475780"/>
                </a:lnTo>
                <a:lnTo>
                  <a:pt x="198473" y="512359"/>
                </a:lnTo>
                <a:lnTo>
                  <a:pt x="174114" y="549954"/>
                </a:lnTo>
                <a:lnTo>
                  <a:pt x="151182" y="588528"/>
                </a:lnTo>
                <a:lnTo>
                  <a:pt x="129715" y="628043"/>
                </a:lnTo>
                <a:lnTo>
                  <a:pt x="109751" y="668463"/>
                </a:lnTo>
                <a:lnTo>
                  <a:pt x="91326" y="709749"/>
                </a:lnTo>
                <a:lnTo>
                  <a:pt x="74479" y="751864"/>
                </a:lnTo>
                <a:lnTo>
                  <a:pt x="59247" y="794772"/>
                </a:lnTo>
                <a:lnTo>
                  <a:pt x="45666" y="838433"/>
                </a:lnTo>
                <a:lnTo>
                  <a:pt x="33775" y="882812"/>
                </a:lnTo>
                <a:lnTo>
                  <a:pt x="23610" y="927871"/>
                </a:lnTo>
                <a:lnTo>
                  <a:pt x="15210" y="973571"/>
                </a:lnTo>
                <a:lnTo>
                  <a:pt x="8612" y="1019877"/>
                </a:lnTo>
                <a:lnTo>
                  <a:pt x="3852" y="1066750"/>
                </a:lnTo>
                <a:lnTo>
                  <a:pt x="969" y="1114154"/>
                </a:lnTo>
                <a:lnTo>
                  <a:pt x="0" y="1162050"/>
                </a:lnTo>
                <a:lnTo>
                  <a:pt x="969" y="1209945"/>
                </a:lnTo>
                <a:lnTo>
                  <a:pt x="3852" y="1257349"/>
                </a:lnTo>
                <a:lnTo>
                  <a:pt x="8612" y="1304222"/>
                </a:lnTo>
                <a:lnTo>
                  <a:pt x="15210" y="1350528"/>
                </a:lnTo>
                <a:lnTo>
                  <a:pt x="23610" y="1396228"/>
                </a:lnTo>
                <a:lnTo>
                  <a:pt x="33775" y="1441287"/>
                </a:lnTo>
                <a:lnTo>
                  <a:pt x="45666" y="1485666"/>
                </a:lnTo>
                <a:lnTo>
                  <a:pt x="59247" y="1529327"/>
                </a:lnTo>
                <a:lnTo>
                  <a:pt x="74479" y="1572235"/>
                </a:lnTo>
                <a:lnTo>
                  <a:pt x="91326" y="1614350"/>
                </a:lnTo>
                <a:lnTo>
                  <a:pt x="109751" y="1655636"/>
                </a:lnTo>
                <a:lnTo>
                  <a:pt x="129715" y="1696056"/>
                </a:lnTo>
                <a:lnTo>
                  <a:pt x="151182" y="1735571"/>
                </a:lnTo>
                <a:lnTo>
                  <a:pt x="174114" y="1774145"/>
                </a:lnTo>
                <a:lnTo>
                  <a:pt x="198473" y="1811740"/>
                </a:lnTo>
                <a:lnTo>
                  <a:pt x="224223" y="1848319"/>
                </a:lnTo>
                <a:lnTo>
                  <a:pt x="251325" y="1883844"/>
                </a:lnTo>
                <a:lnTo>
                  <a:pt x="279743" y="1918278"/>
                </a:lnTo>
                <a:lnTo>
                  <a:pt x="309439" y="1951584"/>
                </a:lnTo>
                <a:lnTo>
                  <a:pt x="340375" y="1983724"/>
                </a:lnTo>
                <a:lnTo>
                  <a:pt x="372515" y="2014660"/>
                </a:lnTo>
                <a:lnTo>
                  <a:pt x="405821" y="2044356"/>
                </a:lnTo>
                <a:lnTo>
                  <a:pt x="440255" y="2072774"/>
                </a:lnTo>
                <a:lnTo>
                  <a:pt x="475780" y="2099876"/>
                </a:lnTo>
                <a:lnTo>
                  <a:pt x="512359" y="2125626"/>
                </a:lnTo>
                <a:lnTo>
                  <a:pt x="549954" y="2149985"/>
                </a:lnTo>
                <a:lnTo>
                  <a:pt x="588528" y="2172917"/>
                </a:lnTo>
                <a:lnTo>
                  <a:pt x="628043" y="2194384"/>
                </a:lnTo>
                <a:lnTo>
                  <a:pt x="668463" y="2214348"/>
                </a:lnTo>
                <a:lnTo>
                  <a:pt x="709749" y="2232773"/>
                </a:lnTo>
                <a:lnTo>
                  <a:pt x="751864" y="2249620"/>
                </a:lnTo>
                <a:lnTo>
                  <a:pt x="794772" y="2264852"/>
                </a:lnTo>
                <a:lnTo>
                  <a:pt x="838433" y="2278433"/>
                </a:lnTo>
                <a:lnTo>
                  <a:pt x="882812" y="2290324"/>
                </a:lnTo>
                <a:lnTo>
                  <a:pt x="927871" y="2300489"/>
                </a:lnTo>
                <a:lnTo>
                  <a:pt x="973571" y="2308889"/>
                </a:lnTo>
                <a:lnTo>
                  <a:pt x="1019877" y="2315487"/>
                </a:lnTo>
                <a:lnTo>
                  <a:pt x="1066750" y="2320247"/>
                </a:lnTo>
                <a:lnTo>
                  <a:pt x="1114154" y="2323130"/>
                </a:lnTo>
                <a:lnTo>
                  <a:pt x="1162050" y="2324100"/>
                </a:lnTo>
                <a:lnTo>
                  <a:pt x="1209945" y="2323130"/>
                </a:lnTo>
                <a:lnTo>
                  <a:pt x="1257349" y="2320247"/>
                </a:lnTo>
                <a:lnTo>
                  <a:pt x="1304222" y="2315487"/>
                </a:lnTo>
                <a:lnTo>
                  <a:pt x="1350528" y="2308889"/>
                </a:lnTo>
                <a:lnTo>
                  <a:pt x="1396228" y="2300489"/>
                </a:lnTo>
                <a:lnTo>
                  <a:pt x="1441287" y="2290324"/>
                </a:lnTo>
                <a:lnTo>
                  <a:pt x="1485666" y="2278433"/>
                </a:lnTo>
                <a:lnTo>
                  <a:pt x="1529327" y="2264852"/>
                </a:lnTo>
                <a:lnTo>
                  <a:pt x="1572235" y="2249620"/>
                </a:lnTo>
                <a:lnTo>
                  <a:pt x="1614350" y="2232773"/>
                </a:lnTo>
                <a:lnTo>
                  <a:pt x="1655636" y="2214348"/>
                </a:lnTo>
                <a:lnTo>
                  <a:pt x="1696056" y="2194384"/>
                </a:lnTo>
                <a:lnTo>
                  <a:pt x="1735571" y="2172917"/>
                </a:lnTo>
                <a:lnTo>
                  <a:pt x="1774145" y="2149985"/>
                </a:lnTo>
                <a:lnTo>
                  <a:pt x="1811740" y="2125626"/>
                </a:lnTo>
                <a:lnTo>
                  <a:pt x="1848319" y="2099876"/>
                </a:lnTo>
                <a:lnTo>
                  <a:pt x="1883844" y="2072774"/>
                </a:lnTo>
                <a:lnTo>
                  <a:pt x="1918278" y="2044356"/>
                </a:lnTo>
                <a:lnTo>
                  <a:pt x="1951584" y="2014660"/>
                </a:lnTo>
                <a:lnTo>
                  <a:pt x="1983724" y="1983724"/>
                </a:lnTo>
                <a:lnTo>
                  <a:pt x="2014660" y="1951584"/>
                </a:lnTo>
                <a:lnTo>
                  <a:pt x="2044356" y="1918278"/>
                </a:lnTo>
                <a:lnTo>
                  <a:pt x="2072774" y="1883844"/>
                </a:lnTo>
                <a:lnTo>
                  <a:pt x="2099876" y="1848319"/>
                </a:lnTo>
                <a:lnTo>
                  <a:pt x="2125626" y="1811740"/>
                </a:lnTo>
                <a:lnTo>
                  <a:pt x="2149985" y="1774145"/>
                </a:lnTo>
                <a:lnTo>
                  <a:pt x="2172917" y="1735571"/>
                </a:lnTo>
                <a:lnTo>
                  <a:pt x="2194384" y="1696056"/>
                </a:lnTo>
                <a:lnTo>
                  <a:pt x="2214348" y="1655636"/>
                </a:lnTo>
                <a:lnTo>
                  <a:pt x="2232773" y="1614350"/>
                </a:lnTo>
                <a:lnTo>
                  <a:pt x="2249620" y="1572235"/>
                </a:lnTo>
                <a:lnTo>
                  <a:pt x="2264852" y="1529327"/>
                </a:lnTo>
                <a:lnTo>
                  <a:pt x="2278433" y="1485666"/>
                </a:lnTo>
                <a:lnTo>
                  <a:pt x="2290324" y="1441287"/>
                </a:lnTo>
                <a:lnTo>
                  <a:pt x="2300489" y="1396228"/>
                </a:lnTo>
                <a:lnTo>
                  <a:pt x="2308889" y="1350528"/>
                </a:lnTo>
                <a:lnTo>
                  <a:pt x="2315487" y="1304222"/>
                </a:lnTo>
                <a:lnTo>
                  <a:pt x="2320247" y="1257349"/>
                </a:lnTo>
                <a:lnTo>
                  <a:pt x="2323130" y="1209945"/>
                </a:lnTo>
                <a:lnTo>
                  <a:pt x="2324100" y="1162050"/>
                </a:lnTo>
                <a:lnTo>
                  <a:pt x="2323130" y="1114154"/>
                </a:lnTo>
                <a:lnTo>
                  <a:pt x="2320247" y="1066750"/>
                </a:lnTo>
                <a:lnTo>
                  <a:pt x="2315487" y="1019877"/>
                </a:lnTo>
                <a:lnTo>
                  <a:pt x="2308889" y="973571"/>
                </a:lnTo>
                <a:lnTo>
                  <a:pt x="2300489" y="927871"/>
                </a:lnTo>
                <a:lnTo>
                  <a:pt x="2290324" y="882812"/>
                </a:lnTo>
                <a:lnTo>
                  <a:pt x="2278433" y="838433"/>
                </a:lnTo>
                <a:lnTo>
                  <a:pt x="2264852" y="794772"/>
                </a:lnTo>
                <a:lnTo>
                  <a:pt x="2249620" y="751864"/>
                </a:lnTo>
                <a:lnTo>
                  <a:pt x="2232773" y="709749"/>
                </a:lnTo>
                <a:lnTo>
                  <a:pt x="2214348" y="668463"/>
                </a:lnTo>
                <a:lnTo>
                  <a:pt x="2194384" y="628043"/>
                </a:lnTo>
                <a:lnTo>
                  <a:pt x="2172917" y="588528"/>
                </a:lnTo>
                <a:lnTo>
                  <a:pt x="2149985" y="549954"/>
                </a:lnTo>
                <a:lnTo>
                  <a:pt x="2125626" y="512359"/>
                </a:lnTo>
                <a:lnTo>
                  <a:pt x="2099876" y="475780"/>
                </a:lnTo>
                <a:lnTo>
                  <a:pt x="2072774" y="440255"/>
                </a:lnTo>
                <a:lnTo>
                  <a:pt x="2044356" y="405821"/>
                </a:lnTo>
                <a:lnTo>
                  <a:pt x="2014660" y="372515"/>
                </a:lnTo>
                <a:lnTo>
                  <a:pt x="1983724" y="340375"/>
                </a:lnTo>
                <a:lnTo>
                  <a:pt x="1951584" y="309439"/>
                </a:lnTo>
                <a:lnTo>
                  <a:pt x="1918278" y="279743"/>
                </a:lnTo>
                <a:lnTo>
                  <a:pt x="1883844" y="251325"/>
                </a:lnTo>
                <a:lnTo>
                  <a:pt x="1848319" y="224223"/>
                </a:lnTo>
                <a:lnTo>
                  <a:pt x="1811740" y="198473"/>
                </a:lnTo>
                <a:lnTo>
                  <a:pt x="1774145" y="174114"/>
                </a:lnTo>
                <a:lnTo>
                  <a:pt x="1735571" y="151182"/>
                </a:lnTo>
                <a:lnTo>
                  <a:pt x="1696056" y="129715"/>
                </a:lnTo>
                <a:lnTo>
                  <a:pt x="1655636" y="109751"/>
                </a:lnTo>
                <a:lnTo>
                  <a:pt x="1614350" y="91326"/>
                </a:lnTo>
                <a:lnTo>
                  <a:pt x="1572235" y="74479"/>
                </a:lnTo>
                <a:lnTo>
                  <a:pt x="1529327" y="59247"/>
                </a:lnTo>
                <a:lnTo>
                  <a:pt x="1485666" y="45666"/>
                </a:lnTo>
                <a:lnTo>
                  <a:pt x="1441287" y="33775"/>
                </a:lnTo>
                <a:lnTo>
                  <a:pt x="1396228" y="23610"/>
                </a:lnTo>
                <a:lnTo>
                  <a:pt x="1350528" y="15210"/>
                </a:lnTo>
                <a:lnTo>
                  <a:pt x="1304222" y="8612"/>
                </a:lnTo>
                <a:lnTo>
                  <a:pt x="1257349" y="3852"/>
                </a:lnTo>
                <a:lnTo>
                  <a:pt x="1209945" y="969"/>
                </a:lnTo>
                <a:lnTo>
                  <a:pt x="116205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96963" y="2192886"/>
            <a:ext cx="585470" cy="1221105"/>
          </a:xfrm>
          <a:custGeom>
            <a:avLst/>
            <a:gdLst/>
            <a:ahLst/>
            <a:cxnLst/>
            <a:rect l="l" t="t" r="r" b="b"/>
            <a:pathLst>
              <a:path w="1170939" h="2442209">
                <a:moveTo>
                  <a:pt x="760527" y="0"/>
                </a:moveTo>
                <a:lnTo>
                  <a:pt x="713232" y="10920"/>
                </a:lnTo>
                <a:lnTo>
                  <a:pt x="659173" y="49391"/>
                </a:lnTo>
                <a:lnTo>
                  <a:pt x="618617" y="131998"/>
                </a:lnTo>
                <a:lnTo>
                  <a:pt x="516046" y="225361"/>
                </a:lnTo>
                <a:lnTo>
                  <a:pt x="293544" y="453705"/>
                </a:lnTo>
                <a:lnTo>
                  <a:pt x="78924" y="739413"/>
                </a:lnTo>
                <a:lnTo>
                  <a:pt x="0" y="1004869"/>
                </a:lnTo>
                <a:lnTo>
                  <a:pt x="7100" y="1049867"/>
                </a:lnTo>
                <a:lnTo>
                  <a:pt x="16197" y="1097202"/>
                </a:lnTo>
                <a:lnTo>
                  <a:pt x="26997" y="1146562"/>
                </a:lnTo>
                <a:lnTo>
                  <a:pt x="39210" y="1197635"/>
                </a:lnTo>
                <a:lnTo>
                  <a:pt x="52544" y="1250107"/>
                </a:lnTo>
                <a:lnTo>
                  <a:pt x="66707" y="1303666"/>
                </a:lnTo>
                <a:lnTo>
                  <a:pt x="81409" y="1358011"/>
                </a:lnTo>
                <a:lnTo>
                  <a:pt x="96352" y="1412794"/>
                </a:lnTo>
                <a:lnTo>
                  <a:pt x="111250" y="1467737"/>
                </a:lnTo>
                <a:lnTo>
                  <a:pt x="125811" y="1522517"/>
                </a:lnTo>
                <a:lnTo>
                  <a:pt x="139742" y="1576819"/>
                </a:lnTo>
                <a:lnTo>
                  <a:pt x="152751" y="1630331"/>
                </a:lnTo>
                <a:lnTo>
                  <a:pt x="164546" y="1682741"/>
                </a:lnTo>
                <a:lnTo>
                  <a:pt x="174836" y="1733736"/>
                </a:lnTo>
                <a:lnTo>
                  <a:pt x="183329" y="1783003"/>
                </a:lnTo>
                <a:lnTo>
                  <a:pt x="189734" y="1830230"/>
                </a:lnTo>
                <a:lnTo>
                  <a:pt x="193758" y="1875103"/>
                </a:lnTo>
                <a:lnTo>
                  <a:pt x="195109" y="1917310"/>
                </a:lnTo>
                <a:lnTo>
                  <a:pt x="193497" y="1956538"/>
                </a:lnTo>
                <a:lnTo>
                  <a:pt x="180212" y="2024806"/>
                </a:lnTo>
                <a:lnTo>
                  <a:pt x="125372" y="2177462"/>
                </a:lnTo>
                <a:lnTo>
                  <a:pt x="75056" y="2305651"/>
                </a:lnTo>
                <a:lnTo>
                  <a:pt x="38266" y="2393906"/>
                </a:lnTo>
                <a:lnTo>
                  <a:pt x="24002" y="2426761"/>
                </a:lnTo>
                <a:lnTo>
                  <a:pt x="891920" y="2441747"/>
                </a:lnTo>
                <a:lnTo>
                  <a:pt x="937658" y="2410446"/>
                </a:lnTo>
                <a:lnTo>
                  <a:pt x="1032652" y="2312779"/>
                </a:lnTo>
                <a:lnTo>
                  <a:pt x="1113573" y="2143103"/>
                </a:lnTo>
                <a:lnTo>
                  <a:pt x="1117091" y="1895774"/>
                </a:lnTo>
                <a:lnTo>
                  <a:pt x="1139007" y="1826375"/>
                </a:lnTo>
                <a:lnTo>
                  <a:pt x="1170781" y="1637472"/>
                </a:lnTo>
                <a:lnTo>
                  <a:pt x="1161451" y="1358000"/>
                </a:lnTo>
                <a:lnTo>
                  <a:pt x="1060069" y="1016934"/>
                </a:lnTo>
                <a:lnTo>
                  <a:pt x="1038807" y="965621"/>
                </a:lnTo>
                <a:lnTo>
                  <a:pt x="1021157" y="914587"/>
                </a:lnTo>
                <a:lnTo>
                  <a:pt x="1006796" y="863928"/>
                </a:lnTo>
                <a:lnTo>
                  <a:pt x="995406" y="813741"/>
                </a:lnTo>
                <a:lnTo>
                  <a:pt x="986666" y="764121"/>
                </a:lnTo>
                <a:lnTo>
                  <a:pt x="980256" y="715165"/>
                </a:lnTo>
                <a:lnTo>
                  <a:pt x="975856" y="666968"/>
                </a:lnTo>
                <a:lnTo>
                  <a:pt x="973145" y="619626"/>
                </a:lnTo>
                <a:lnTo>
                  <a:pt x="971804" y="573234"/>
                </a:lnTo>
                <a:lnTo>
                  <a:pt x="971512" y="527890"/>
                </a:lnTo>
                <a:lnTo>
                  <a:pt x="971950" y="483688"/>
                </a:lnTo>
                <a:lnTo>
                  <a:pt x="972797" y="440726"/>
                </a:lnTo>
                <a:lnTo>
                  <a:pt x="973734" y="399097"/>
                </a:lnTo>
                <a:lnTo>
                  <a:pt x="974439" y="358900"/>
                </a:lnTo>
                <a:lnTo>
                  <a:pt x="974593" y="320228"/>
                </a:lnTo>
                <a:lnTo>
                  <a:pt x="971967" y="247849"/>
                </a:lnTo>
                <a:lnTo>
                  <a:pt x="963296" y="182725"/>
                </a:lnTo>
                <a:lnTo>
                  <a:pt x="946019" y="125626"/>
                </a:lnTo>
                <a:lnTo>
                  <a:pt x="917573" y="77318"/>
                </a:lnTo>
                <a:lnTo>
                  <a:pt x="875399" y="38569"/>
                </a:lnTo>
                <a:lnTo>
                  <a:pt x="816936" y="10145"/>
                </a:lnTo>
                <a:lnTo>
                  <a:pt x="780795" y="45"/>
                </a:lnTo>
                <a:lnTo>
                  <a:pt x="760527" y="0"/>
                </a:lnTo>
                <a:close/>
              </a:path>
            </a:pathLst>
          </a:custGeom>
          <a:solidFill>
            <a:srgbClr val="FFBD8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85367" y="2263140"/>
            <a:ext cx="119063" cy="426720"/>
          </a:xfrm>
          <a:custGeom>
            <a:avLst/>
            <a:gdLst/>
            <a:ahLst/>
            <a:cxnLst/>
            <a:rect l="l" t="t" r="r" b="b"/>
            <a:pathLst>
              <a:path w="238125" h="853439">
                <a:moveTo>
                  <a:pt x="233553" y="0"/>
                </a:moveTo>
                <a:lnTo>
                  <a:pt x="226619" y="5048"/>
                </a:lnTo>
                <a:lnTo>
                  <a:pt x="219138" y="11239"/>
                </a:lnTo>
                <a:lnTo>
                  <a:pt x="210514" y="18573"/>
                </a:lnTo>
                <a:lnTo>
                  <a:pt x="200152" y="27050"/>
                </a:lnTo>
                <a:lnTo>
                  <a:pt x="190566" y="77013"/>
                </a:lnTo>
                <a:lnTo>
                  <a:pt x="177169" y="128081"/>
                </a:lnTo>
                <a:lnTo>
                  <a:pt x="160656" y="179579"/>
                </a:lnTo>
                <a:lnTo>
                  <a:pt x="141724" y="230831"/>
                </a:lnTo>
                <a:lnTo>
                  <a:pt x="121070" y="281160"/>
                </a:lnTo>
                <a:lnTo>
                  <a:pt x="99391" y="329891"/>
                </a:lnTo>
                <a:lnTo>
                  <a:pt x="77383" y="376348"/>
                </a:lnTo>
                <a:lnTo>
                  <a:pt x="55743" y="419854"/>
                </a:lnTo>
                <a:lnTo>
                  <a:pt x="35168" y="459733"/>
                </a:lnTo>
                <a:lnTo>
                  <a:pt x="16355" y="495309"/>
                </a:lnTo>
                <a:lnTo>
                  <a:pt x="0" y="525907"/>
                </a:lnTo>
                <a:lnTo>
                  <a:pt x="6282" y="627768"/>
                </a:lnTo>
                <a:lnTo>
                  <a:pt x="82264" y="734726"/>
                </a:lnTo>
                <a:lnTo>
                  <a:pt x="170199" y="819157"/>
                </a:lnTo>
                <a:lnTo>
                  <a:pt x="212344" y="853440"/>
                </a:lnTo>
                <a:lnTo>
                  <a:pt x="219354" y="814472"/>
                </a:lnTo>
                <a:lnTo>
                  <a:pt x="232044" y="712962"/>
                </a:lnTo>
                <a:lnTo>
                  <a:pt x="237900" y="571994"/>
                </a:lnTo>
                <a:lnTo>
                  <a:pt x="224409" y="414655"/>
                </a:lnTo>
                <a:lnTo>
                  <a:pt x="217217" y="361359"/>
                </a:lnTo>
                <a:lnTo>
                  <a:pt x="213479" y="305948"/>
                </a:lnTo>
                <a:lnTo>
                  <a:pt x="212657" y="249690"/>
                </a:lnTo>
                <a:lnTo>
                  <a:pt x="214217" y="193849"/>
                </a:lnTo>
                <a:lnTo>
                  <a:pt x="217622" y="139693"/>
                </a:lnTo>
                <a:lnTo>
                  <a:pt x="222337" y="88489"/>
                </a:lnTo>
                <a:lnTo>
                  <a:pt x="227826" y="41502"/>
                </a:lnTo>
                <a:lnTo>
                  <a:pt x="233553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36370" y="2236470"/>
            <a:ext cx="108204" cy="80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88770" y="2564892"/>
            <a:ext cx="7620" cy="45720"/>
          </a:xfrm>
          <a:custGeom>
            <a:avLst/>
            <a:gdLst/>
            <a:ahLst/>
            <a:cxnLst/>
            <a:rect l="l" t="t" r="r" b="b"/>
            <a:pathLst>
              <a:path w="15239" h="91439">
                <a:moveTo>
                  <a:pt x="12560" y="80105"/>
                </a:moveTo>
                <a:lnTo>
                  <a:pt x="13001" y="82248"/>
                </a:lnTo>
                <a:lnTo>
                  <a:pt x="15240" y="91439"/>
                </a:lnTo>
                <a:lnTo>
                  <a:pt x="12560" y="80105"/>
                </a:lnTo>
                <a:close/>
              </a:path>
              <a:path w="15239" h="91439">
                <a:moveTo>
                  <a:pt x="886" y="7868"/>
                </a:moveTo>
                <a:lnTo>
                  <a:pt x="2381" y="21145"/>
                </a:lnTo>
                <a:lnTo>
                  <a:pt x="5334" y="43433"/>
                </a:lnTo>
                <a:lnTo>
                  <a:pt x="9429" y="66865"/>
                </a:lnTo>
                <a:lnTo>
                  <a:pt x="12560" y="80105"/>
                </a:lnTo>
                <a:lnTo>
                  <a:pt x="11049" y="72770"/>
                </a:lnTo>
                <a:lnTo>
                  <a:pt x="9667" y="62722"/>
                </a:lnTo>
                <a:lnTo>
                  <a:pt x="9143" y="51815"/>
                </a:lnTo>
                <a:lnTo>
                  <a:pt x="6905" y="43148"/>
                </a:lnTo>
                <a:lnTo>
                  <a:pt x="4953" y="35051"/>
                </a:lnTo>
                <a:lnTo>
                  <a:pt x="3571" y="26955"/>
                </a:lnTo>
                <a:lnTo>
                  <a:pt x="3048" y="18287"/>
                </a:lnTo>
                <a:lnTo>
                  <a:pt x="3048" y="12191"/>
                </a:lnTo>
                <a:lnTo>
                  <a:pt x="886" y="7868"/>
                </a:lnTo>
                <a:close/>
              </a:path>
              <a:path w="15239" h="91439">
                <a:moveTo>
                  <a:pt x="0" y="0"/>
                </a:moveTo>
                <a:lnTo>
                  <a:pt x="0" y="6095"/>
                </a:lnTo>
                <a:lnTo>
                  <a:pt x="886" y="7868"/>
                </a:lnTo>
                <a:lnTo>
                  <a:pt x="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12570" y="2631186"/>
            <a:ext cx="171450" cy="782638"/>
          </a:xfrm>
          <a:custGeom>
            <a:avLst/>
            <a:gdLst/>
            <a:ahLst/>
            <a:cxnLst/>
            <a:rect l="l" t="t" r="r" b="b"/>
            <a:pathLst>
              <a:path w="342900" h="1565275">
                <a:moveTo>
                  <a:pt x="180467" y="0"/>
                </a:moveTo>
                <a:lnTo>
                  <a:pt x="192691" y="55969"/>
                </a:lnTo>
                <a:lnTo>
                  <a:pt x="208139" y="132894"/>
                </a:lnTo>
                <a:lnTo>
                  <a:pt x="216447" y="177895"/>
                </a:lnTo>
                <a:lnTo>
                  <a:pt x="224810" y="226549"/>
                </a:lnTo>
                <a:lnTo>
                  <a:pt x="232978" y="278329"/>
                </a:lnTo>
                <a:lnTo>
                  <a:pt x="240701" y="332705"/>
                </a:lnTo>
                <a:lnTo>
                  <a:pt x="247728" y="389150"/>
                </a:lnTo>
                <a:lnTo>
                  <a:pt x="253809" y="447135"/>
                </a:lnTo>
                <a:lnTo>
                  <a:pt x="258694" y="506131"/>
                </a:lnTo>
                <a:lnTo>
                  <a:pt x="262132" y="565611"/>
                </a:lnTo>
                <a:lnTo>
                  <a:pt x="263711" y="619516"/>
                </a:lnTo>
                <a:lnTo>
                  <a:pt x="263751" y="659638"/>
                </a:lnTo>
                <a:lnTo>
                  <a:pt x="263666" y="683905"/>
                </a:lnTo>
                <a:lnTo>
                  <a:pt x="261262" y="741664"/>
                </a:lnTo>
                <a:lnTo>
                  <a:pt x="256410" y="797791"/>
                </a:lnTo>
                <a:lnTo>
                  <a:pt x="248860" y="851760"/>
                </a:lnTo>
                <a:lnTo>
                  <a:pt x="238362" y="903040"/>
                </a:lnTo>
                <a:lnTo>
                  <a:pt x="224664" y="951105"/>
                </a:lnTo>
                <a:lnTo>
                  <a:pt x="207518" y="995426"/>
                </a:lnTo>
                <a:lnTo>
                  <a:pt x="206400" y="1058298"/>
                </a:lnTo>
                <a:lnTo>
                  <a:pt x="187245" y="1210564"/>
                </a:lnTo>
                <a:lnTo>
                  <a:pt x="126347" y="1397690"/>
                </a:lnTo>
                <a:lnTo>
                  <a:pt x="0" y="1565148"/>
                </a:lnTo>
                <a:lnTo>
                  <a:pt x="60198" y="1565148"/>
                </a:lnTo>
                <a:lnTo>
                  <a:pt x="97325" y="1540367"/>
                </a:lnTo>
                <a:lnTo>
                  <a:pt x="179006" y="1463579"/>
                </a:lnTo>
                <a:lnTo>
                  <a:pt x="260687" y="1331118"/>
                </a:lnTo>
                <a:lnTo>
                  <a:pt x="297814" y="1139316"/>
                </a:lnTo>
                <a:lnTo>
                  <a:pt x="297197" y="1111333"/>
                </a:lnTo>
                <a:lnTo>
                  <a:pt x="295163" y="1081658"/>
                </a:lnTo>
                <a:lnTo>
                  <a:pt x="291439" y="1050841"/>
                </a:lnTo>
                <a:lnTo>
                  <a:pt x="285750" y="1019428"/>
                </a:lnTo>
                <a:lnTo>
                  <a:pt x="294679" y="993983"/>
                </a:lnTo>
                <a:lnTo>
                  <a:pt x="314325" y="921591"/>
                </a:lnTo>
                <a:lnTo>
                  <a:pt x="333970" y="808170"/>
                </a:lnTo>
                <a:lnTo>
                  <a:pt x="342900" y="659638"/>
                </a:lnTo>
                <a:lnTo>
                  <a:pt x="342204" y="619516"/>
                </a:lnTo>
                <a:lnTo>
                  <a:pt x="340018" y="577702"/>
                </a:lnTo>
                <a:lnTo>
                  <a:pt x="336191" y="534291"/>
                </a:lnTo>
                <a:lnTo>
                  <a:pt x="330575" y="489377"/>
                </a:lnTo>
                <a:lnTo>
                  <a:pt x="323019" y="443058"/>
                </a:lnTo>
                <a:lnTo>
                  <a:pt x="313376" y="395428"/>
                </a:lnTo>
                <a:lnTo>
                  <a:pt x="301494" y="346584"/>
                </a:lnTo>
                <a:lnTo>
                  <a:pt x="287225" y="296620"/>
                </a:lnTo>
                <a:lnTo>
                  <a:pt x="270419" y="245633"/>
                </a:lnTo>
                <a:lnTo>
                  <a:pt x="250927" y="193717"/>
                </a:lnTo>
                <a:lnTo>
                  <a:pt x="228600" y="140969"/>
                </a:lnTo>
                <a:lnTo>
                  <a:pt x="213881" y="106674"/>
                </a:lnTo>
                <a:lnTo>
                  <a:pt x="201152" y="71580"/>
                </a:lnTo>
                <a:lnTo>
                  <a:pt x="190113" y="35939"/>
                </a:lnTo>
                <a:lnTo>
                  <a:pt x="180467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9600" y="3337560"/>
            <a:ext cx="950278" cy="1346518"/>
          </a:xfrm>
          <a:custGeom>
            <a:avLst/>
            <a:gdLst/>
            <a:ahLst/>
            <a:cxnLst/>
            <a:rect l="l" t="t" r="r" b="b"/>
            <a:pathLst>
              <a:path w="1900555" h="2693034">
                <a:moveTo>
                  <a:pt x="878839" y="0"/>
                </a:moveTo>
                <a:lnTo>
                  <a:pt x="0" y="2692907"/>
                </a:lnTo>
                <a:lnTo>
                  <a:pt x="1110488" y="2692907"/>
                </a:lnTo>
                <a:lnTo>
                  <a:pt x="1900427" y="276225"/>
                </a:lnTo>
                <a:lnTo>
                  <a:pt x="87883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64691" y="3447288"/>
            <a:ext cx="95250" cy="28575"/>
          </a:xfrm>
          <a:custGeom>
            <a:avLst/>
            <a:gdLst/>
            <a:ahLst/>
            <a:cxnLst/>
            <a:rect l="l" t="t" r="r" b="b"/>
            <a:pathLst>
              <a:path w="190500" h="57150">
                <a:moveTo>
                  <a:pt x="0" y="0"/>
                </a:moveTo>
                <a:lnTo>
                  <a:pt x="0" y="6350"/>
                </a:lnTo>
                <a:lnTo>
                  <a:pt x="190245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56894" y="3450336"/>
            <a:ext cx="502920" cy="1233805"/>
          </a:xfrm>
          <a:custGeom>
            <a:avLst/>
            <a:gdLst/>
            <a:ahLst/>
            <a:cxnLst/>
            <a:rect l="l" t="t" r="r" b="b"/>
            <a:pathLst>
              <a:path w="1005839" h="2467609">
                <a:moveTo>
                  <a:pt x="815467" y="0"/>
                </a:moveTo>
                <a:lnTo>
                  <a:pt x="0" y="2467355"/>
                </a:lnTo>
                <a:lnTo>
                  <a:pt x="215773" y="2467355"/>
                </a:lnTo>
                <a:lnTo>
                  <a:pt x="1005839" y="50800"/>
                </a:lnTo>
                <a:lnTo>
                  <a:pt x="815467" y="0"/>
                </a:lnTo>
                <a:close/>
              </a:path>
            </a:pathLst>
          </a:custGeom>
          <a:solidFill>
            <a:srgbClr val="515A6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56894" y="3450336"/>
            <a:ext cx="502920" cy="1233805"/>
          </a:xfrm>
          <a:custGeom>
            <a:avLst/>
            <a:gdLst/>
            <a:ahLst/>
            <a:cxnLst/>
            <a:rect l="l" t="t" r="r" b="b"/>
            <a:pathLst>
              <a:path w="1005839" h="2467609">
                <a:moveTo>
                  <a:pt x="815467" y="0"/>
                </a:moveTo>
                <a:lnTo>
                  <a:pt x="0" y="2467355"/>
                </a:lnTo>
                <a:lnTo>
                  <a:pt x="215773" y="2467355"/>
                </a:lnTo>
                <a:lnTo>
                  <a:pt x="1005839" y="50800"/>
                </a:lnTo>
                <a:lnTo>
                  <a:pt x="815467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84013" y="3265174"/>
            <a:ext cx="655638" cy="328295"/>
          </a:xfrm>
          <a:custGeom>
            <a:avLst/>
            <a:gdLst/>
            <a:ahLst/>
            <a:cxnLst/>
            <a:rect l="l" t="t" r="r" b="b"/>
            <a:pathLst>
              <a:path w="1311275" h="656590">
                <a:moveTo>
                  <a:pt x="160782" y="0"/>
                </a:moveTo>
                <a:lnTo>
                  <a:pt x="122243" y="7627"/>
                </a:lnTo>
                <a:lnTo>
                  <a:pt x="86040" y="25900"/>
                </a:lnTo>
                <a:lnTo>
                  <a:pt x="53838" y="53657"/>
                </a:lnTo>
                <a:lnTo>
                  <a:pt x="27300" y="89732"/>
                </a:lnTo>
                <a:lnTo>
                  <a:pt x="8094" y="132961"/>
                </a:lnTo>
                <a:lnTo>
                  <a:pt x="0" y="180571"/>
                </a:lnTo>
                <a:lnTo>
                  <a:pt x="2139" y="226179"/>
                </a:lnTo>
                <a:lnTo>
                  <a:pt x="13761" y="267788"/>
                </a:lnTo>
                <a:lnTo>
                  <a:pt x="34115" y="303395"/>
                </a:lnTo>
                <a:lnTo>
                  <a:pt x="62448" y="331002"/>
                </a:lnTo>
                <a:lnTo>
                  <a:pt x="98010" y="348607"/>
                </a:lnTo>
                <a:lnTo>
                  <a:pt x="1111089" y="651121"/>
                </a:lnTo>
                <a:lnTo>
                  <a:pt x="1150298" y="656575"/>
                </a:lnTo>
                <a:lnTo>
                  <a:pt x="1188837" y="649710"/>
                </a:lnTo>
                <a:lnTo>
                  <a:pt x="1225040" y="631690"/>
                </a:lnTo>
                <a:lnTo>
                  <a:pt x="1257242" y="603680"/>
                </a:lnTo>
                <a:lnTo>
                  <a:pt x="1283780" y="566843"/>
                </a:lnTo>
                <a:lnTo>
                  <a:pt x="1302986" y="522343"/>
                </a:lnTo>
                <a:lnTo>
                  <a:pt x="1311080" y="476018"/>
                </a:lnTo>
                <a:lnTo>
                  <a:pt x="1308941" y="431270"/>
                </a:lnTo>
                <a:lnTo>
                  <a:pt x="1297319" y="390184"/>
                </a:lnTo>
                <a:lnTo>
                  <a:pt x="1276965" y="354845"/>
                </a:lnTo>
                <a:lnTo>
                  <a:pt x="1248632" y="327337"/>
                </a:lnTo>
                <a:lnTo>
                  <a:pt x="1213070" y="309745"/>
                </a:lnTo>
                <a:lnTo>
                  <a:pt x="199991" y="4183"/>
                </a:lnTo>
                <a:lnTo>
                  <a:pt x="1607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92852" y="3435315"/>
            <a:ext cx="83512" cy="8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87546" y="2459736"/>
            <a:ext cx="879475" cy="1370330"/>
          </a:xfrm>
          <a:custGeom>
            <a:avLst/>
            <a:gdLst/>
            <a:ahLst/>
            <a:cxnLst/>
            <a:rect l="l" t="t" r="r" b="b"/>
            <a:pathLst>
              <a:path w="1758950" h="2740659">
                <a:moveTo>
                  <a:pt x="192024" y="1191514"/>
                </a:moveTo>
                <a:lnTo>
                  <a:pt x="183133" y="1191514"/>
                </a:lnTo>
                <a:lnTo>
                  <a:pt x="149528" y="1197729"/>
                </a:lnTo>
                <a:lnTo>
                  <a:pt x="86889" y="1221446"/>
                </a:lnTo>
                <a:lnTo>
                  <a:pt x="37183" y="1263896"/>
                </a:lnTo>
                <a:lnTo>
                  <a:pt x="6028" y="1327316"/>
                </a:lnTo>
                <a:lnTo>
                  <a:pt x="0" y="1368552"/>
                </a:lnTo>
                <a:lnTo>
                  <a:pt x="2105" y="1393872"/>
                </a:lnTo>
                <a:lnTo>
                  <a:pt x="12366" y="1438338"/>
                </a:lnTo>
                <a:lnTo>
                  <a:pt x="36701" y="1488424"/>
                </a:lnTo>
                <a:lnTo>
                  <a:pt x="81025" y="1530603"/>
                </a:lnTo>
                <a:lnTo>
                  <a:pt x="108852" y="1553064"/>
                </a:lnTo>
                <a:lnTo>
                  <a:pt x="147334" y="1589771"/>
                </a:lnTo>
                <a:lnTo>
                  <a:pt x="188413" y="1632660"/>
                </a:lnTo>
                <a:lnTo>
                  <a:pt x="224030" y="1673664"/>
                </a:lnTo>
                <a:lnTo>
                  <a:pt x="246125" y="1704720"/>
                </a:lnTo>
                <a:lnTo>
                  <a:pt x="273113" y="1766998"/>
                </a:lnTo>
                <a:lnTo>
                  <a:pt x="300100" y="1833752"/>
                </a:lnTo>
                <a:lnTo>
                  <a:pt x="322141" y="1887711"/>
                </a:lnTo>
                <a:lnTo>
                  <a:pt x="345174" y="1939805"/>
                </a:lnTo>
                <a:lnTo>
                  <a:pt x="369494" y="1987436"/>
                </a:lnTo>
                <a:lnTo>
                  <a:pt x="395393" y="2028008"/>
                </a:lnTo>
                <a:lnTo>
                  <a:pt x="423163" y="2058924"/>
                </a:lnTo>
                <a:lnTo>
                  <a:pt x="448065" y="2085998"/>
                </a:lnTo>
                <a:lnTo>
                  <a:pt x="470222" y="2119607"/>
                </a:lnTo>
                <a:lnTo>
                  <a:pt x="489763" y="2158931"/>
                </a:lnTo>
                <a:lnTo>
                  <a:pt x="506822" y="2203149"/>
                </a:lnTo>
                <a:lnTo>
                  <a:pt x="521528" y="2251444"/>
                </a:lnTo>
                <a:lnTo>
                  <a:pt x="534013" y="2302995"/>
                </a:lnTo>
                <a:lnTo>
                  <a:pt x="544408" y="2356982"/>
                </a:lnTo>
                <a:lnTo>
                  <a:pt x="552844" y="2412586"/>
                </a:lnTo>
                <a:lnTo>
                  <a:pt x="559453" y="2468988"/>
                </a:lnTo>
                <a:lnTo>
                  <a:pt x="564364" y="2525367"/>
                </a:lnTo>
                <a:lnTo>
                  <a:pt x="567710" y="2580905"/>
                </a:lnTo>
                <a:lnTo>
                  <a:pt x="569621" y="2634781"/>
                </a:lnTo>
                <a:lnTo>
                  <a:pt x="570229" y="2686177"/>
                </a:lnTo>
                <a:lnTo>
                  <a:pt x="570229" y="2740152"/>
                </a:lnTo>
                <a:lnTo>
                  <a:pt x="1581657" y="2740152"/>
                </a:lnTo>
                <a:lnTo>
                  <a:pt x="1581657" y="2596134"/>
                </a:lnTo>
                <a:lnTo>
                  <a:pt x="1581941" y="2584001"/>
                </a:lnTo>
                <a:lnTo>
                  <a:pt x="1586855" y="2514295"/>
                </a:lnTo>
                <a:lnTo>
                  <a:pt x="1593246" y="2461434"/>
                </a:lnTo>
                <a:lnTo>
                  <a:pt x="1603436" y="2399709"/>
                </a:lnTo>
                <a:lnTo>
                  <a:pt x="1618305" y="2331475"/>
                </a:lnTo>
                <a:lnTo>
                  <a:pt x="1638734" y="2259090"/>
                </a:lnTo>
                <a:lnTo>
                  <a:pt x="1665604" y="2184908"/>
                </a:lnTo>
                <a:lnTo>
                  <a:pt x="1696274" y="2105103"/>
                </a:lnTo>
                <a:lnTo>
                  <a:pt x="1719494" y="2035330"/>
                </a:lnTo>
                <a:lnTo>
                  <a:pt x="1736261" y="1975329"/>
                </a:lnTo>
                <a:lnTo>
                  <a:pt x="1747569" y="1924835"/>
                </a:lnTo>
                <a:lnTo>
                  <a:pt x="1754414" y="1883588"/>
                </a:lnTo>
                <a:lnTo>
                  <a:pt x="1758696" y="1827783"/>
                </a:lnTo>
                <a:lnTo>
                  <a:pt x="1758696" y="1349406"/>
                </a:lnTo>
                <a:lnTo>
                  <a:pt x="474551" y="1349406"/>
                </a:lnTo>
                <a:lnTo>
                  <a:pt x="466445" y="1347954"/>
                </a:lnTo>
                <a:lnTo>
                  <a:pt x="459231" y="1344549"/>
                </a:lnTo>
                <a:lnTo>
                  <a:pt x="411194" y="1301400"/>
                </a:lnTo>
                <a:lnTo>
                  <a:pt x="375650" y="1269861"/>
                </a:lnTo>
                <a:lnTo>
                  <a:pt x="336518" y="1240615"/>
                </a:lnTo>
                <a:lnTo>
                  <a:pt x="283678" y="1214284"/>
                </a:lnTo>
                <a:lnTo>
                  <a:pt x="222226" y="1194611"/>
                </a:lnTo>
                <a:lnTo>
                  <a:pt x="192024" y="1191514"/>
                </a:lnTo>
                <a:close/>
              </a:path>
              <a:path w="1758950" h="2740659">
                <a:moveTo>
                  <a:pt x="747267" y="0"/>
                </a:moveTo>
                <a:lnTo>
                  <a:pt x="744347" y="0"/>
                </a:lnTo>
                <a:lnTo>
                  <a:pt x="692937" y="6290"/>
                </a:lnTo>
                <a:lnTo>
                  <a:pt x="650541" y="23272"/>
                </a:lnTo>
                <a:lnTo>
                  <a:pt x="616027" y="48113"/>
                </a:lnTo>
                <a:lnTo>
                  <a:pt x="588263" y="77977"/>
                </a:lnTo>
                <a:lnTo>
                  <a:pt x="566737" y="112299"/>
                </a:lnTo>
                <a:lnTo>
                  <a:pt x="540543" y="172989"/>
                </a:lnTo>
                <a:lnTo>
                  <a:pt x="534161" y="192024"/>
                </a:lnTo>
                <a:lnTo>
                  <a:pt x="534161" y="1320545"/>
                </a:lnTo>
                <a:lnTo>
                  <a:pt x="528863" y="1329005"/>
                </a:lnTo>
                <a:lnTo>
                  <a:pt x="516540" y="1336309"/>
                </a:lnTo>
                <a:lnTo>
                  <a:pt x="502550" y="1342495"/>
                </a:lnTo>
                <a:lnTo>
                  <a:pt x="492251" y="1347597"/>
                </a:lnTo>
                <a:lnTo>
                  <a:pt x="483252" y="1349192"/>
                </a:lnTo>
                <a:lnTo>
                  <a:pt x="474551" y="1349406"/>
                </a:lnTo>
                <a:lnTo>
                  <a:pt x="1758696" y="1349406"/>
                </a:lnTo>
                <a:lnTo>
                  <a:pt x="1758696" y="1254505"/>
                </a:lnTo>
                <a:lnTo>
                  <a:pt x="1757293" y="1232683"/>
                </a:lnTo>
                <a:lnTo>
                  <a:pt x="1740961" y="1164226"/>
                </a:lnTo>
                <a:lnTo>
                  <a:pt x="1722627" y="1125474"/>
                </a:lnTo>
                <a:lnTo>
                  <a:pt x="1673673" y="1071967"/>
                </a:lnTo>
                <a:lnTo>
                  <a:pt x="1636226" y="1051325"/>
                </a:lnTo>
                <a:lnTo>
                  <a:pt x="1587264" y="1037455"/>
                </a:lnTo>
                <a:lnTo>
                  <a:pt x="1524634" y="1032382"/>
                </a:lnTo>
                <a:lnTo>
                  <a:pt x="1512569" y="1032382"/>
                </a:lnTo>
                <a:lnTo>
                  <a:pt x="1503689" y="1030805"/>
                </a:lnTo>
                <a:lnTo>
                  <a:pt x="1495345" y="1026429"/>
                </a:lnTo>
                <a:lnTo>
                  <a:pt x="1488120" y="1019792"/>
                </a:lnTo>
                <a:lnTo>
                  <a:pt x="1482598" y="1011427"/>
                </a:lnTo>
                <a:lnTo>
                  <a:pt x="1482598" y="1008379"/>
                </a:lnTo>
                <a:lnTo>
                  <a:pt x="1479550" y="1005458"/>
                </a:lnTo>
                <a:lnTo>
                  <a:pt x="1476628" y="999363"/>
                </a:lnTo>
                <a:lnTo>
                  <a:pt x="1471985" y="993858"/>
                </a:lnTo>
                <a:lnTo>
                  <a:pt x="1466818" y="986662"/>
                </a:lnTo>
                <a:lnTo>
                  <a:pt x="1431605" y="951763"/>
                </a:lnTo>
                <a:lnTo>
                  <a:pt x="1396038" y="934017"/>
                </a:lnTo>
                <a:lnTo>
                  <a:pt x="1230110" y="934017"/>
                </a:lnTo>
                <a:lnTo>
                  <a:pt x="1220723" y="931513"/>
                </a:lnTo>
                <a:lnTo>
                  <a:pt x="1212480" y="926199"/>
                </a:lnTo>
                <a:lnTo>
                  <a:pt x="1206500" y="918337"/>
                </a:lnTo>
                <a:lnTo>
                  <a:pt x="1203452" y="915415"/>
                </a:lnTo>
                <a:lnTo>
                  <a:pt x="1203452" y="912367"/>
                </a:lnTo>
                <a:lnTo>
                  <a:pt x="1200530" y="906399"/>
                </a:lnTo>
                <a:lnTo>
                  <a:pt x="1194434" y="900429"/>
                </a:lnTo>
                <a:lnTo>
                  <a:pt x="1188408" y="892165"/>
                </a:lnTo>
                <a:lnTo>
                  <a:pt x="1158493" y="858392"/>
                </a:lnTo>
                <a:lnTo>
                  <a:pt x="1100312" y="818594"/>
                </a:lnTo>
                <a:lnTo>
                  <a:pt x="1080514" y="811524"/>
                </a:lnTo>
                <a:lnTo>
                  <a:pt x="962628" y="811524"/>
                </a:lnTo>
                <a:lnTo>
                  <a:pt x="955865" y="810720"/>
                </a:lnTo>
                <a:lnTo>
                  <a:pt x="930401" y="780288"/>
                </a:lnTo>
                <a:lnTo>
                  <a:pt x="930401" y="165100"/>
                </a:lnTo>
                <a:lnTo>
                  <a:pt x="927353" y="162051"/>
                </a:lnTo>
                <a:lnTo>
                  <a:pt x="927353" y="156082"/>
                </a:lnTo>
                <a:lnTo>
                  <a:pt x="924305" y="147065"/>
                </a:lnTo>
                <a:lnTo>
                  <a:pt x="901624" y="102739"/>
                </a:lnTo>
                <a:lnTo>
                  <a:pt x="867622" y="56096"/>
                </a:lnTo>
                <a:lnTo>
                  <a:pt x="840724" y="28876"/>
                </a:lnTo>
                <a:lnTo>
                  <a:pt x="803134" y="8967"/>
                </a:lnTo>
                <a:lnTo>
                  <a:pt x="747267" y="0"/>
                </a:lnTo>
                <a:close/>
              </a:path>
              <a:path w="1758950" h="2740659">
                <a:moveTo>
                  <a:pt x="1323466" y="921385"/>
                </a:moveTo>
                <a:lnTo>
                  <a:pt x="1304867" y="922002"/>
                </a:lnTo>
                <a:lnTo>
                  <a:pt x="1284874" y="924036"/>
                </a:lnTo>
                <a:lnTo>
                  <a:pt x="1263191" y="927760"/>
                </a:lnTo>
                <a:lnTo>
                  <a:pt x="1239519" y="933450"/>
                </a:lnTo>
                <a:lnTo>
                  <a:pt x="1230110" y="934017"/>
                </a:lnTo>
                <a:lnTo>
                  <a:pt x="1396038" y="934017"/>
                </a:lnTo>
                <a:lnTo>
                  <a:pt x="1368133" y="925510"/>
                </a:lnTo>
                <a:lnTo>
                  <a:pt x="1323466" y="921385"/>
                </a:lnTo>
                <a:close/>
              </a:path>
              <a:path w="1758950" h="2740659">
                <a:moveTo>
                  <a:pt x="1026413" y="801369"/>
                </a:moveTo>
                <a:lnTo>
                  <a:pt x="1012842" y="801921"/>
                </a:lnTo>
                <a:lnTo>
                  <a:pt x="998997" y="803592"/>
                </a:lnTo>
                <a:lnTo>
                  <a:pt x="984605" y="806406"/>
                </a:lnTo>
                <a:lnTo>
                  <a:pt x="969390" y="810387"/>
                </a:lnTo>
                <a:lnTo>
                  <a:pt x="962628" y="811524"/>
                </a:lnTo>
                <a:lnTo>
                  <a:pt x="1080514" y="811524"/>
                </a:lnTo>
                <a:lnTo>
                  <a:pt x="1065178" y="806047"/>
                </a:lnTo>
                <a:lnTo>
                  <a:pt x="1026413" y="801369"/>
                </a:lnTo>
                <a:close/>
              </a:path>
            </a:pathLst>
          </a:custGeom>
          <a:solidFill>
            <a:srgbClr val="FFBD8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45914" y="2979420"/>
            <a:ext cx="220980" cy="850582"/>
          </a:xfrm>
          <a:custGeom>
            <a:avLst/>
            <a:gdLst/>
            <a:ahLst/>
            <a:cxnLst/>
            <a:rect l="l" t="t" r="r" b="b"/>
            <a:pathLst>
              <a:path w="441959" h="1701165">
                <a:moveTo>
                  <a:pt x="279653" y="0"/>
                </a:moveTo>
                <a:lnTo>
                  <a:pt x="292589" y="36790"/>
                </a:lnTo>
                <a:lnTo>
                  <a:pt x="304014" y="78420"/>
                </a:lnTo>
                <a:lnTo>
                  <a:pt x="313435" y="125222"/>
                </a:lnTo>
                <a:lnTo>
                  <a:pt x="320359" y="177527"/>
                </a:lnTo>
                <a:lnTo>
                  <a:pt x="324292" y="235667"/>
                </a:lnTo>
                <a:lnTo>
                  <a:pt x="324739" y="299974"/>
                </a:lnTo>
                <a:lnTo>
                  <a:pt x="324739" y="698881"/>
                </a:lnTo>
                <a:lnTo>
                  <a:pt x="318531" y="740322"/>
                </a:lnTo>
                <a:lnTo>
                  <a:pt x="297656" y="850392"/>
                </a:lnTo>
                <a:lnTo>
                  <a:pt x="258730" y="1007705"/>
                </a:lnTo>
                <a:lnTo>
                  <a:pt x="198374" y="1190879"/>
                </a:lnTo>
                <a:lnTo>
                  <a:pt x="181490" y="1231088"/>
                </a:lnTo>
                <a:lnTo>
                  <a:pt x="161083" y="1277069"/>
                </a:lnTo>
                <a:lnTo>
                  <a:pt x="114087" y="1380290"/>
                </a:lnTo>
                <a:lnTo>
                  <a:pt x="89695" y="1434501"/>
                </a:lnTo>
                <a:lnTo>
                  <a:pt x="66170" y="1488428"/>
                </a:lnTo>
                <a:lnTo>
                  <a:pt x="44612" y="1540555"/>
                </a:lnTo>
                <a:lnTo>
                  <a:pt x="26118" y="1589368"/>
                </a:lnTo>
                <a:lnTo>
                  <a:pt x="11785" y="1633353"/>
                </a:lnTo>
                <a:lnTo>
                  <a:pt x="2713" y="1670997"/>
                </a:lnTo>
                <a:lnTo>
                  <a:pt x="0" y="1700784"/>
                </a:lnTo>
                <a:lnTo>
                  <a:pt x="264541" y="1700784"/>
                </a:lnTo>
                <a:lnTo>
                  <a:pt x="264541" y="1556766"/>
                </a:lnTo>
                <a:lnTo>
                  <a:pt x="264830" y="1544638"/>
                </a:lnTo>
                <a:lnTo>
                  <a:pt x="269784" y="1474974"/>
                </a:lnTo>
                <a:lnTo>
                  <a:pt x="276209" y="1422145"/>
                </a:lnTo>
                <a:lnTo>
                  <a:pt x="286437" y="1360459"/>
                </a:lnTo>
                <a:lnTo>
                  <a:pt x="301349" y="1292268"/>
                </a:lnTo>
                <a:lnTo>
                  <a:pt x="321824" y="1219928"/>
                </a:lnTo>
                <a:lnTo>
                  <a:pt x="348742" y="1145794"/>
                </a:lnTo>
                <a:lnTo>
                  <a:pt x="379458" y="1066083"/>
                </a:lnTo>
                <a:lnTo>
                  <a:pt x="402712" y="996378"/>
                </a:lnTo>
                <a:lnTo>
                  <a:pt x="419501" y="936421"/>
                </a:lnTo>
                <a:lnTo>
                  <a:pt x="430823" y="885955"/>
                </a:lnTo>
                <a:lnTo>
                  <a:pt x="437675" y="844722"/>
                </a:lnTo>
                <a:lnTo>
                  <a:pt x="441960" y="788924"/>
                </a:lnTo>
                <a:lnTo>
                  <a:pt x="441960" y="216026"/>
                </a:lnTo>
                <a:lnTo>
                  <a:pt x="435213" y="162702"/>
                </a:lnTo>
                <a:lnTo>
                  <a:pt x="424225" y="125676"/>
                </a:lnTo>
                <a:lnTo>
                  <a:pt x="405892" y="86995"/>
                </a:lnTo>
                <a:lnTo>
                  <a:pt x="360775" y="35639"/>
                </a:lnTo>
                <a:lnTo>
                  <a:pt x="325560" y="14860"/>
                </a:lnTo>
                <a:lnTo>
                  <a:pt x="279653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296918" y="3854196"/>
            <a:ext cx="341630" cy="829945"/>
          </a:xfrm>
          <a:custGeom>
            <a:avLst/>
            <a:gdLst/>
            <a:ahLst/>
            <a:cxnLst/>
            <a:rect l="l" t="t" r="r" b="b"/>
            <a:pathLst>
              <a:path w="683259" h="1659890">
                <a:moveTo>
                  <a:pt x="0" y="1659635"/>
                </a:moveTo>
                <a:lnTo>
                  <a:pt x="682752" y="1659635"/>
                </a:lnTo>
                <a:lnTo>
                  <a:pt x="682752" y="0"/>
                </a:lnTo>
                <a:lnTo>
                  <a:pt x="0" y="0"/>
                </a:lnTo>
                <a:lnTo>
                  <a:pt x="0" y="165963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38294" y="3854196"/>
            <a:ext cx="115888" cy="829945"/>
          </a:xfrm>
          <a:custGeom>
            <a:avLst/>
            <a:gdLst/>
            <a:ahLst/>
            <a:cxnLst/>
            <a:rect l="l" t="t" r="r" b="b"/>
            <a:pathLst>
              <a:path w="231775" h="1659890">
                <a:moveTo>
                  <a:pt x="231647" y="0"/>
                </a:moveTo>
                <a:lnTo>
                  <a:pt x="0" y="0"/>
                </a:lnTo>
                <a:lnTo>
                  <a:pt x="231647" y="0"/>
                </a:lnTo>
                <a:lnTo>
                  <a:pt x="231647" y="1659635"/>
                </a:lnTo>
                <a:lnTo>
                  <a:pt x="231647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38294" y="3854196"/>
            <a:ext cx="115888" cy="829945"/>
          </a:xfrm>
          <a:custGeom>
            <a:avLst/>
            <a:gdLst/>
            <a:ahLst/>
            <a:cxnLst/>
            <a:rect l="l" t="t" r="r" b="b"/>
            <a:pathLst>
              <a:path w="231775" h="1659890">
                <a:moveTo>
                  <a:pt x="0" y="1659635"/>
                </a:moveTo>
                <a:lnTo>
                  <a:pt x="231648" y="1659635"/>
                </a:lnTo>
                <a:lnTo>
                  <a:pt x="231648" y="0"/>
                </a:lnTo>
                <a:lnTo>
                  <a:pt x="0" y="0"/>
                </a:lnTo>
                <a:lnTo>
                  <a:pt x="0" y="1659635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01668" y="3791712"/>
            <a:ext cx="647700" cy="170180"/>
          </a:xfrm>
          <a:custGeom>
            <a:avLst/>
            <a:gdLst/>
            <a:ahLst/>
            <a:cxnLst/>
            <a:rect l="l" t="t" r="r" b="b"/>
            <a:pathLst>
              <a:path w="1295400" h="340359">
                <a:moveTo>
                  <a:pt x="1157097" y="0"/>
                </a:moveTo>
                <a:lnTo>
                  <a:pt x="138303" y="0"/>
                </a:lnTo>
                <a:lnTo>
                  <a:pt x="95048" y="8516"/>
                </a:lnTo>
                <a:lnTo>
                  <a:pt x="57140" y="32345"/>
                </a:lnTo>
                <a:lnTo>
                  <a:pt x="27029" y="68909"/>
                </a:lnTo>
                <a:lnTo>
                  <a:pt x="7165" y="115628"/>
                </a:lnTo>
                <a:lnTo>
                  <a:pt x="0" y="169925"/>
                </a:lnTo>
                <a:lnTo>
                  <a:pt x="7165" y="223101"/>
                </a:lnTo>
                <a:lnTo>
                  <a:pt x="27029" y="269680"/>
                </a:lnTo>
                <a:lnTo>
                  <a:pt x="57140" y="306665"/>
                </a:lnTo>
                <a:lnTo>
                  <a:pt x="95048" y="331055"/>
                </a:lnTo>
                <a:lnTo>
                  <a:pt x="138303" y="339851"/>
                </a:lnTo>
                <a:lnTo>
                  <a:pt x="1157097" y="339851"/>
                </a:lnTo>
                <a:lnTo>
                  <a:pt x="1200351" y="331055"/>
                </a:lnTo>
                <a:lnTo>
                  <a:pt x="1238259" y="306665"/>
                </a:lnTo>
                <a:lnTo>
                  <a:pt x="1268370" y="269680"/>
                </a:lnTo>
                <a:lnTo>
                  <a:pt x="1288234" y="223101"/>
                </a:lnTo>
                <a:lnTo>
                  <a:pt x="1295400" y="169925"/>
                </a:lnTo>
                <a:lnTo>
                  <a:pt x="1288234" y="115628"/>
                </a:lnTo>
                <a:lnTo>
                  <a:pt x="1268370" y="68909"/>
                </a:lnTo>
                <a:lnTo>
                  <a:pt x="1238259" y="32345"/>
                </a:lnTo>
                <a:lnTo>
                  <a:pt x="1200351" y="8516"/>
                </a:lnTo>
                <a:lnTo>
                  <a:pt x="115709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01540" y="3819144"/>
            <a:ext cx="80010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1144" y="2907792"/>
            <a:ext cx="44450" cy="239395"/>
          </a:xfrm>
          <a:custGeom>
            <a:avLst/>
            <a:gdLst/>
            <a:ahLst/>
            <a:cxnLst/>
            <a:rect l="l" t="t" r="r" b="b"/>
            <a:pathLst>
              <a:path w="88900" h="478789">
                <a:moveTo>
                  <a:pt x="3047" y="0"/>
                </a:moveTo>
                <a:lnTo>
                  <a:pt x="0" y="0"/>
                </a:lnTo>
                <a:lnTo>
                  <a:pt x="0" y="478536"/>
                </a:lnTo>
                <a:lnTo>
                  <a:pt x="86628" y="41782"/>
                </a:lnTo>
                <a:lnTo>
                  <a:pt x="45719" y="41782"/>
                </a:lnTo>
                <a:lnTo>
                  <a:pt x="37147" y="40663"/>
                </a:lnTo>
                <a:lnTo>
                  <a:pt x="29717" y="37306"/>
                </a:lnTo>
                <a:lnTo>
                  <a:pt x="23431" y="31710"/>
                </a:lnTo>
                <a:lnTo>
                  <a:pt x="18287" y="23875"/>
                </a:lnTo>
                <a:lnTo>
                  <a:pt x="15239" y="20827"/>
                </a:lnTo>
                <a:lnTo>
                  <a:pt x="15239" y="17906"/>
                </a:lnTo>
                <a:lnTo>
                  <a:pt x="12191" y="11937"/>
                </a:lnTo>
                <a:lnTo>
                  <a:pt x="6095" y="5968"/>
                </a:lnTo>
                <a:lnTo>
                  <a:pt x="6095" y="2920"/>
                </a:lnTo>
                <a:lnTo>
                  <a:pt x="3047" y="2920"/>
                </a:lnTo>
                <a:lnTo>
                  <a:pt x="3047" y="0"/>
                </a:lnTo>
                <a:close/>
              </a:path>
              <a:path w="88900" h="478789">
                <a:moveTo>
                  <a:pt x="88391" y="32892"/>
                </a:moveTo>
                <a:lnTo>
                  <a:pt x="81486" y="33397"/>
                </a:lnTo>
                <a:lnTo>
                  <a:pt x="74294" y="34734"/>
                </a:lnTo>
                <a:lnTo>
                  <a:pt x="66532" y="36643"/>
                </a:lnTo>
                <a:lnTo>
                  <a:pt x="57911" y="38862"/>
                </a:lnTo>
                <a:lnTo>
                  <a:pt x="51815" y="38862"/>
                </a:lnTo>
                <a:lnTo>
                  <a:pt x="48767" y="41782"/>
                </a:lnTo>
                <a:lnTo>
                  <a:pt x="86628" y="41782"/>
                </a:lnTo>
                <a:lnTo>
                  <a:pt x="88391" y="32892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52366" y="2849753"/>
            <a:ext cx="43498" cy="229553"/>
          </a:xfrm>
          <a:custGeom>
            <a:avLst/>
            <a:gdLst/>
            <a:ahLst/>
            <a:cxnLst/>
            <a:rect l="l" t="t" r="r" b="b"/>
            <a:pathLst>
              <a:path w="86995" h="459104">
                <a:moveTo>
                  <a:pt x="0" y="0"/>
                </a:moveTo>
                <a:lnTo>
                  <a:pt x="0" y="458978"/>
                </a:lnTo>
                <a:lnTo>
                  <a:pt x="85054" y="30226"/>
                </a:lnTo>
                <a:lnTo>
                  <a:pt x="18669" y="30226"/>
                </a:lnTo>
                <a:lnTo>
                  <a:pt x="12446" y="24130"/>
                </a:lnTo>
                <a:lnTo>
                  <a:pt x="7875" y="19109"/>
                </a:lnTo>
                <a:lnTo>
                  <a:pt x="3889" y="13208"/>
                </a:lnTo>
                <a:lnTo>
                  <a:pt x="1069" y="6734"/>
                </a:lnTo>
                <a:lnTo>
                  <a:pt x="0" y="0"/>
                </a:lnTo>
                <a:close/>
              </a:path>
              <a:path w="86995" h="459104">
                <a:moveTo>
                  <a:pt x="86868" y="21082"/>
                </a:moveTo>
                <a:lnTo>
                  <a:pt x="75247" y="21653"/>
                </a:lnTo>
                <a:lnTo>
                  <a:pt x="63627" y="23368"/>
                </a:lnTo>
                <a:lnTo>
                  <a:pt x="52006" y="26225"/>
                </a:lnTo>
                <a:lnTo>
                  <a:pt x="40386" y="30226"/>
                </a:lnTo>
                <a:lnTo>
                  <a:pt x="85054" y="30226"/>
                </a:lnTo>
                <a:lnTo>
                  <a:pt x="86868" y="21082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17542" y="2948940"/>
            <a:ext cx="39688" cy="231775"/>
          </a:xfrm>
          <a:custGeom>
            <a:avLst/>
            <a:gdLst/>
            <a:ahLst/>
            <a:cxnLst/>
            <a:rect l="l" t="t" r="r" b="b"/>
            <a:pathLst>
              <a:path w="79375" h="463550">
                <a:moveTo>
                  <a:pt x="0" y="0"/>
                </a:moveTo>
                <a:lnTo>
                  <a:pt x="0" y="463296"/>
                </a:lnTo>
                <a:lnTo>
                  <a:pt x="79248" y="54102"/>
                </a:lnTo>
                <a:lnTo>
                  <a:pt x="51816" y="54102"/>
                </a:lnTo>
                <a:lnTo>
                  <a:pt x="42767" y="52506"/>
                </a:lnTo>
                <a:lnTo>
                  <a:pt x="34290" y="48101"/>
                </a:lnTo>
                <a:lnTo>
                  <a:pt x="26955" y="41457"/>
                </a:lnTo>
                <a:lnTo>
                  <a:pt x="21336" y="33147"/>
                </a:lnTo>
                <a:lnTo>
                  <a:pt x="21336" y="30099"/>
                </a:lnTo>
                <a:lnTo>
                  <a:pt x="18288" y="27050"/>
                </a:lnTo>
                <a:lnTo>
                  <a:pt x="15240" y="21082"/>
                </a:lnTo>
                <a:lnTo>
                  <a:pt x="12430" y="16484"/>
                </a:lnTo>
                <a:lnTo>
                  <a:pt x="8762" y="11636"/>
                </a:lnTo>
                <a:lnTo>
                  <a:pt x="4524" y="6240"/>
                </a:lnTo>
                <a:lnTo>
                  <a:pt x="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01490" y="2497836"/>
            <a:ext cx="109728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87546" y="3110878"/>
            <a:ext cx="91741" cy="90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06240" y="3496818"/>
            <a:ext cx="43434" cy="90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06240" y="3496818"/>
            <a:ext cx="154623" cy="90805"/>
          </a:xfrm>
          <a:custGeom>
            <a:avLst/>
            <a:gdLst/>
            <a:ahLst/>
            <a:cxnLst/>
            <a:rect l="l" t="t" r="r" b="b"/>
            <a:pathLst>
              <a:path w="309245" h="181609">
                <a:moveTo>
                  <a:pt x="0" y="0"/>
                </a:moveTo>
                <a:lnTo>
                  <a:pt x="25761" y="35552"/>
                </a:lnTo>
                <a:lnTo>
                  <a:pt x="48736" y="78200"/>
                </a:lnTo>
                <a:lnTo>
                  <a:pt x="68329" y="127087"/>
                </a:lnTo>
                <a:lnTo>
                  <a:pt x="83947" y="181355"/>
                </a:lnTo>
                <a:lnTo>
                  <a:pt x="121660" y="144225"/>
                </a:lnTo>
                <a:lnTo>
                  <a:pt x="162705" y="113139"/>
                </a:lnTo>
                <a:lnTo>
                  <a:pt x="203971" y="87648"/>
                </a:lnTo>
                <a:lnTo>
                  <a:pt x="242346" y="67307"/>
                </a:lnTo>
                <a:lnTo>
                  <a:pt x="297974" y="40282"/>
                </a:lnTo>
                <a:lnTo>
                  <a:pt x="309005" y="32703"/>
                </a:lnTo>
                <a:lnTo>
                  <a:pt x="306475" y="30225"/>
                </a:lnTo>
                <a:lnTo>
                  <a:pt x="186054" y="30225"/>
                </a:lnTo>
                <a:lnTo>
                  <a:pt x="130784" y="28057"/>
                </a:lnTo>
                <a:lnTo>
                  <a:pt x="81740" y="21923"/>
                </a:lnTo>
                <a:lnTo>
                  <a:pt x="38340" y="12384"/>
                </a:lnTo>
                <a:lnTo>
                  <a:pt x="0" y="0"/>
                </a:lnTo>
                <a:close/>
              </a:path>
              <a:path w="309245" h="181609">
                <a:moveTo>
                  <a:pt x="281940" y="27177"/>
                </a:moveTo>
                <a:lnTo>
                  <a:pt x="225044" y="27177"/>
                </a:lnTo>
                <a:lnTo>
                  <a:pt x="214308" y="28940"/>
                </a:lnTo>
                <a:lnTo>
                  <a:pt x="204406" y="29844"/>
                </a:lnTo>
                <a:lnTo>
                  <a:pt x="195075" y="30178"/>
                </a:lnTo>
                <a:lnTo>
                  <a:pt x="186054" y="30225"/>
                </a:lnTo>
                <a:lnTo>
                  <a:pt x="306475" y="30225"/>
                </a:lnTo>
                <a:lnTo>
                  <a:pt x="304697" y="28484"/>
                </a:lnTo>
                <a:lnTo>
                  <a:pt x="281940" y="27177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972044" y="1517904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39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8"/>
                </a:lnTo>
                <a:lnTo>
                  <a:pt x="9675" y="75223"/>
                </a:lnTo>
                <a:lnTo>
                  <a:pt x="0" y="123190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40"/>
                </a:lnTo>
                <a:lnTo>
                  <a:pt x="690625" y="739140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90"/>
                </a:lnTo>
                <a:lnTo>
                  <a:pt x="804140" y="75223"/>
                </a:lnTo>
                <a:lnTo>
                  <a:pt x="777748" y="36068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72044" y="1481328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39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8"/>
                </a:lnTo>
                <a:lnTo>
                  <a:pt x="9675" y="75223"/>
                </a:lnTo>
                <a:lnTo>
                  <a:pt x="0" y="123190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40"/>
                </a:lnTo>
                <a:lnTo>
                  <a:pt x="690625" y="739140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90"/>
                </a:lnTo>
                <a:lnTo>
                  <a:pt x="804140" y="75223"/>
                </a:lnTo>
                <a:lnTo>
                  <a:pt x="777748" y="36068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92821" y="1558480"/>
            <a:ext cx="16668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FFFFFF"/>
                </a:solidFill>
                <a:cs typeface="Calibri"/>
              </a:rPr>
              <a:t>01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972044" y="2406396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39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8"/>
                </a:lnTo>
                <a:lnTo>
                  <a:pt x="9675" y="75223"/>
                </a:lnTo>
                <a:lnTo>
                  <a:pt x="0" y="123190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40"/>
                </a:lnTo>
                <a:lnTo>
                  <a:pt x="690625" y="739140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90"/>
                </a:lnTo>
                <a:lnTo>
                  <a:pt x="804140" y="75223"/>
                </a:lnTo>
                <a:lnTo>
                  <a:pt x="777748" y="36068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972044" y="2369058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39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8"/>
                </a:lnTo>
                <a:lnTo>
                  <a:pt x="9675" y="75223"/>
                </a:lnTo>
                <a:lnTo>
                  <a:pt x="0" y="123189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39"/>
                </a:lnTo>
                <a:lnTo>
                  <a:pt x="690625" y="739139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89"/>
                </a:lnTo>
                <a:lnTo>
                  <a:pt x="804140" y="75223"/>
                </a:lnTo>
                <a:lnTo>
                  <a:pt x="777748" y="36068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92821" y="2446503"/>
            <a:ext cx="16668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5" dirty="0">
                <a:solidFill>
                  <a:srgbClr val="FFFFFF"/>
                </a:solidFill>
                <a:cs typeface="Calibri"/>
              </a:rPr>
              <a:t>02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972044" y="3294126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40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8"/>
                </a:lnTo>
                <a:lnTo>
                  <a:pt x="9675" y="75223"/>
                </a:lnTo>
                <a:lnTo>
                  <a:pt x="0" y="123189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40"/>
                </a:lnTo>
                <a:lnTo>
                  <a:pt x="690625" y="739140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89"/>
                </a:lnTo>
                <a:lnTo>
                  <a:pt x="804140" y="75223"/>
                </a:lnTo>
                <a:lnTo>
                  <a:pt x="777748" y="36068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972044" y="3257550"/>
            <a:ext cx="407035" cy="369570"/>
          </a:xfrm>
          <a:custGeom>
            <a:avLst/>
            <a:gdLst/>
            <a:ahLst/>
            <a:cxnLst/>
            <a:rect l="l" t="t" r="r" b="b"/>
            <a:pathLst>
              <a:path w="814069" h="739140">
                <a:moveTo>
                  <a:pt x="690625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7" y="36067"/>
                </a:lnTo>
                <a:lnTo>
                  <a:pt x="9675" y="75223"/>
                </a:lnTo>
                <a:lnTo>
                  <a:pt x="0" y="123189"/>
                </a:lnTo>
                <a:lnTo>
                  <a:pt x="0" y="615950"/>
                </a:lnTo>
                <a:lnTo>
                  <a:pt x="9675" y="663916"/>
                </a:lnTo>
                <a:lnTo>
                  <a:pt x="36067" y="703072"/>
                </a:lnTo>
                <a:lnTo>
                  <a:pt x="75223" y="729464"/>
                </a:lnTo>
                <a:lnTo>
                  <a:pt x="123190" y="739139"/>
                </a:lnTo>
                <a:lnTo>
                  <a:pt x="690625" y="739139"/>
                </a:lnTo>
                <a:lnTo>
                  <a:pt x="738592" y="729464"/>
                </a:lnTo>
                <a:lnTo>
                  <a:pt x="777748" y="703072"/>
                </a:lnTo>
                <a:lnTo>
                  <a:pt x="804140" y="663916"/>
                </a:lnTo>
                <a:lnTo>
                  <a:pt x="813815" y="615950"/>
                </a:lnTo>
                <a:lnTo>
                  <a:pt x="813815" y="123189"/>
                </a:lnTo>
                <a:lnTo>
                  <a:pt x="804140" y="75223"/>
                </a:lnTo>
                <a:lnTo>
                  <a:pt x="777748" y="36067"/>
                </a:lnTo>
                <a:lnTo>
                  <a:pt x="738592" y="9675"/>
                </a:lnTo>
                <a:lnTo>
                  <a:pt x="690625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092821" y="3335020"/>
            <a:ext cx="16668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FFFFFF"/>
                </a:solidFill>
                <a:cs typeface="Calibri"/>
              </a:rPr>
              <a:t>03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88216" y="1555877"/>
            <a:ext cx="209899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5" dirty="0">
                <a:solidFill>
                  <a:srgbClr val="095A82"/>
                </a:solidFill>
                <a:cs typeface="Calibri"/>
              </a:rPr>
              <a:t>Probability Density</a:t>
            </a:r>
            <a:r>
              <a:rPr sz="1400" b="1" spc="1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b="1" spc="-3" dirty="0">
                <a:solidFill>
                  <a:srgbClr val="095A82"/>
                </a:solidFill>
                <a:cs typeface="Calibri"/>
              </a:rPr>
              <a:t>Function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434074" y="2441829"/>
            <a:ext cx="148463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0D80B8"/>
                </a:solidFill>
                <a:cs typeface="Calibri"/>
              </a:rPr>
              <a:t>Normal</a:t>
            </a:r>
            <a:r>
              <a:rPr sz="1400" b="1" spc="-10" dirty="0">
                <a:solidFill>
                  <a:srgbClr val="0D80B8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0D80B8"/>
                </a:solidFill>
                <a:cs typeface="Calibri"/>
              </a:rPr>
              <a:t>Distribution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61100" y="3315081"/>
            <a:ext cx="165608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10" dirty="0">
                <a:solidFill>
                  <a:srgbClr val="F19C13"/>
                </a:solidFill>
                <a:cs typeface="Calibri"/>
              </a:rPr>
              <a:t>Central </a:t>
            </a:r>
            <a:r>
              <a:rPr sz="1400" b="1" spc="-3" dirty="0">
                <a:solidFill>
                  <a:srgbClr val="F19C13"/>
                </a:solidFill>
                <a:cs typeface="Calibri"/>
              </a:rPr>
              <a:t>Limit</a:t>
            </a:r>
            <a:r>
              <a:rPr sz="1400" b="1" spc="13" dirty="0">
                <a:solidFill>
                  <a:srgbClr val="F19C13"/>
                </a:solidFill>
                <a:cs typeface="Calibri"/>
              </a:rPr>
              <a:t> </a:t>
            </a:r>
            <a:r>
              <a:rPr sz="1400" b="1" spc="-8" dirty="0">
                <a:solidFill>
                  <a:srgbClr val="F19C13"/>
                </a:solidFill>
                <a:cs typeface="Calibri"/>
              </a:rPr>
              <a:t>Theorem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79956" y="2087308"/>
            <a:ext cx="876935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7473" algn="just">
              <a:spcBef>
                <a:spcPts val="50"/>
              </a:spcBef>
            </a:pPr>
            <a:r>
              <a:rPr sz="1200" spc="-3" dirty="0">
                <a:solidFill>
                  <a:srgbClr val="FFFFFF"/>
                </a:solidFill>
                <a:cs typeface="Calibri"/>
              </a:rPr>
              <a:t>Probability  Distribution  </a:t>
            </a:r>
            <a:r>
              <a:rPr sz="1200" spc="-113" dirty="0">
                <a:solidFill>
                  <a:srgbClr val="FFFFFF"/>
                </a:solidFill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cs typeface="Calibri"/>
              </a:rPr>
              <a:t>e</a:t>
            </a:r>
            <a:r>
              <a:rPr sz="1200" spc="3" dirty="0">
                <a:solidFill>
                  <a:srgbClr val="FFFFFF"/>
                </a:solidFill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cs typeface="Calibri"/>
              </a:rPr>
              <a:t>minol</a:t>
            </a:r>
            <a:r>
              <a:rPr sz="1200" spc="-5" dirty="0">
                <a:solidFill>
                  <a:srgbClr val="FFFFFF"/>
                </a:solidFill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cs typeface="Calibri"/>
              </a:rPr>
              <a:t>gies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74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468833" y="322047"/>
            <a:ext cx="483743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b="1" spc="-3" dirty="0">
                <a:solidFill>
                  <a:srgbClr val="095A82"/>
                </a:solidFill>
                <a:cs typeface="Calibri"/>
              </a:rPr>
              <a:t>Probability Distribution</a:t>
            </a:r>
            <a:r>
              <a:rPr sz="2800" b="1" spc="-68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Function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3118104" y="1892046"/>
            <a:ext cx="2907792" cy="2180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4"/>
          <p:cNvSpPr/>
          <p:nvPr/>
        </p:nvSpPr>
        <p:spPr>
          <a:xfrm>
            <a:off x="794766" y="1074414"/>
            <a:ext cx="7579614" cy="445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5"/>
          <p:cNvSpPr/>
          <p:nvPr/>
        </p:nvSpPr>
        <p:spPr>
          <a:xfrm>
            <a:off x="798576" y="1111002"/>
            <a:ext cx="7543800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6"/>
          <p:cNvSpPr/>
          <p:nvPr/>
        </p:nvSpPr>
        <p:spPr>
          <a:xfrm>
            <a:off x="807720" y="1087374"/>
            <a:ext cx="7528560" cy="394018"/>
          </a:xfrm>
          <a:custGeom>
            <a:avLst/>
            <a:gdLst/>
            <a:ahLst/>
            <a:cxnLst/>
            <a:rect l="l" t="t" r="r" b="b"/>
            <a:pathLst>
              <a:path w="15057119" h="788035">
                <a:moveTo>
                  <a:pt x="14925802" y="0"/>
                </a:moveTo>
                <a:lnTo>
                  <a:pt x="131317" y="0"/>
                </a:lnTo>
                <a:lnTo>
                  <a:pt x="80206" y="10320"/>
                </a:lnTo>
                <a:lnTo>
                  <a:pt x="38465" y="38465"/>
                </a:lnTo>
                <a:lnTo>
                  <a:pt x="10320" y="80206"/>
                </a:lnTo>
                <a:lnTo>
                  <a:pt x="0" y="131318"/>
                </a:lnTo>
                <a:lnTo>
                  <a:pt x="0" y="656590"/>
                </a:lnTo>
                <a:lnTo>
                  <a:pt x="10320" y="707701"/>
                </a:lnTo>
                <a:lnTo>
                  <a:pt x="38465" y="749442"/>
                </a:lnTo>
                <a:lnTo>
                  <a:pt x="80206" y="777587"/>
                </a:lnTo>
                <a:lnTo>
                  <a:pt x="131317" y="787907"/>
                </a:lnTo>
                <a:lnTo>
                  <a:pt x="14925802" y="787907"/>
                </a:lnTo>
                <a:lnTo>
                  <a:pt x="14976913" y="777587"/>
                </a:lnTo>
                <a:lnTo>
                  <a:pt x="15018654" y="749442"/>
                </a:lnTo>
                <a:lnTo>
                  <a:pt x="15046799" y="707701"/>
                </a:lnTo>
                <a:lnTo>
                  <a:pt x="15057119" y="656590"/>
                </a:lnTo>
                <a:lnTo>
                  <a:pt x="15057119" y="131318"/>
                </a:lnTo>
                <a:lnTo>
                  <a:pt x="15046799" y="80206"/>
                </a:lnTo>
                <a:lnTo>
                  <a:pt x="15018654" y="38465"/>
                </a:lnTo>
                <a:lnTo>
                  <a:pt x="14976913" y="10320"/>
                </a:lnTo>
                <a:lnTo>
                  <a:pt x="1492580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912495" y="1159827"/>
            <a:ext cx="728948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Equation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describing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continuous probability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called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Density</a:t>
            </a:r>
            <a:r>
              <a:rPr sz="1400" spc="2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Function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83743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Probability Distribution</a:t>
            </a:r>
            <a:r>
              <a:rPr sz="2800" spc="-6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Function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459421" y="3637216"/>
            <a:ext cx="77692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5" dirty="0">
                <a:solidFill>
                  <a:srgbClr val="969696"/>
                </a:solidFill>
                <a:cs typeface="Calibri"/>
              </a:rPr>
              <a:t>Properties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6676" y="1511808"/>
            <a:ext cx="2020888" cy="2020888"/>
          </a:xfrm>
          <a:custGeom>
            <a:avLst/>
            <a:gdLst/>
            <a:ahLst/>
            <a:cxnLst/>
            <a:rect l="l" t="t" r="r" b="b"/>
            <a:pathLst>
              <a:path w="4041775" h="4041775">
                <a:moveTo>
                  <a:pt x="0" y="2020823"/>
                </a:moveTo>
                <a:lnTo>
                  <a:pt x="567" y="1972434"/>
                </a:lnTo>
                <a:lnTo>
                  <a:pt x="2263" y="1924323"/>
                </a:lnTo>
                <a:lnTo>
                  <a:pt x="5073" y="1876504"/>
                </a:lnTo>
                <a:lnTo>
                  <a:pt x="8986" y="1828989"/>
                </a:lnTo>
                <a:lnTo>
                  <a:pt x="13988" y="1781791"/>
                </a:lnTo>
                <a:lnTo>
                  <a:pt x="20067" y="1734923"/>
                </a:lnTo>
                <a:lnTo>
                  <a:pt x="27210" y="1688397"/>
                </a:lnTo>
                <a:lnTo>
                  <a:pt x="35405" y="1642226"/>
                </a:lnTo>
                <a:lnTo>
                  <a:pt x="44639" y="1596423"/>
                </a:lnTo>
                <a:lnTo>
                  <a:pt x="54899" y="1551000"/>
                </a:lnTo>
                <a:lnTo>
                  <a:pt x="66172" y="1505970"/>
                </a:lnTo>
                <a:lnTo>
                  <a:pt x="78446" y="1461346"/>
                </a:lnTo>
                <a:lnTo>
                  <a:pt x="91709" y="1417140"/>
                </a:lnTo>
                <a:lnTo>
                  <a:pt x="105947" y="1373365"/>
                </a:lnTo>
                <a:lnTo>
                  <a:pt x="121148" y="1330033"/>
                </a:lnTo>
                <a:lnTo>
                  <a:pt x="137299" y="1287158"/>
                </a:lnTo>
                <a:lnTo>
                  <a:pt x="154388" y="1244752"/>
                </a:lnTo>
                <a:lnTo>
                  <a:pt x="172402" y="1202827"/>
                </a:lnTo>
                <a:lnTo>
                  <a:pt x="191327" y="1161397"/>
                </a:lnTo>
                <a:lnTo>
                  <a:pt x="211153" y="1120474"/>
                </a:lnTo>
                <a:lnTo>
                  <a:pt x="231865" y="1080070"/>
                </a:lnTo>
                <a:lnTo>
                  <a:pt x="253452" y="1040199"/>
                </a:lnTo>
                <a:lnTo>
                  <a:pt x="275900" y="1000872"/>
                </a:lnTo>
                <a:lnTo>
                  <a:pt x="299197" y="962104"/>
                </a:lnTo>
                <a:lnTo>
                  <a:pt x="323330" y="923905"/>
                </a:lnTo>
                <a:lnTo>
                  <a:pt x="348287" y="886289"/>
                </a:lnTo>
                <a:lnTo>
                  <a:pt x="374055" y="849269"/>
                </a:lnTo>
                <a:lnTo>
                  <a:pt x="400621" y="812858"/>
                </a:lnTo>
                <a:lnTo>
                  <a:pt x="427973" y="777067"/>
                </a:lnTo>
                <a:lnTo>
                  <a:pt x="456097" y="741910"/>
                </a:lnTo>
                <a:lnTo>
                  <a:pt x="484982" y="707399"/>
                </a:lnTo>
                <a:lnTo>
                  <a:pt x="514614" y="673547"/>
                </a:lnTo>
                <a:lnTo>
                  <a:pt x="544982" y="640367"/>
                </a:lnTo>
                <a:lnTo>
                  <a:pt x="576071" y="607870"/>
                </a:lnTo>
                <a:lnTo>
                  <a:pt x="607870" y="576071"/>
                </a:lnTo>
                <a:lnTo>
                  <a:pt x="640367" y="544982"/>
                </a:lnTo>
                <a:lnTo>
                  <a:pt x="673547" y="514614"/>
                </a:lnTo>
                <a:lnTo>
                  <a:pt x="707399" y="484982"/>
                </a:lnTo>
                <a:lnTo>
                  <a:pt x="741910" y="456097"/>
                </a:lnTo>
                <a:lnTo>
                  <a:pt x="777067" y="427973"/>
                </a:lnTo>
                <a:lnTo>
                  <a:pt x="812858" y="400621"/>
                </a:lnTo>
                <a:lnTo>
                  <a:pt x="849269" y="374055"/>
                </a:lnTo>
                <a:lnTo>
                  <a:pt x="886289" y="348287"/>
                </a:lnTo>
                <a:lnTo>
                  <a:pt x="923905" y="323330"/>
                </a:lnTo>
                <a:lnTo>
                  <a:pt x="962104" y="299197"/>
                </a:lnTo>
                <a:lnTo>
                  <a:pt x="1000872" y="275900"/>
                </a:lnTo>
                <a:lnTo>
                  <a:pt x="1040199" y="253452"/>
                </a:lnTo>
                <a:lnTo>
                  <a:pt x="1080070" y="231865"/>
                </a:lnTo>
                <a:lnTo>
                  <a:pt x="1120474" y="211153"/>
                </a:lnTo>
                <a:lnTo>
                  <a:pt x="1161397" y="191327"/>
                </a:lnTo>
                <a:lnTo>
                  <a:pt x="1202827" y="172402"/>
                </a:lnTo>
                <a:lnTo>
                  <a:pt x="1244752" y="154388"/>
                </a:lnTo>
                <a:lnTo>
                  <a:pt x="1287158" y="137299"/>
                </a:lnTo>
                <a:lnTo>
                  <a:pt x="1330033" y="121148"/>
                </a:lnTo>
                <a:lnTo>
                  <a:pt x="1373365" y="105947"/>
                </a:lnTo>
                <a:lnTo>
                  <a:pt x="1417140" y="91709"/>
                </a:lnTo>
                <a:lnTo>
                  <a:pt x="1461346" y="78446"/>
                </a:lnTo>
                <a:lnTo>
                  <a:pt x="1505970" y="66172"/>
                </a:lnTo>
                <a:lnTo>
                  <a:pt x="1551000" y="54899"/>
                </a:lnTo>
                <a:lnTo>
                  <a:pt x="1596423" y="44639"/>
                </a:lnTo>
                <a:lnTo>
                  <a:pt x="1642226" y="35405"/>
                </a:lnTo>
                <a:lnTo>
                  <a:pt x="1688397" y="27210"/>
                </a:lnTo>
                <a:lnTo>
                  <a:pt x="1734923" y="20067"/>
                </a:lnTo>
                <a:lnTo>
                  <a:pt x="1781791" y="13988"/>
                </a:lnTo>
                <a:lnTo>
                  <a:pt x="1828989" y="8986"/>
                </a:lnTo>
                <a:lnTo>
                  <a:pt x="1876504" y="5073"/>
                </a:lnTo>
                <a:lnTo>
                  <a:pt x="1924323" y="2263"/>
                </a:lnTo>
                <a:lnTo>
                  <a:pt x="1972434" y="567"/>
                </a:lnTo>
                <a:lnTo>
                  <a:pt x="2020824" y="0"/>
                </a:lnTo>
                <a:lnTo>
                  <a:pt x="2069213" y="567"/>
                </a:lnTo>
                <a:lnTo>
                  <a:pt x="2117324" y="2263"/>
                </a:lnTo>
                <a:lnTo>
                  <a:pt x="2165143" y="5073"/>
                </a:lnTo>
                <a:lnTo>
                  <a:pt x="2212658" y="8986"/>
                </a:lnTo>
                <a:lnTo>
                  <a:pt x="2259856" y="13988"/>
                </a:lnTo>
                <a:lnTo>
                  <a:pt x="2306724" y="20067"/>
                </a:lnTo>
                <a:lnTo>
                  <a:pt x="2353250" y="27210"/>
                </a:lnTo>
                <a:lnTo>
                  <a:pt x="2399421" y="35405"/>
                </a:lnTo>
                <a:lnTo>
                  <a:pt x="2445224" y="44639"/>
                </a:lnTo>
                <a:lnTo>
                  <a:pt x="2490647" y="54899"/>
                </a:lnTo>
                <a:lnTo>
                  <a:pt x="2535677" y="66172"/>
                </a:lnTo>
                <a:lnTo>
                  <a:pt x="2580301" y="78446"/>
                </a:lnTo>
                <a:lnTo>
                  <a:pt x="2624507" y="91709"/>
                </a:lnTo>
                <a:lnTo>
                  <a:pt x="2668282" y="105947"/>
                </a:lnTo>
                <a:lnTo>
                  <a:pt x="2711614" y="121148"/>
                </a:lnTo>
                <a:lnTo>
                  <a:pt x="2754489" y="137299"/>
                </a:lnTo>
                <a:lnTo>
                  <a:pt x="2796895" y="154388"/>
                </a:lnTo>
                <a:lnTo>
                  <a:pt x="2838820" y="172402"/>
                </a:lnTo>
                <a:lnTo>
                  <a:pt x="2880250" y="191327"/>
                </a:lnTo>
                <a:lnTo>
                  <a:pt x="2921173" y="211153"/>
                </a:lnTo>
                <a:lnTo>
                  <a:pt x="2961577" y="231865"/>
                </a:lnTo>
                <a:lnTo>
                  <a:pt x="3001448" y="253452"/>
                </a:lnTo>
                <a:lnTo>
                  <a:pt x="3040775" y="275900"/>
                </a:lnTo>
                <a:lnTo>
                  <a:pt x="3079543" y="299197"/>
                </a:lnTo>
                <a:lnTo>
                  <a:pt x="3117742" y="323330"/>
                </a:lnTo>
                <a:lnTo>
                  <a:pt x="3155358" y="348287"/>
                </a:lnTo>
                <a:lnTo>
                  <a:pt x="3192378" y="374055"/>
                </a:lnTo>
                <a:lnTo>
                  <a:pt x="3228789" y="400621"/>
                </a:lnTo>
                <a:lnTo>
                  <a:pt x="3264580" y="427973"/>
                </a:lnTo>
                <a:lnTo>
                  <a:pt x="3299737" y="456097"/>
                </a:lnTo>
                <a:lnTo>
                  <a:pt x="3334248" y="484982"/>
                </a:lnTo>
                <a:lnTo>
                  <a:pt x="3368100" y="514614"/>
                </a:lnTo>
                <a:lnTo>
                  <a:pt x="3401280" y="544982"/>
                </a:lnTo>
                <a:lnTo>
                  <a:pt x="3433777" y="576071"/>
                </a:lnTo>
                <a:lnTo>
                  <a:pt x="3465576" y="607870"/>
                </a:lnTo>
                <a:lnTo>
                  <a:pt x="3496665" y="640367"/>
                </a:lnTo>
                <a:lnTo>
                  <a:pt x="3527033" y="673547"/>
                </a:lnTo>
                <a:lnTo>
                  <a:pt x="3556665" y="707399"/>
                </a:lnTo>
                <a:lnTo>
                  <a:pt x="3585550" y="741910"/>
                </a:lnTo>
                <a:lnTo>
                  <a:pt x="3613674" y="777067"/>
                </a:lnTo>
                <a:lnTo>
                  <a:pt x="3641026" y="812858"/>
                </a:lnTo>
                <a:lnTo>
                  <a:pt x="3667592" y="849269"/>
                </a:lnTo>
                <a:lnTo>
                  <a:pt x="3693360" y="886289"/>
                </a:lnTo>
                <a:lnTo>
                  <a:pt x="3718317" y="923905"/>
                </a:lnTo>
                <a:lnTo>
                  <a:pt x="3742450" y="962104"/>
                </a:lnTo>
                <a:lnTo>
                  <a:pt x="3765747" y="1000872"/>
                </a:lnTo>
                <a:lnTo>
                  <a:pt x="3788195" y="1040199"/>
                </a:lnTo>
                <a:lnTo>
                  <a:pt x="3809782" y="1080070"/>
                </a:lnTo>
                <a:lnTo>
                  <a:pt x="3830494" y="1120474"/>
                </a:lnTo>
                <a:lnTo>
                  <a:pt x="3850320" y="1161397"/>
                </a:lnTo>
                <a:lnTo>
                  <a:pt x="3869245" y="1202827"/>
                </a:lnTo>
                <a:lnTo>
                  <a:pt x="3887259" y="1244752"/>
                </a:lnTo>
                <a:lnTo>
                  <a:pt x="3904348" y="1287158"/>
                </a:lnTo>
                <a:lnTo>
                  <a:pt x="3920499" y="1330033"/>
                </a:lnTo>
                <a:lnTo>
                  <a:pt x="3935700" y="1373365"/>
                </a:lnTo>
                <a:lnTo>
                  <a:pt x="3949938" y="1417140"/>
                </a:lnTo>
                <a:lnTo>
                  <a:pt x="3963201" y="1461346"/>
                </a:lnTo>
                <a:lnTo>
                  <a:pt x="3975475" y="1505970"/>
                </a:lnTo>
                <a:lnTo>
                  <a:pt x="3986748" y="1551000"/>
                </a:lnTo>
                <a:lnTo>
                  <a:pt x="3997008" y="1596423"/>
                </a:lnTo>
                <a:lnTo>
                  <a:pt x="4006242" y="1642226"/>
                </a:lnTo>
                <a:lnTo>
                  <a:pt x="4014437" y="1688397"/>
                </a:lnTo>
                <a:lnTo>
                  <a:pt x="4021580" y="1734923"/>
                </a:lnTo>
                <a:lnTo>
                  <a:pt x="4027659" y="1781791"/>
                </a:lnTo>
                <a:lnTo>
                  <a:pt x="4032661" y="1828989"/>
                </a:lnTo>
                <a:lnTo>
                  <a:pt x="4036574" y="1876504"/>
                </a:lnTo>
                <a:lnTo>
                  <a:pt x="4039384" y="1924323"/>
                </a:lnTo>
                <a:lnTo>
                  <a:pt x="4041080" y="1972434"/>
                </a:lnTo>
                <a:lnTo>
                  <a:pt x="4041648" y="2020823"/>
                </a:lnTo>
                <a:lnTo>
                  <a:pt x="4041080" y="2069213"/>
                </a:lnTo>
                <a:lnTo>
                  <a:pt x="4039384" y="2117324"/>
                </a:lnTo>
                <a:lnTo>
                  <a:pt x="4036574" y="2165143"/>
                </a:lnTo>
                <a:lnTo>
                  <a:pt x="4032661" y="2212658"/>
                </a:lnTo>
                <a:lnTo>
                  <a:pt x="4027659" y="2259856"/>
                </a:lnTo>
                <a:lnTo>
                  <a:pt x="4021580" y="2306724"/>
                </a:lnTo>
                <a:lnTo>
                  <a:pt x="4014437" y="2353250"/>
                </a:lnTo>
                <a:lnTo>
                  <a:pt x="4006242" y="2399421"/>
                </a:lnTo>
                <a:lnTo>
                  <a:pt x="3997008" y="2445224"/>
                </a:lnTo>
                <a:lnTo>
                  <a:pt x="3986748" y="2490647"/>
                </a:lnTo>
                <a:lnTo>
                  <a:pt x="3975475" y="2535677"/>
                </a:lnTo>
                <a:lnTo>
                  <a:pt x="3963201" y="2580301"/>
                </a:lnTo>
                <a:lnTo>
                  <a:pt x="3949938" y="2624507"/>
                </a:lnTo>
                <a:lnTo>
                  <a:pt x="3935700" y="2668282"/>
                </a:lnTo>
                <a:lnTo>
                  <a:pt x="3920499" y="2711614"/>
                </a:lnTo>
                <a:lnTo>
                  <a:pt x="3904348" y="2754489"/>
                </a:lnTo>
                <a:lnTo>
                  <a:pt x="3887259" y="2796895"/>
                </a:lnTo>
                <a:lnTo>
                  <a:pt x="3869245" y="2838820"/>
                </a:lnTo>
                <a:lnTo>
                  <a:pt x="3850320" y="2880250"/>
                </a:lnTo>
                <a:lnTo>
                  <a:pt x="3830494" y="2921173"/>
                </a:lnTo>
                <a:lnTo>
                  <a:pt x="3809782" y="2961577"/>
                </a:lnTo>
                <a:lnTo>
                  <a:pt x="3788195" y="3001448"/>
                </a:lnTo>
                <a:lnTo>
                  <a:pt x="3765747" y="3040775"/>
                </a:lnTo>
                <a:lnTo>
                  <a:pt x="3742450" y="3079543"/>
                </a:lnTo>
                <a:lnTo>
                  <a:pt x="3718317" y="3117742"/>
                </a:lnTo>
                <a:lnTo>
                  <a:pt x="3693360" y="3155358"/>
                </a:lnTo>
                <a:lnTo>
                  <a:pt x="3667592" y="3192378"/>
                </a:lnTo>
                <a:lnTo>
                  <a:pt x="3641026" y="3228789"/>
                </a:lnTo>
                <a:lnTo>
                  <a:pt x="3613674" y="3264580"/>
                </a:lnTo>
                <a:lnTo>
                  <a:pt x="3585550" y="3299737"/>
                </a:lnTo>
                <a:lnTo>
                  <a:pt x="3556665" y="3334248"/>
                </a:lnTo>
                <a:lnTo>
                  <a:pt x="3527033" y="3368100"/>
                </a:lnTo>
                <a:lnTo>
                  <a:pt x="3496665" y="3401280"/>
                </a:lnTo>
                <a:lnTo>
                  <a:pt x="3465576" y="3433777"/>
                </a:lnTo>
                <a:lnTo>
                  <a:pt x="3433777" y="3465576"/>
                </a:lnTo>
                <a:lnTo>
                  <a:pt x="3401280" y="3496665"/>
                </a:lnTo>
                <a:lnTo>
                  <a:pt x="3368100" y="3527033"/>
                </a:lnTo>
                <a:lnTo>
                  <a:pt x="3334248" y="3556665"/>
                </a:lnTo>
                <a:lnTo>
                  <a:pt x="3299737" y="3585550"/>
                </a:lnTo>
                <a:lnTo>
                  <a:pt x="3264580" y="3613674"/>
                </a:lnTo>
                <a:lnTo>
                  <a:pt x="3228789" y="3641026"/>
                </a:lnTo>
                <a:lnTo>
                  <a:pt x="3192378" y="3667592"/>
                </a:lnTo>
                <a:lnTo>
                  <a:pt x="3155358" y="3693360"/>
                </a:lnTo>
                <a:lnTo>
                  <a:pt x="3117742" y="3718317"/>
                </a:lnTo>
                <a:lnTo>
                  <a:pt x="3079543" y="3742450"/>
                </a:lnTo>
                <a:lnTo>
                  <a:pt x="3040775" y="3765747"/>
                </a:lnTo>
                <a:lnTo>
                  <a:pt x="3001448" y="3788195"/>
                </a:lnTo>
                <a:lnTo>
                  <a:pt x="2961577" y="3809782"/>
                </a:lnTo>
                <a:lnTo>
                  <a:pt x="2921173" y="3830494"/>
                </a:lnTo>
                <a:lnTo>
                  <a:pt x="2880250" y="3850320"/>
                </a:lnTo>
                <a:lnTo>
                  <a:pt x="2838820" y="3869245"/>
                </a:lnTo>
                <a:lnTo>
                  <a:pt x="2796895" y="3887259"/>
                </a:lnTo>
                <a:lnTo>
                  <a:pt x="2754489" y="3904348"/>
                </a:lnTo>
                <a:lnTo>
                  <a:pt x="2711614" y="3920499"/>
                </a:lnTo>
                <a:lnTo>
                  <a:pt x="2668282" y="3935700"/>
                </a:lnTo>
                <a:lnTo>
                  <a:pt x="2624507" y="3949938"/>
                </a:lnTo>
                <a:lnTo>
                  <a:pt x="2580301" y="3963201"/>
                </a:lnTo>
                <a:lnTo>
                  <a:pt x="2535677" y="3975475"/>
                </a:lnTo>
                <a:lnTo>
                  <a:pt x="2490647" y="3986748"/>
                </a:lnTo>
                <a:lnTo>
                  <a:pt x="2445224" y="3997008"/>
                </a:lnTo>
                <a:lnTo>
                  <a:pt x="2399421" y="4006242"/>
                </a:lnTo>
                <a:lnTo>
                  <a:pt x="2353250" y="4014437"/>
                </a:lnTo>
                <a:lnTo>
                  <a:pt x="2306724" y="4021580"/>
                </a:lnTo>
                <a:lnTo>
                  <a:pt x="2259856" y="4027659"/>
                </a:lnTo>
                <a:lnTo>
                  <a:pt x="2212658" y="4032661"/>
                </a:lnTo>
                <a:lnTo>
                  <a:pt x="2165143" y="4036574"/>
                </a:lnTo>
                <a:lnTo>
                  <a:pt x="2117324" y="4039384"/>
                </a:lnTo>
                <a:lnTo>
                  <a:pt x="2069213" y="4041080"/>
                </a:lnTo>
                <a:lnTo>
                  <a:pt x="2020824" y="4041647"/>
                </a:lnTo>
                <a:lnTo>
                  <a:pt x="1972434" y="4041080"/>
                </a:lnTo>
                <a:lnTo>
                  <a:pt x="1924323" y="4039384"/>
                </a:lnTo>
                <a:lnTo>
                  <a:pt x="1876504" y="4036574"/>
                </a:lnTo>
                <a:lnTo>
                  <a:pt x="1828989" y="4032661"/>
                </a:lnTo>
                <a:lnTo>
                  <a:pt x="1781791" y="4027659"/>
                </a:lnTo>
                <a:lnTo>
                  <a:pt x="1734923" y="4021580"/>
                </a:lnTo>
                <a:lnTo>
                  <a:pt x="1688397" y="4014437"/>
                </a:lnTo>
                <a:lnTo>
                  <a:pt x="1642226" y="4006242"/>
                </a:lnTo>
                <a:lnTo>
                  <a:pt x="1596423" y="3997008"/>
                </a:lnTo>
                <a:lnTo>
                  <a:pt x="1551000" y="3986748"/>
                </a:lnTo>
                <a:lnTo>
                  <a:pt x="1505970" y="3975475"/>
                </a:lnTo>
                <a:lnTo>
                  <a:pt x="1461346" y="3963201"/>
                </a:lnTo>
                <a:lnTo>
                  <a:pt x="1417140" y="3949938"/>
                </a:lnTo>
                <a:lnTo>
                  <a:pt x="1373365" y="3935700"/>
                </a:lnTo>
                <a:lnTo>
                  <a:pt x="1330033" y="3920499"/>
                </a:lnTo>
                <a:lnTo>
                  <a:pt x="1287158" y="3904348"/>
                </a:lnTo>
                <a:lnTo>
                  <a:pt x="1244752" y="3887259"/>
                </a:lnTo>
                <a:lnTo>
                  <a:pt x="1202827" y="3869245"/>
                </a:lnTo>
                <a:lnTo>
                  <a:pt x="1161397" y="3850320"/>
                </a:lnTo>
                <a:lnTo>
                  <a:pt x="1120474" y="3830494"/>
                </a:lnTo>
                <a:lnTo>
                  <a:pt x="1080070" y="3809782"/>
                </a:lnTo>
                <a:lnTo>
                  <a:pt x="1040199" y="3788195"/>
                </a:lnTo>
                <a:lnTo>
                  <a:pt x="1000872" y="3765747"/>
                </a:lnTo>
                <a:lnTo>
                  <a:pt x="962104" y="3742450"/>
                </a:lnTo>
                <a:lnTo>
                  <a:pt x="923905" y="3718317"/>
                </a:lnTo>
                <a:lnTo>
                  <a:pt x="886289" y="3693360"/>
                </a:lnTo>
                <a:lnTo>
                  <a:pt x="849269" y="3667592"/>
                </a:lnTo>
                <a:lnTo>
                  <a:pt x="812858" y="3641026"/>
                </a:lnTo>
                <a:lnTo>
                  <a:pt x="777067" y="3613674"/>
                </a:lnTo>
                <a:lnTo>
                  <a:pt x="741910" y="3585550"/>
                </a:lnTo>
                <a:lnTo>
                  <a:pt x="707399" y="3556665"/>
                </a:lnTo>
                <a:lnTo>
                  <a:pt x="673547" y="3527033"/>
                </a:lnTo>
                <a:lnTo>
                  <a:pt x="640367" y="3496665"/>
                </a:lnTo>
                <a:lnTo>
                  <a:pt x="607870" y="3465576"/>
                </a:lnTo>
                <a:lnTo>
                  <a:pt x="576071" y="3433777"/>
                </a:lnTo>
                <a:lnTo>
                  <a:pt x="544982" y="3401280"/>
                </a:lnTo>
                <a:lnTo>
                  <a:pt x="514614" y="3368100"/>
                </a:lnTo>
                <a:lnTo>
                  <a:pt x="484982" y="3334248"/>
                </a:lnTo>
                <a:lnTo>
                  <a:pt x="456097" y="3299737"/>
                </a:lnTo>
                <a:lnTo>
                  <a:pt x="427973" y="3264580"/>
                </a:lnTo>
                <a:lnTo>
                  <a:pt x="400621" y="3228789"/>
                </a:lnTo>
                <a:lnTo>
                  <a:pt x="374055" y="3192378"/>
                </a:lnTo>
                <a:lnTo>
                  <a:pt x="348287" y="3155358"/>
                </a:lnTo>
                <a:lnTo>
                  <a:pt x="323330" y="3117742"/>
                </a:lnTo>
                <a:lnTo>
                  <a:pt x="299197" y="3079543"/>
                </a:lnTo>
                <a:lnTo>
                  <a:pt x="275900" y="3040775"/>
                </a:lnTo>
                <a:lnTo>
                  <a:pt x="253452" y="3001448"/>
                </a:lnTo>
                <a:lnTo>
                  <a:pt x="231865" y="2961577"/>
                </a:lnTo>
                <a:lnTo>
                  <a:pt x="211153" y="2921173"/>
                </a:lnTo>
                <a:lnTo>
                  <a:pt x="191327" y="2880250"/>
                </a:lnTo>
                <a:lnTo>
                  <a:pt x="172402" y="2838820"/>
                </a:lnTo>
                <a:lnTo>
                  <a:pt x="154388" y="2796895"/>
                </a:lnTo>
                <a:lnTo>
                  <a:pt x="137299" y="2754489"/>
                </a:lnTo>
                <a:lnTo>
                  <a:pt x="121148" y="2711614"/>
                </a:lnTo>
                <a:lnTo>
                  <a:pt x="105947" y="2668282"/>
                </a:lnTo>
                <a:lnTo>
                  <a:pt x="91709" y="2624507"/>
                </a:lnTo>
                <a:lnTo>
                  <a:pt x="78446" y="2580301"/>
                </a:lnTo>
                <a:lnTo>
                  <a:pt x="66172" y="2535677"/>
                </a:lnTo>
                <a:lnTo>
                  <a:pt x="54899" y="2490647"/>
                </a:lnTo>
                <a:lnTo>
                  <a:pt x="44639" y="2445224"/>
                </a:lnTo>
                <a:lnTo>
                  <a:pt x="35405" y="2399421"/>
                </a:lnTo>
                <a:lnTo>
                  <a:pt x="27210" y="2353250"/>
                </a:lnTo>
                <a:lnTo>
                  <a:pt x="20067" y="2306724"/>
                </a:lnTo>
                <a:lnTo>
                  <a:pt x="13988" y="2259856"/>
                </a:lnTo>
                <a:lnTo>
                  <a:pt x="8986" y="2212658"/>
                </a:lnTo>
                <a:lnTo>
                  <a:pt x="5073" y="2165143"/>
                </a:lnTo>
                <a:lnTo>
                  <a:pt x="2263" y="2117324"/>
                </a:lnTo>
                <a:lnTo>
                  <a:pt x="567" y="2069213"/>
                </a:lnTo>
                <a:lnTo>
                  <a:pt x="0" y="2020823"/>
                </a:lnTo>
                <a:close/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7099" y="1420749"/>
            <a:ext cx="741680" cy="540385"/>
          </a:xfrm>
          <a:custGeom>
            <a:avLst/>
            <a:gdLst/>
            <a:ahLst/>
            <a:cxnLst/>
            <a:rect l="l" t="t" r="r" b="b"/>
            <a:pathLst>
              <a:path w="1483359" h="1080770">
                <a:moveTo>
                  <a:pt x="0" y="1080515"/>
                </a:moveTo>
                <a:lnTo>
                  <a:pt x="14518" y="1053811"/>
                </a:lnTo>
                <a:lnTo>
                  <a:pt x="29183" y="1026441"/>
                </a:lnTo>
                <a:lnTo>
                  <a:pt x="44068" y="998457"/>
                </a:lnTo>
                <a:lnTo>
                  <a:pt x="59244" y="969912"/>
                </a:lnTo>
                <a:lnTo>
                  <a:pt x="74782" y="940859"/>
                </a:lnTo>
                <a:lnTo>
                  <a:pt x="107237" y="881440"/>
                </a:lnTo>
                <a:lnTo>
                  <a:pt x="142006" y="820618"/>
                </a:lnTo>
                <a:lnTo>
                  <a:pt x="179667" y="758815"/>
                </a:lnTo>
                <a:lnTo>
                  <a:pt x="220794" y="696451"/>
                </a:lnTo>
                <a:lnTo>
                  <a:pt x="242837" y="665190"/>
                </a:lnTo>
                <a:lnTo>
                  <a:pt x="265963" y="633947"/>
                </a:lnTo>
                <a:lnTo>
                  <a:pt x="290243" y="602774"/>
                </a:lnTo>
                <a:lnTo>
                  <a:pt x="315750" y="571724"/>
                </a:lnTo>
                <a:lnTo>
                  <a:pt x="342554" y="540848"/>
                </a:lnTo>
                <a:lnTo>
                  <a:pt x="370729" y="510201"/>
                </a:lnTo>
                <a:lnTo>
                  <a:pt x="400346" y="479834"/>
                </a:lnTo>
                <a:lnTo>
                  <a:pt x="431477" y="449800"/>
                </a:lnTo>
                <a:lnTo>
                  <a:pt x="464195" y="420151"/>
                </a:lnTo>
                <a:lnTo>
                  <a:pt x="498570" y="390941"/>
                </a:lnTo>
                <a:lnTo>
                  <a:pt x="534675" y="362221"/>
                </a:lnTo>
                <a:lnTo>
                  <a:pt x="572582" y="334044"/>
                </a:lnTo>
                <a:lnTo>
                  <a:pt x="612363" y="306464"/>
                </a:lnTo>
                <a:lnTo>
                  <a:pt x="654089" y="279531"/>
                </a:lnTo>
                <a:lnTo>
                  <a:pt x="697833" y="253300"/>
                </a:lnTo>
                <a:lnTo>
                  <a:pt x="743667" y="227822"/>
                </a:lnTo>
                <a:lnTo>
                  <a:pt x="791663" y="203150"/>
                </a:lnTo>
                <a:lnTo>
                  <a:pt x="841892" y="179337"/>
                </a:lnTo>
                <a:lnTo>
                  <a:pt x="894426" y="156435"/>
                </a:lnTo>
                <a:lnTo>
                  <a:pt x="949338" y="134497"/>
                </a:lnTo>
                <a:lnTo>
                  <a:pt x="1006699" y="113576"/>
                </a:lnTo>
                <a:lnTo>
                  <a:pt x="1066581" y="93723"/>
                </a:lnTo>
                <a:lnTo>
                  <a:pt x="1129057" y="74992"/>
                </a:lnTo>
                <a:lnTo>
                  <a:pt x="1194198" y="57435"/>
                </a:lnTo>
                <a:lnTo>
                  <a:pt x="1262076" y="41105"/>
                </a:lnTo>
                <a:lnTo>
                  <a:pt x="1332763" y="26054"/>
                </a:lnTo>
                <a:lnTo>
                  <a:pt x="1406331" y="12334"/>
                </a:lnTo>
                <a:lnTo>
                  <a:pt x="1482852" y="0"/>
                </a:lnTo>
              </a:path>
            </a:pathLst>
          </a:custGeom>
          <a:ln w="19812">
            <a:solidFill>
              <a:srgbClr val="AEAEAE"/>
            </a:solidFill>
            <a:prstDash val="sysDot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7099" y="3084957"/>
            <a:ext cx="741680" cy="539750"/>
          </a:xfrm>
          <a:custGeom>
            <a:avLst/>
            <a:gdLst/>
            <a:ahLst/>
            <a:cxnLst/>
            <a:rect l="l" t="t" r="r" b="b"/>
            <a:pathLst>
              <a:path w="1483359" h="1079500">
                <a:moveTo>
                  <a:pt x="0" y="0"/>
                </a:moveTo>
                <a:lnTo>
                  <a:pt x="14518" y="26666"/>
                </a:lnTo>
                <a:lnTo>
                  <a:pt x="29183" y="53998"/>
                </a:lnTo>
                <a:lnTo>
                  <a:pt x="44068" y="81943"/>
                </a:lnTo>
                <a:lnTo>
                  <a:pt x="59244" y="110448"/>
                </a:lnTo>
                <a:lnTo>
                  <a:pt x="74782" y="139460"/>
                </a:lnTo>
                <a:lnTo>
                  <a:pt x="107237" y="198797"/>
                </a:lnTo>
                <a:lnTo>
                  <a:pt x="142006" y="259534"/>
                </a:lnTo>
                <a:lnTo>
                  <a:pt x="179667" y="321251"/>
                </a:lnTo>
                <a:lnTo>
                  <a:pt x="220794" y="383528"/>
                </a:lnTo>
                <a:lnTo>
                  <a:pt x="242837" y="414746"/>
                </a:lnTo>
                <a:lnTo>
                  <a:pt x="265963" y="445946"/>
                </a:lnTo>
                <a:lnTo>
                  <a:pt x="290243" y="477076"/>
                </a:lnTo>
                <a:lnTo>
                  <a:pt x="315750" y="508083"/>
                </a:lnTo>
                <a:lnTo>
                  <a:pt x="342554" y="538915"/>
                </a:lnTo>
                <a:lnTo>
                  <a:pt x="370729" y="569520"/>
                </a:lnTo>
                <a:lnTo>
                  <a:pt x="400346" y="599845"/>
                </a:lnTo>
                <a:lnTo>
                  <a:pt x="431477" y="629837"/>
                </a:lnTo>
                <a:lnTo>
                  <a:pt x="464195" y="659444"/>
                </a:lnTo>
                <a:lnTo>
                  <a:pt x="498570" y="688614"/>
                </a:lnTo>
                <a:lnTo>
                  <a:pt x="534675" y="717294"/>
                </a:lnTo>
                <a:lnTo>
                  <a:pt x="572582" y="745431"/>
                </a:lnTo>
                <a:lnTo>
                  <a:pt x="612363" y="772973"/>
                </a:lnTo>
                <a:lnTo>
                  <a:pt x="654089" y="799867"/>
                </a:lnTo>
                <a:lnTo>
                  <a:pt x="697833" y="826062"/>
                </a:lnTo>
                <a:lnTo>
                  <a:pt x="743667" y="851503"/>
                </a:lnTo>
                <a:lnTo>
                  <a:pt x="791663" y="876140"/>
                </a:lnTo>
                <a:lnTo>
                  <a:pt x="841892" y="899919"/>
                </a:lnTo>
                <a:lnTo>
                  <a:pt x="894426" y="922788"/>
                </a:lnTo>
                <a:lnTo>
                  <a:pt x="949338" y="944695"/>
                </a:lnTo>
                <a:lnTo>
                  <a:pt x="1006699" y="965586"/>
                </a:lnTo>
                <a:lnTo>
                  <a:pt x="1066581" y="985410"/>
                </a:lnTo>
                <a:lnTo>
                  <a:pt x="1129057" y="1004113"/>
                </a:lnTo>
                <a:lnTo>
                  <a:pt x="1194198" y="1021644"/>
                </a:lnTo>
                <a:lnTo>
                  <a:pt x="1262076" y="1037950"/>
                </a:lnTo>
                <a:lnTo>
                  <a:pt x="1332763" y="1052978"/>
                </a:lnTo>
                <a:lnTo>
                  <a:pt x="1406331" y="1066676"/>
                </a:lnTo>
                <a:lnTo>
                  <a:pt x="1482852" y="1078992"/>
                </a:lnTo>
              </a:path>
            </a:pathLst>
          </a:custGeom>
          <a:ln w="19812">
            <a:solidFill>
              <a:srgbClr val="AEAEAE"/>
            </a:solidFill>
            <a:prstDash val="sysDot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5407" y="2521839"/>
            <a:ext cx="548640" cy="1588"/>
          </a:xfrm>
          <a:custGeom>
            <a:avLst/>
            <a:gdLst/>
            <a:ahLst/>
            <a:cxnLst/>
            <a:rect l="l" t="t" r="r" b="b"/>
            <a:pathLst>
              <a:path w="1097279" h="3175">
                <a:moveTo>
                  <a:pt x="1097280" y="0"/>
                </a:moveTo>
                <a:lnTo>
                  <a:pt x="0" y="3175"/>
                </a:lnTo>
              </a:path>
            </a:pathLst>
          </a:custGeom>
          <a:ln w="19812">
            <a:solidFill>
              <a:srgbClr val="AEAEAE"/>
            </a:solidFill>
            <a:prstDash val="sysDot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8238" y="1150620"/>
            <a:ext cx="465772" cy="465772"/>
          </a:xfrm>
          <a:custGeom>
            <a:avLst/>
            <a:gdLst/>
            <a:ahLst/>
            <a:cxnLst/>
            <a:rect l="l" t="t" r="r" b="b"/>
            <a:pathLst>
              <a:path w="931545" h="931544">
                <a:moveTo>
                  <a:pt x="775970" y="0"/>
                </a:moveTo>
                <a:lnTo>
                  <a:pt x="155194" y="0"/>
                </a:lnTo>
                <a:lnTo>
                  <a:pt x="106135" y="7910"/>
                </a:lnTo>
                <a:lnTo>
                  <a:pt x="63532" y="29939"/>
                </a:lnTo>
                <a:lnTo>
                  <a:pt x="29939" y="63532"/>
                </a:lnTo>
                <a:lnTo>
                  <a:pt x="7910" y="106135"/>
                </a:lnTo>
                <a:lnTo>
                  <a:pt x="0" y="155193"/>
                </a:lnTo>
                <a:lnTo>
                  <a:pt x="0" y="775969"/>
                </a:lnTo>
                <a:lnTo>
                  <a:pt x="7910" y="825028"/>
                </a:lnTo>
                <a:lnTo>
                  <a:pt x="29939" y="867631"/>
                </a:lnTo>
                <a:lnTo>
                  <a:pt x="63532" y="901224"/>
                </a:lnTo>
                <a:lnTo>
                  <a:pt x="106135" y="923253"/>
                </a:lnTo>
                <a:lnTo>
                  <a:pt x="155194" y="931163"/>
                </a:lnTo>
                <a:lnTo>
                  <a:pt x="775970" y="931163"/>
                </a:lnTo>
                <a:lnTo>
                  <a:pt x="825028" y="923253"/>
                </a:lnTo>
                <a:lnTo>
                  <a:pt x="867631" y="901224"/>
                </a:lnTo>
                <a:lnTo>
                  <a:pt x="901224" y="867631"/>
                </a:lnTo>
                <a:lnTo>
                  <a:pt x="923253" y="825028"/>
                </a:lnTo>
                <a:lnTo>
                  <a:pt x="931164" y="775969"/>
                </a:lnTo>
                <a:lnTo>
                  <a:pt x="931164" y="155193"/>
                </a:lnTo>
                <a:lnTo>
                  <a:pt x="923253" y="106135"/>
                </a:lnTo>
                <a:lnTo>
                  <a:pt x="901224" y="63532"/>
                </a:lnTo>
                <a:lnTo>
                  <a:pt x="867631" y="29939"/>
                </a:lnTo>
                <a:lnTo>
                  <a:pt x="825028" y="7910"/>
                </a:lnTo>
                <a:lnTo>
                  <a:pt x="77597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24250" y="1246632"/>
            <a:ext cx="273685" cy="273685"/>
          </a:xfrm>
          <a:custGeom>
            <a:avLst/>
            <a:gdLst/>
            <a:ahLst/>
            <a:cxnLst/>
            <a:rect l="l" t="t" r="r" b="b"/>
            <a:pathLst>
              <a:path w="547370" h="547369">
                <a:moveTo>
                  <a:pt x="473964" y="0"/>
                </a:moveTo>
                <a:lnTo>
                  <a:pt x="73151" y="0"/>
                </a:lnTo>
                <a:lnTo>
                  <a:pt x="46291" y="6286"/>
                </a:lnTo>
                <a:lnTo>
                  <a:pt x="22859" y="22859"/>
                </a:lnTo>
                <a:lnTo>
                  <a:pt x="6286" y="46291"/>
                </a:lnTo>
                <a:lnTo>
                  <a:pt x="0" y="73151"/>
                </a:lnTo>
                <a:lnTo>
                  <a:pt x="0" y="400811"/>
                </a:lnTo>
                <a:lnTo>
                  <a:pt x="6286" y="427672"/>
                </a:lnTo>
                <a:lnTo>
                  <a:pt x="22859" y="451103"/>
                </a:lnTo>
                <a:lnTo>
                  <a:pt x="46291" y="467677"/>
                </a:lnTo>
                <a:lnTo>
                  <a:pt x="73151" y="473963"/>
                </a:lnTo>
                <a:lnTo>
                  <a:pt x="473964" y="473963"/>
                </a:lnTo>
                <a:lnTo>
                  <a:pt x="500824" y="467677"/>
                </a:lnTo>
                <a:lnTo>
                  <a:pt x="524256" y="451103"/>
                </a:lnTo>
                <a:lnTo>
                  <a:pt x="533957" y="437387"/>
                </a:lnTo>
                <a:lnTo>
                  <a:pt x="263271" y="437387"/>
                </a:lnTo>
                <a:lnTo>
                  <a:pt x="256031" y="430021"/>
                </a:lnTo>
                <a:lnTo>
                  <a:pt x="256031" y="419861"/>
                </a:lnTo>
                <a:lnTo>
                  <a:pt x="257323" y="412545"/>
                </a:lnTo>
                <a:lnTo>
                  <a:pt x="260937" y="406479"/>
                </a:lnTo>
                <a:lnTo>
                  <a:pt x="266479" y="402341"/>
                </a:lnTo>
                <a:lnTo>
                  <a:pt x="273557" y="400811"/>
                </a:lnTo>
                <a:lnTo>
                  <a:pt x="547116" y="400811"/>
                </a:lnTo>
                <a:lnTo>
                  <a:pt x="547116" y="364235"/>
                </a:lnTo>
                <a:lnTo>
                  <a:pt x="36575" y="364235"/>
                </a:lnTo>
                <a:lnTo>
                  <a:pt x="36575" y="36575"/>
                </a:lnTo>
                <a:lnTo>
                  <a:pt x="533957" y="36575"/>
                </a:lnTo>
                <a:lnTo>
                  <a:pt x="524256" y="22859"/>
                </a:lnTo>
                <a:lnTo>
                  <a:pt x="500824" y="6286"/>
                </a:lnTo>
                <a:lnTo>
                  <a:pt x="473964" y="0"/>
                </a:lnTo>
                <a:close/>
              </a:path>
              <a:path w="547370" h="547369">
                <a:moveTo>
                  <a:pt x="547116" y="400811"/>
                </a:moveTo>
                <a:lnTo>
                  <a:pt x="273557" y="400811"/>
                </a:lnTo>
                <a:lnTo>
                  <a:pt x="280874" y="402341"/>
                </a:lnTo>
                <a:lnTo>
                  <a:pt x="286940" y="406479"/>
                </a:lnTo>
                <a:lnTo>
                  <a:pt x="291078" y="412545"/>
                </a:lnTo>
                <a:lnTo>
                  <a:pt x="292607" y="419861"/>
                </a:lnTo>
                <a:lnTo>
                  <a:pt x="291078" y="426886"/>
                </a:lnTo>
                <a:lnTo>
                  <a:pt x="286940" y="432434"/>
                </a:lnTo>
                <a:lnTo>
                  <a:pt x="280874" y="436078"/>
                </a:lnTo>
                <a:lnTo>
                  <a:pt x="273557" y="437387"/>
                </a:lnTo>
                <a:lnTo>
                  <a:pt x="533957" y="437387"/>
                </a:lnTo>
                <a:lnTo>
                  <a:pt x="540829" y="427672"/>
                </a:lnTo>
                <a:lnTo>
                  <a:pt x="547116" y="400811"/>
                </a:lnTo>
                <a:close/>
              </a:path>
              <a:path w="547370" h="547369">
                <a:moveTo>
                  <a:pt x="533957" y="36575"/>
                </a:moveTo>
                <a:lnTo>
                  <a:pt x="510540" y="36575"/>
                </a:lnTo>
                <a:lnTo>
                  <a:pt x="510540" y="364235"/>
                </a:lnTo>
                <a:lnTo>
                  <a:pt x="547116" y="364235"/>
                </a:lnTo>
                <a:lnTo>
                  <a:pt x="547116" y="73151"/>
                </a:lnTo>
                <a:lnTo>
                  <a:pt x="540829" y="46291"/>
                </a:lnTo>
                <a:lnTo>
                  <a:pt x="533957" y="36575"/>
                </a:lnTo>
                <a:close/>
              </a:path>
              <a:path w="547370" h="547369">
                <a:moveTo>
                  <a:pt x="365759" y="510539"/>
                </a:moveTo>
                <a:lnTo>
                  <a:pt x="182879" y="510539"/>
                </a:lnTo>
                <a:lnTo>
                  <a:pt x="182879" y="547115"/>
                </a:lnTo>
                <a:lnTo>
                  <a:pt x="365759" y="547115"/>
                </a:lnTo>
                <a:lnTo>
                  <a:pt x="365759" y="510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28238" y="3398520"/>
            <a:ext cx="465772" cy="465772"/>
          </a:xfrm>
          <a:custGeom>
            <a:avLst/>
            <a:gdLst/>
            <a:ahLst/>
            <a:cxnLst/>
            <a:rect l="l" t="t" r="r" b="b"/>
            <a:pathLst>
              <a:path w="931545" h="931545">
                <a:moveTo>
                  <a:pt x="775970" y="0"/>
                </a:moveTo>
                <a:lnTo>
                  <a:pt x="155194" y="0"/>
                </a:lnTo>
                <a:lnTo>
                  <a:pt x="106135" y="7910"/>
                </a:lnTo>
                <a:lnTo>
                  <a:pt x="63532" y="29939"/>
                </a:lnTo>
                <a:lnTo>
                  <a:pt x="29939" y="63532"/>
                </a:lnTo>
                <a:lnTo>
                  <a:pt x="7910" y="106135"/>
                </a:lnTo>
                <a:lnTo>
                  <a:pt x="0" y="155193"/>
                </a:lnTo>
                <a:lnTo>
                  <a:pt x="0" y="775969"/>
                </a:lnTo>
                <a:lnTo>
                  <a:pt x="7910" y="825028"/>
                </a:lnTo>
                <a:lnTo>
                  <a:pt x="29939" y="867631"/>
                </a:lnTo>
                <a:lnTo>
                  <a:pt x="63532" y="901224"/>
                </a:lnTo>
                <a:lnTo>
                  <a:pt x="106135" y="923253"/>
                </a:lnTo>
                <a:lnTo>
                  <a:pt x="155194" y="931163"/>
                </a:lnTo>
                <a:lnTo>
                  <a:pt x="775970" y="931163"/>
                </a:lnTo>
                <a:lnTo>
                  <a:pt x="825028" y="923253"/>
                </a:lnTo>
                <a:lnTo>
                  <a:pt x="867631" y="901224"/>
                </a:lnTo>
                <a:lnTo>
                  <a:pt x="901224" y="867631"/>
                </a:lnTo>
                <a:lnTo>
                  <a:pt x="923253" y="825028"/>
                </a:lnTo>
                <a:lnTo>
                  <a:pt x="931164" y="775969"/>
                </a:lnTo>
                <a:lnTo>
                  <a:pt x="931164" y="155193"/>
                </a:lnTo>
                <a:lnTo>
                  <a:pt x="923253" y="106135"/>
                </a:lnTo>
                <a:lnTo>
                  <a:pt x="901224" y="63532"/>
                </a:lnTo>
                <a:lnTo>
                  <a:pt x="867631" y="29939"/>
                </a:lnTo>
                <a:lnTo>
                  <a:pt x="825028" y="7910"/>
                </a:lnTo>
                <a:lnTo>
                  <a:pt x="77597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33394" y="3503676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510540" h="510540">
                <a:moveTo>
                  <a:pt x="510539" y="0"/>
                </a:moveTo>
                <a:lnTo>
                  <a:pt x="0" y="0"/>
                </a:lnTo>
                <a:lnTo>
                  <a:pt x="67563" y="442975"/>
                </a:lnTo>
                <a:lnTo>
                  <a:pt x="253872" y="510540"/>
                </a:lnTo>
                <a:lnTo>
                  <a:pt x="445769" y="442975"/>
                </a:lnTo>
                <a:lnTo>
                  <a:pt x="450115" y="413258"/>
                </a:lnTo>
                <a:lnTo>
                  <a:pt x="253872" y="413258"/>
                </a:lnTo>
                <a:lnTo>
                  <a:pt x="127000" y="383540"/>
                </a:lnTo>
                <a:lnTo>
                  <a:pt x="118871" y="286385"/>
                </a:lnTo>
                <a:lnTo>
                  <a:pt x="323810" y="286385"/>
                </a:lnTo>
                <a:lnTo>
                  <a:pt x="326897" y="256667"/>
                </a:lnTo>
                <a:lnTo>
                  <a:pt x="118871" y="256667"/>
                </a:lnTo>
                <a:lnTo>
                  <a:pt x="97281" y="64770"/>
                </a:lnTo>
                <a:lnTo>
                  <a:pt x="501069" y="64770"/>
                </a:lnTo>
                <a:lnTo>
                  <a:pt x="510539" y="0"/>
                </a:lnTo>
                <a:close/>
              </a:path>
              <a:path w="510540" h="510540">
                <a:moveTo>
                  <a:pt x="501069" y="64770"/>
                </a:moveTo>
                <a:lnTo>
                  <a:pt x="413257" y="64770"/>
                </a:lnTo>
                <a:lnTo>
                  <a:pt x="405129" y="129667"/>
                </a:lnTo>
                <a:lnTo>
                  <a:pt x="189102" y="129667"/>
                </a:lnTo>
                <a:lnTo>
                  <a:pt x="191769" y="191770"/>
                </a:lnTo>
                <a:lnTo>
                  <a:pt x="402462" y="191770"/>
                </a:lnTo>
                <a:lnTo>
                  <a:pt x="383539" y="383540"/>
                </a:lnTo>
                <a:lnTo>
                  <a:pt x="253872" y="413258"/>
                </a:lnTo>
                <a:lnTo>
                  <a:pt x="450115" y="413258"/>
                </a:lnTo>
                <a:lnTo>
                  <a:pt x="501069" y="64770"/>
                </a:lnTo>
                <a:close/>
              </a:path>
              <a:path w="510540" h="510540">
                <a:moveTo>
                  <a:pt x="323810" y="286385"/>
                </a:moveTo>
                <a:lnTo>
                  <a:pt x="191769" y="286385"/>
                </a:lnTo>
                <a:lnTo>
                  <a:pt x="197230" y="334899"/>
                </a:lnTo>
                <a:lnTo>
                  <a:pt x="253872" y="348488"/>
                </a:lnTo>
                <a:lnTo>
                  <a:pt x="318769" y="334899"/>
                </a:lnTo>
                <a:lnTo>
                  <a:pt x="323810" y="2863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28238" y="2284476"/>
            <a:ext cx="465772" cy="464820"/>
          </a:xfrm>
          <a:custGeom>
            <a:avLst/>
            <a:gdLst/>
            <a:ahLst/>
            <a:cxnLst/>
            <a:rect l="l" t="t" r="r" b="b"/>
            <a:pathLst>
              <a:path w="931545" h="929639">
                <a:moveTo>
                  <a:pt x="776224" y="0"/>
                </a:moveTo>
                <a:lnTo>
                  <a:pt x="154940" y="0"/>
                </a:lnTo>
                <a:lnTo>
                  <a:pt x="105956" y="7896"/>
                </a:lnTo>
                <a:lnTo>
                  <a:pt x="63422" y="29886"/>
                </a:lnTo>
                <a:lnTo>
                  <a:pt x="29886" y="63422"/>
                </a:lnTo>
                <a:lnTo>
                  <a:pt x="7896" y="105956"/>
                </a:lnTo>
                <a:lnTo>
                  <a:pt x="0" y="154939"/>
                </a:lnTo>
                <a:lnTo>
                  <a:pt x="0" y="774700"/>
                </a:lnTo>
                <a:lnTo>
                  <a:pt x="7896" y="823683"/>
                </a:lnTo>
                <a:lnTo>
                  <a:pt x="29886" y="866217"/>
                </a:lnTo>
                <a:lnTo>
                  <a:pt x="63422" y="899753"/>
                </a:lnTo>
                <a:lnTo>
                  <a:pt x="105956" y="921743"/>
                </a:lnTo>
                <a:lnTo>
                  <a:pt x="154940" y="929639"/>
                </a:lnTo>
                <a:lnTo>
                  <a:pt x="776224" y="929639"/>
                </a:lnTo>
                <a:lnTo>
                  <a:pt x="825207" y="921743"/>
                </a:lnTo>
                <a:lnTo>
                  <a:pt x="867741" y="899753"/>
                </a:lnTo>
                <a:lnTo>
                  <a:pt x="901277" y="866217"/>
                </a:lnTo>
                <a:lnTo>
                  <a:pt x="923267" y="823683"/>
                </a:lnTo>
                <a:lnTo>
                  <a:pt x="931164" y="774700"/>
                </a:lnTo>
                <a:lnTo>
                  <a:pt x="931164" y="154939"/>
                </a:lnTo>
                <a:lnTo>
                  <a:pt x="923267" y="105956"/>
                </a:lnTo>
                <a:lnTo>
                  <a:pt x="901277" y="63422"/>
                </a:lnTo>
                <a:lnTo>
                  <a:pt x="867741" y="29886"/>
                </a:lnTo>
                <a:lnTo>
                  <a:pt x="825207" y="7896"/>
                </a:lnTo>
                <a:lnTo>
                  <a:pt x="77622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0064" y="2375916"/>
            <a:ext cx="201930" cy="281305"/>
          </a:xfrm>
          <a:custGeom>
            <a:avLst/>
            <a:gdLst/>
            <a:ahLst/>
            <a:cxnLst/>
            <a:rect l="l" t="t" r="r" b="b"/>
            <a:pathLst>
              <a:path w="403859" h="562610">
                <a:moveTo>
                  <a:pt x="376427" y="0"/>
                </a:moveTo>
                <a:lnTo>
                  <a:pt x="24002" y="0"/>
                </a:lnTo>
                <a:lnTo>
                  <a:pt x="14466" y="1875"/>
                </a:lnTo>
                <a:lnTo>
                  <a:pt x="6858" y="7286"/>
                </a:lnTo>
                <a:lnTo>
                  <a:pt x="1821" y="15912"/>
                </a:lnTo>
                <a:lnTo>
                  <a:pt x="0" y="27431"/>
                </a:lnTo>
                <a:lnTo>
                  <a:pt x="0" y="534923"/>
                </a:lnTo>
                <a:lnTo>
                  <a:pt x="1821" y="546443"/>
                </a:lnTo>
                <a:lnTo>
                  <a:pt x="6857" y="555069"/>
                </a:lnTo>
                <a:lnTo>
                  <a:pt x="14466" y="560480"/>
                </a:lnTo>
                <a:lnTo>
                  <a:pt x="24002" y="562355"/>
                </a:lnTo>
                <a:lnTo>
                  <a:pt x="376427" y="562355"/>
                </a:lnTo>
                <a:lnTo>
                  <a:pt x="386500" y="560480"/>
                </a:lnTo>
                <a:lnTo>
                  <a:pt x="395287" y="555069"/>
                </a:lnTo>
                <a:lnTo>
                  <a:pt x="399919" y="548639"/>
                </a:lnTo>
                <a:lnTo>
                  <a:pt x="201929" y="548639"/>
                </a:lnTo>
                <a:lnTo>
                  <a:pt x="192393" y="546818"/>
                </a:lnTo>
                <a:lnTo>
                  <a:pt x="184785" y="541781"/>
                </a:lnTo>
                <a:lnTo>
                  <a:pt x="179748" y="534173"/>
                </a:lnTo>
                <a:lnTo>
                  <a:pt x="177926" y="524637"/>
                </a:lnTo>
                <a:lnTo>
                  <a:pt x="179748" y="517082"/>
                </a:lnTo>
                <a:lnTo>
                  <a:pt x="184784" y="510492"/>
                </a:lnTo>
                <a:lnTo>
                  <a:pt x="192393" y="505831"/>
                </a:lnTo>
                <a:lnTo>
                  <a:pt x="201929" y="504063"/>
                </a:lnTo>
                <a:lnTo>
                  <a:pt x="403860" y="504063"/>
                </a:lnTo>
                <a:lnTo>
                  <a:pt x="403860" y="486917"/>
                </a:lnTo>
                <a:lnTo>
                  <a:pt x="71881" y="486917"/>
                </a:lnTo>
                <a:lnTo>
                  <a:pt x="62345" y="485096"/>
                </a:lnTo>
                <a:lnTo>
                  <a:pt x="54737" y="480059"/>
                </a:lnTo>
                <a:lnTo>
                  <a:pt x="49700" y="472451"/>
                </a:lnTo>
                <a:lnTo>
                  <a:pt x="47878" y="462914"/>
                </a:lnTo>
                <a:lnTo>
                  <a:pt x="47878" y="99440"/>
                </a:lnTo>
                <a:lnTo>
                  <a:pt x="49700" y="89904"/>
                </a:lnTo>
                <a:lnTo>
                  <a:pt x="54736" y="82296"/>
                </a:lnTo>
                <a:lnTo>
                  <a:pt x="62345" y="77259"/>
                </a:lnTo>
                <a:lnTo>
                  <a:pt x="71881" y="75437"/>
                </a:lnTo>
                <a:lnTo>
                  <a:pt x="403860" y="75437"/>
                </a:lnTo>
                <a:lnTo>
                  <a:pt x="403860" y="48005"/>
                </a:lnTo>
                <a:lnTo>
                  <a:pt x="119761" y="48005"/>
                </a:lnTo>
                <a:lnTo>
                  <a:pt x="116331" y="44576"/>
                </a:lnTo>
                <a:lnTo>
                  <a:pt x="116331" y="30860"/>
                </a:lnTo>
                <a:lnTo>
                  <a:pt x="119761" y="27431"/>
                </a:lnTo>
                <a:lnTo>
                  <a:pt x="403860" y="27431"/>
                </a:lnTo>
                <a:lnTo>
                  <a:pt x="401502" y="15912"/>
                </a:lnTo>
                <a:lnTo>
                  <a:pt x="395287" y="7286"/>
                </a:lnTo>
                <a:lnTo>
                  <a:pt x="386500" y="1875"/>
                </a:lnTo>
                <a:lnTo>
                  <a:pt x="376427" y="0"/>
                </a:lnTo>
                <a:close/>
              </a:path>
              <a:path w="403859" h="562610">
                <a:moveTo>
                  <a:pt x="403860" y="504063"/>
                </a:moveTo>
                <a:lnTo>
                  <a:pt x="201929" y="504063"/>
                </a:lnTo>
                <a:lnTo>
                  <a:pt x="209484" y="505831"/>
                </a:lnTo>
                <a:lnTo>
                  <a:pt x="216074" y="510492"/>
                </a:lnTo>
                <a:lnTo>
                  <a:pt x="220735" y="517082"/>
                </a:lnTo>
                <a:lnTo>
                  <a:pt x="222503" y="524637"/>
                </a:lnTo>
                <a:lnTo>
                  <a:pt x="220735" y="534173"/>
                </a:lnTo>
                <a:lnTo>
                  <a:pt x="216074" y="541781"/>
                </a:lnTo>
                <a:lnTo>
                  <a:pt x="209484" y="546818"/>
                </a:lnTo>
                <a:lnTo>
                  <a:pt x="201929" y="548639"/>
                </a:lnTo>
                <a:lnTo>
                  <a:pt x="399919" y="548639"/>
                </a:lnTo>
                <a:lnTo>
                  <a:pt x="401502" y="546443"/>
                </a:lnTo>
                <a:lnTo>
                  <a:pt x="403860" y="534923"/>
                </a:lnTo>
                <a:lnTo>
                  <a:pt x="403860" y="504063"/>
                </a:lnTo>
                <a:close/>
              </a:path>
              <a:path w="403859" h="562610">
                <a:moveTo>
                  <a:pt x="403860" y="75437"/>
                </a:moveTo>
                <a:lnTo>
                  <a:pt x="328549" y="75437"/>
                </a:lnTo>
                <a:lnTo>
                  <a:pt x="338085" y="77259"/>
                </a:lnTo>
                <a:lnTo>
                  <a:pt x="345693" y="82296"/>
                </a:lnTo>
                <a:lnTo>
                  <a:pt x="350730" y="89904"/>
                </a:lnTo>
                <a:lnTo>
                  <a:pt x="352551" y="99440"/>
                </a:lnTo>
                <a:lnTo>
                  <a:pt x="352551" y="462914"/>
                </a:lnTo>
                <a:lnTo>
                  <a:pt x="350730" y="472451"/>
                </a:lnTo>
                <a:lnTo>
                  <a:pt x="345694" y="480059"/>
                </a:lnTo>
                <a:lnTo>
                  <a:pt x="338085" y="485096"/>
                </a:lnTo>
                <a:lnTo>
                  <a:pt x="328549" y="486917"/>
                </a:lnTo>
                <a:lnTo>
                  <a:pt x="403860" y="486917"/>
                </a:lnTo>
                <a:lnTo>
                  <a:pt x="403860" y="75437"/>
                </a:lnTo>
                <a:close/>
              </a:path>
              <a:path w="403859" h="562610">
                <a:moveTo>
                  <a:pt x="403860" y="27431"/>
                </a:moveTo>
                <a:lnTo>
                  <a:pt x="280670" y="27431"/>
                </a:lnTo>
                <a:lnTo>
                  <a:pt x="284099" y="30860"/>
                </a:lnTo>
                <a:lnTo>
                  <a:pt x="284099" y="44576"/>
                </a:lnTo>
                <a:lnTo>
                  <a:pt x="280670" y="48005"/>
                </a:lnTo>
                <a:lnTo>
                  <a:pt x="403860" y="48005"/>
                </a:lnTo>
                <a:lnTo>
                  <a:pt x="403860" y="27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5878" y="2428494"/>
            <a:ext cx="83820" cy="11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72941" y="1137729"/>
            <a:ext cx="754698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095A82"/>
                </a:solidFill>
                <a:cs typeface="Calibri"/>
              </a:rPr>
              <a:t>Property</a:t>
            </a:r>
            <a:r>
              <a:rPr sz="1200" b="1" spc="-48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01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72941" y="3368421"/>
            <a:ext cx="9398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F19C13"/>
                </a:solidFill>
                <a:cs typeface="Calibri"/>
              </a:rPr>
              <a:t>P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72941" y="2253424"/>
            <a:ext cx="9398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3" dirty="0">
                <a:solidFill>
                  <a:srgbClr val="0D80B8"/>
                </a:solidFill>
                <a:cs typeface="Calibri"/>
              </a:rPr>
              <a:t>P</a:t>
            </a:r>
            <a:endParaRPr sz="1200" dirty="0">
              <a:solidFill>
                <a:prstClr val="black"/>
              </a:solidFill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51636"/>
              </p:ext>
            </p:extLst>
          </p:nvPr>
        </p:nvGraphicFramePr>
        <p:xfrm>
          <a:off x="3987673" y="1269746"/>
          <a:ext cx="1940306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11"/>
                <a:gridCol w="194981"/>
                <a:gridCol w="194981"/>
                <a:gridCol w="194700"/>
                <a:gridCol w="194981"/>
                <a:gridCol w="194981"/>
                <a:gridCol w="194700"/>
                <a:gridCol w="194700"/>
                <a:gridCol w="195260"/>
                <a:gridCol w="190511"/>
              </a:tblGrid>
              <a:tr h="186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95A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BEBEBE"/>
                    </a:solidFill>
                  </a:tcPr>
                </a:tc>
              </a:tr>
              <a:tr h="90306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1770"/>
                        </a:spcBef>
                      </a:pPr>
                      <a:r>
                        <a:rPr sz="1200" b="1" spc="-5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roperty</a:t>
                      </a:r>
                      <a:r>
                        <a:rPr sz="1200" b="1" spc="-30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0D80B8"/>
                          </a:solidFill>
                          <a:latin typeface="Calibri"/>
                          <a:cs typeface="Calibri"/>
                        </a:rPr>
                        <a:t>02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86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BEBEBE"/>
                    </a:solidFill>
                  </a:tcPr>
                </a:tc>
              </a:tr>
              <a:tr h="8791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1200" b="1" spc="-5" dirty="0">
                          <a:solidFill>
                            <a:srgbClr val="F19C13"/>
                          </a:solidFill>
                          <a:latin typeface="Calibri"/>
                          <a:cs typeface="Calibri"/>
                        </a:rPr>
                        <a:t>roperty</a:t>
                      </a:r>
                      <a:r>
                        <a:rPr sz="1200" b="1" spc="-30" dirty="0">
                          <a:solidFill>
                            <a:srgbClr val="F19C1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19C13"/>
                          </a:solidFill>
                          <a:latin typeface="Calibri"/>
                          <a:cs typeface="Calibri"/>
                        </a:rPr>
                        <a:t>03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86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9C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556121" y="1280833"/>
            <a:ext cx="1614805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095A82"/>
                </a:solidFill>
                <a:cs typeface="Calibri"/>
              </a:rPr>
              <a:t>graph 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200" dirty="0">
                <a:solidFill>
                  <a:srgbClr val="095A82"/>
                </a:solidFill>
                <a:cs typeface="Calibri"/>
              </a:rPr>
              <a:t>a PDF will</a:t>
            </a:r>
            <a:r>
              <a:rPr sz="1200" spc="-53" dirty="0">
                <a:solidFill>
                  <a:srgbClr val="095A82"/>
                </a:solidFill>
                <a:cs typeface="Calibri"/>
              </a:rPr>
              <a:t> </a:t>
            </a:r>
            <a:r>
              <a:rPr sz="1200" spc="-3" dirty="0">
                <a:solidFill>
                  <a:srgbClr val="095A82"/>
                </a:solidFill>
                <a:cs typeface="Calibri"/>
              </a:rPr>
              <a:t>be</a:t>
            </a:r>
            <a:endParaRPr sz="1200">
              <a:solidFill>
                <a:prstClr val="black"/>
              </a:solidFill>
              <a:cs typeface="Calibri"/>
            </a:endParaRPr>
          </a:p>
          <a:p>
            <a:pPr marL="6350">
              <a:spcBef>
                <a:spcPts val="3"/>
              </a:spcBef>
            </a:pPr>
            <a:r>
              <a:rPr sz="1200" spc="-5" dirty="0">
                <a:solidFill>
                  <a:srgbClr val="095A82"/>
                </a:solidFill>
                <a:cs typeface="Calibri"/>
              </a:rPr>
              <a:t>continuous </a:t>
            </a:r>
            <a:r>
              <a:rPr sz="1200" spc="-8" dirty="0">
                <a:solidFill>
                  <a:srgbClr val="095A82"/>
                </a:solidFill>
                <a:cs typeface="Calibri"/>
              </a:rPr>
              <a:t>over </a:t>
            </a:r>
            <a:r>
              <a:rPr sz="1200" dirty="0">
                <a:solidFill>
                  <a:srgbClr val="095A82"/>
                </a:solidFill>
                <a:cs typeface="Calibri"/>
              </a:rPr>
              <a:t>a </a:t>
            </a:r>
            <a:r>
              <a:rPr sz="1200" spc="-8" dirty="0">
                <a:solidFill>
                  <a:srgbClr val="095A82"/>
                </a:solidFill>
                <a:cs typeface="Calibri"/>
              </a:rPr>
              <a:t>range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56121" y="2350961"/>
            <a:ext cx="2095183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spc="-5" dirty="0">
                <a:solidFill>
                  <a:srgbClr val="0D80B8"/>
                </a:solidFill>
                <a:cs typeface="Calibri"/>
              </a:rPr>
              <a:t>Area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bounded </a:t>
            </a:r>
            <a:r>
              <a:rPr sz="1200" spc="-5" dirty="0">
                <a:solidFill>
                  <a:srgbClr val="0D80B8"/>
                </a:solidFill>
                <a:cs typeface="Calibri"/>
              </a:rPr>
              <a:t>by </a:t>
            </a:r>
            <a:r>
              <a:rPr sz="1200" dirty="0">
                <a:solidFill>
                  <a:srgbClr val="0D80B8"/>
                </a:solidFill>
                <a:cs typeface="Calibri"/>
              </a:rPr>
              <a:t>the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curve of </a:t>
            </a:r>
            <a:r>
              <a:rPr sz="1200" dirty="0">
                <a:solidFill>
                  <a:srgbClr val="0D80B8"/>
                </a:solidFill>
                <a:cs typeface="Calibri"/>
              </a:rPr>
              <a:t>the 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density function </a:t>
            </a:r>
            <a:r>
              <a:rPr sz="1200" dirty="0">
                <a:solidFill>
                  <a:srgbClr val="0D80B8"/>
                </a:solidFill>
                <a:cs typeface="Calibri"/>
              </a:rPr>
              <a:t>and the </a:t>
            </a:r>
            <a:r>
              <a:rPr sz="1200" spc="-3" dirty="0">
                <a:solidFill>
                  <a:srgbClr val="0D80B8"/>
                </a:solidFill>
                <a:cs typeface="Calibri"/>
              </a:rPr>
              <a:t>x-axis </a:t>
            </a:r>
            <a:r>
              <a:rPr sz="1200" dirty="0">
                <a:solidFill>
                  <a:srgbClr val="0D80B8"/>
                </a:solidFill>
                <a:cs typeface="Calibri"/>
              </a:rPr>
              <a:t>is  equal </a:t>
            </a:r>
            <a:r>
              <a:rPr sz="1200" spc="-8" dirty="0">
                <a:solidFill>
                  <a:srgbClr val="0D80B8"/>
                </a:solidFill>
                <a:cs typeface="Calibri"/>
              </a:rPr>
              <a:t>to</a:t>
            </a:r>
            <a:r>
              <a:rPr sz="1200" spc="-10" dirty="0">
                <a:solidFill>
                  <a:srgbClr val="0D80B8"/>
                </a:solidFill>
                <a:cs typeface="Calibri"/>
              </a:rPr>
              <a:t> </a:t>
            </a:r>
            <a:r>
              <a:rPr sz="1200" dirty="0">
                <a:solidFill>
                  <a:srgbClr val="0D80B8"/>
                </a:solidFill>
                <a:cs typeface="Calibri"/>
              </a:rPr>
              <a:t>1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6121" y="3405759"/>
            <a:ext cx="2120265" cy="74507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spc="-3" dirty="0">
                <a:solidFill>
                  <a:srgbClr val="F19C13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probability that </a:t>
            </a:r>
            <a:r>
              <a:rPr sz="1200" dirty="0">
                <a:solidFill>
                  <a:srgbClr val="F19C13"/>
                </a:solidFill>
                <a:cs typeface="Calibri"/>
              </a:rPr>
              <a:t>a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random  variable </a:t>
            </a:r>
            <a:r>
              <a:rPr sz="1200" dirty="0">
                <a:solidFill>
                  <a:srgbClr val="F19C13"/>
                </a:solidFill>
                <a:cs typeface="Calibri"/>
              </a:rPr>
              <a:t>assumes a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value between  </a:t>
            </a:r>
            <a:r>
              <a:rPr sz="1200" dirty="0">
                <a:solidFill>
                  <a:srgbClr val="F19C13"/>
                </a:solidFill>
                <a:cs typeface="Calibri"/>
              </a:rPr>
              <a:t>a and b is equal </a:t>
            </a:r>
            <a:r>
              <a:rPr sz="1200" spc="-8" dirty="0">
                <a:solidFill>
                  <a:srgbClr val="F19C13"/>
                </a:solidFill>
                <a:cs typeface="Calibri"/>
              </a:rPr>
              <a:t>to </a:t>
            </a:r>
            <a:r>
              <a:rPr sz="1200" dirty="0">
                <a:solidFill>
                  <a:srgbClr val="F19C13"/>
                </a:solidFill>
                <a:cs typeface="Calibri"/>
              </a:rPr>
              <a:t>the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area </a:t>
            </a:r>
            <a:r>
              <a:rPr sz="1200" spc="-3" dirty="0">
                <a:solidFill>
                  <a:srgbClr val="F19C13"/>
                </a:solidFill>
                <a:cs typeface="Calibri"/>
              </a:rPr>
              <a:t>under  </a:t>
            </a:r>
            <a:r>
              <a:rPr sz="1200" dirty="0">
                <a:solidFill>
                  <a:srgbClr val="F19C13"/>
                </a:solidFill>
                <a:cs typeface="Calibri"/>
              </a:rPr>
              <a:t>the PDF </a:t>
            </a:r>
            <a:r>
              <a:rPr sz="1200" spc="-3" dirty="0">
                <a:solidFill>
                  <a:srgbClr val="F19C13"/>
                </a:solidFill>
                <a:cs typeface="Calibri"/>
              </a:rPr>
              <a:t>bounded </a:t>
            </a:r>
            <a:r>
              <a:rPr sz="1200" spc="-5" dirty="0">
                <a:solidFill>
                  <a:srgbClr val="F19C13"/>
                </a:solidFill>
                <a:cs typeface="Calibri"/>
              </a:rPr>
              <a:t>by </a:t>
            </a:r>
            <a:r>
              <a:rPr sz="1200" dirty="0">
                <a:solidFill>
                  <a:srgbClr val="F19C13"/>
                </a:solidFill>
                <a:cs typeface="Calibri"/>
              </a:rPr>
              <a:t>a and</a:t>
            </a:r>
            <a:r>
              <a:rPr sz="1200" spc="-2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dirty="0">
                <a:solidFill>
                  <a:srgbClr val="F19C13"/>
                </a:solidFill>
                <a:cs typeface="Calibri"/>
              </a:rPr>
              <a:t>b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4138" y="2012442"/>
            <a:ext cx="1491996" cy="1118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0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96227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Normal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Distribution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916174" y="1613916"/>
            <a:ext cx="2497836" cy="149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31264" y="878592"/>
            <a:ext cx="5706618" cy="575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75104" y="874014"/>
            <a:ext cx="5257800" cy="637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4218" y="891540"/>
            <a:ext cx="5655628" cy="524510"/>
          </a:xfrm>
          <a:custGeom>
            <a:avLst/>
            <a:gdLst/>
            <a:ahLst/>
            <a:cxnLst/>
            <a:rect l="l" t="t" r="r" b="b"/>
            <a:pathLst>
              <a:path w="11311255" h="1049020">
                <a:moveTo>
                  <a:pt x="11136375" y="0"/>
                </a:moveTo>
                <a:lnTo>
                  <a:pt x="174751" y="0"/>
                </a:lnTo>
                <a:lnTo>
                  <a:pt x="128293" y="6241"/>
                </a:lnTo>
                <a:lnTo>
                  <a:pt x="86548" y="23857"/>
                </a:lnTo>
                <a:lnTo>
                  <a:pt x="51180" y="51180"/>
                </a:lnTo>
                <a:lnTo>
                  <a:pt x="23857" y="86548"/>
                </a:lnTo>
                <a:lnTo>
                  <a:pt x="6241" y="128293"/>
                </a:lnTo>
                <a:lnTo>
                  <a:pt x="0" y="174751"/>
                </a:lnTo>
                <a:lnTo>
                  <a:pt x="0" y="873760"/>
                </a:lnTo>
                <a:lnTo>
                  <a:pt x="6241" y="920218"/>
                </a:lnTo>
                <a:lnTo>
                  <a:pt x="23857" y="961963"/>
                </a:lnTo>
                <a:lnTo>
                  <a:pt x="51181" y="997331"/>
                </a:lnTo>
                <a:lnTo>
                  <a:pt x="86548" y="1024654"/>
                </a:lnTo>
                <a:lnTo>
                  <a:pt x="128293" y="1042270"/>
                </a:lnTo>
                <a:lnTo>
                  <a:pt x="174751" y="1048512"/>
                </a:lnTo>
                <a:lnTo>
                  <a:pt x="11136375" y="1048512"/>
                </a:lnTo>
                <a:lnTo>
                  <a:pt x="11182834" y="1042270"/>
                </a:lnTo>
                <a:lnTo>
                  <a:pt x="11224579" y="1024654"/>
                </a:lnTo>
                <a:lnTo>
                  <a:pt x="11259946" y="997331"/>
                </a:lnTo>
                <a:lnTo>
                  <a:pt x="11287270" y="961963"/>
                </a:lnTo>
                <a:lnTo>
                  <a:pt x="11304886" y="920218"/>
                </a:lnTo>
                <a:lnTo>
                  <a:pt x="11311127" y="873760"/>
                </a:lnTo>
                <a:lnTo>
                  <a:pt x="11311127" y="174751"/>
                </a:lnTo>
                <a:lnTo>
                  <a:pt x="11304886" y="128293"/>
                </a:lnTo>
                <a:lnTo>
                  <a:pt x="11287270" y="86548"/>
                </a:lnTo>
                <a:lnTo>
                  <a:pt x="11259946" y="51180"/>
                </a:lnTo>
                <a:lnTo>
                  <a:pt x="11224579" y="23857"/>
                </a:lnTo>
                <a:lnTo>
                  <a:pt x="11182834" y="6241"/>
                </a:lnTo>
                <a:lnTo>
                  <a:pt x="11136375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2244" y="1551432"/>
            <a:ext cx="2953512" cy="749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34456" y="1739652"/>
            <a:ext cx="2571750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75198" y="1564386"/>
            <a:ext cx="2902585" cy="698183"/>
          </a:xfrm>
          <a:custGeom>
            <a:avLst/>
            <a:gdLst/>
            <a:ahLst/>
            <a:cxnLst/>
            <a:rect l="l" t="t" r="r" b="b"/>
            <a:pathLst>
              <a:path w="5805169" h="1396364">
                <a:moveTo>
                  <a:pt x="5572252" y="0"/>
                </a:moveTo>
                <a:lnTo>
                  <a:pt x="232663" y="0"/>
                </a:lnTo>
                <a:lnTo>
                  <a:pt x="185766" y="4725"/>
                </a:lnTo>
                <a:lnTo>
                  <a:pt x="142089" y="18280"/>
                </a:lnTo>
                <a:lnTo>
                  <a:pt x="102567" y="39728"/>
                </a:lnTo>
                <a:lnTo>
                  <a:pt x="68135" y="68135"/>
                </a:lnTo>
                <a:lnTo>
                  <a:pt x="39728" y="102567"/>
                </a:lnTo>
                <a:lnTo>
                  <a:pt x="18280" y="142089"/>
                </a:lnTo>
                <a:lnTo>
                  <a:pt x="4725" y="185766"/>
                </a:lnTo>
                <a:lnTo>
                  <a:pt x="0" y="232663"/>
                </a:lnTo>
                <a:lnTo>
                  <a:pt x="0" y="1163319"/>
                </a:lnTo>
                <a:lnTo>
                  <a:pt x="4725" y="1210217"/>
                </a:lnTo>
                <a:lnTo>
                  <a:pt x="18280" y="1253894"/>
                </a:lnTo>
                <a:lnTo>
                  <a:pt x="39728" y="1293416"/>
                </a:lnTo>
                <a:lnTo>
                  <a:pt x="68135" y="1327848"/>
                </a:lnTo>
                <a:lnTo>
                  <a:pt x="102567" y="1356255"/>
                </a:lnTo>
                <a:lnTo>
                  <a:pt x="142089" y="1377703"/>
                </a:lnTo>
                <a:lnTo>
                  <a:pt x="185766" y="1391258"/>
                </a:lnTo>
                <a:lnTo>
                  <a:pt x="232663" y="1395983"/>
                </a:lnTo>
                <a:lnTo>
                  <a:pt x="5572252" y="1395983"/>
                </a:lnTo>
                <a:lnTo>
                  <a:pt x="5619149" y="1391258"/>
                </a:lnTo>
                <a:lnTo>
                  <a:pt x="5662826" y="1377703"/>
                </a:lnTo>
                <a:lnTo>
                  <a:pt x="5702348" y="1356255"/>
                </a:lnTo>
                <a:lnTo>
                  <a:pt x="5736780" y="1327848"/>
                </a:lnTo>
                <a:lnTo>
                  <a:pt x="5765187" y="1293416"/>
                </a:lnTo>
                <a:lnTo>
                  <a:pt x="5786635" y="1253894"/>
                </a:lnTo>
                <a:lnTo>
                  <a:pt x="5800190" y="1210217"/>
                </a:lnTo>
                <a:lnTo>
                  <a:pt x="5804915" y="1163319"/>
                </a:lnTo>
                <a:lnTo>
                  <a:pt x="5804915" y="232663"/>
                </a:lnTo>
                <a:lnTo>
                  <a:pt x="5800190" y="185766"/>
                </a:lnTo>
                <a:lnTo>
                  <a:pt x="5786635" y="142089"/>
                </a:lnTo>
                <a:lnTo>
                  <a:pt x="5765187" y="102567"/>
                </a:lnTo>
                <a:lnTo>
                  <a:pt x="5736780" y="68135"/>
                </a:lnTo>
                <a:lnTo>
                  <a:pt x="5702348" y="39728"/>
                </a:lnTo>
                <a:lnTo>
                  <a:pt x="5662826" y="18280"/>
                </a:lnTo>
                <a:lnTo>
                  <a:pt x="5619149" y="4725"/>
                </a:lnTo>
                <a:lnTo>
                  <a:pt x="557225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9150" y="922655"/>
            <a:ext cx="6315075" cy="1114088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478472" marR="1351915" indent="-472440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Normal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distribution that associates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normal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random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variable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X with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cumulative</a:t>
            </a:r>
            <a:r>
              <a:rPr sz="1400" spc="4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probability</a:t>
            </a:r>
            <a:endParaRPr sz="1400">
              <a:solidFill>
                <a:prstClr val="black"/>
              </a:solidFill>
              <a:cs typeface="Calibri"/>
            </a:endParaRPr>
          </a:p>
          <a:p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65575"/>
            <a:r>
              <a:rPr sz="1400" spc="-3" dirty="0">
                <a:solidFill>
                  <a:srgbClr val="095A82"/>
                </a:solidFill>
                <a:cs typeface="Calibri"/>
              </a:rPr>
              <a:t>Y = [ 1/σ * sqrt(2π) ] * e </a:t>
            </a:r>
            <a:r>
              <a:rPr sz="1388" spc="4" baseline="25525" dirty="0">
                <a:solidFill>
                  <a:srgbClr val="095A82"/>
                </a:solidFill>
                <a:cs typeface="Calibri"/>
              </a:rPr>
              <a:t>-(x -</a:t>
            </a:r>
            <a:r>
              <a:rPr sz="1388" spc="-75" baseline="25525" dirty="0">
                <a:solidFill>
                  <a:srgbClr val="095A82"/>
                </a:solidFill>
                <a:cs typeface="Calibri"/>
              </a:rPr>
              <a:t> </a:t>
            </a:r>
            <a:r>
              <a:rPr sz="1388" spc="4" baseline="25525" dirty="0">
                <a:solidFill>
                  <a:srgbClr val="095A82"/>
                </a:solidFill>
                <a:cs typeface="Calibri"/>
              </a:rPr>
              <a:t>μ)2/2σ2</a:t>
            </a:r>
            <a:endParaRPr sz="1388" baseline="25525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34634" y="2548128"/>
            <a:ext cx="2808732" cy="1107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23966" y="2545080"/>
            <a:ext cx="2695194" cy="10645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541" y="2566035"/>
            <a:ext cx="2747963" cy="1047115"/>
          </a:xfrm>
          <a:custGeom>
            <a:avLst/>
            <a:gdLst/>
            <a:ahLst/>
            <a:cxnLst/>
            <a:rect l="l" t="t" r="r" b="b"/>
            <a:pathLst>
              <a:path w="5495925" h="2094229">
                <a:moveTo>
                  <a:pt x="0" y="2093975"/>
                </a:moveTo>
                <a:lnTo>
                  <a:pt x="5495544" y="2093975"/>
                </a:lnTo>
                <a:lnTo>
                  <a:pt x="5495544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ln w="1981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4235" y="2594039"/>
            <a:ext cx="2436178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>
              <a:spcBef>
                <a:spcPts val="48"/>
              </a:spcBef>
            </a:pPr>
            <a:r>
              <a:rPr sz="1400" spc="-8" dirty="0">
                <a:solidFill>
                  <a:srgbClr val="5F5F5F"/>
                </a:solidFill>
                <a:cs typeface="Calibri"/>
              </a:rPr>
              <a:t>Where,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5433" indent="-285433">
              <a:buClr>
                <a:srgbClr val="095A82"/>
              </a:buClr>
              <a:buFont typeface="Arial"/>
              <a:buChar char="•"/>
              <a:tabLst>
                <a:tab pos="285433" algn="l"/>
                <a:tab pos="285750" algn="l"/>
              </a:tabLst>
            </a:pPr>
            <a:r>
              <a:rPr sz="1400" i="1" spc="-3" dirty="0">
                <a:solidFill>
                  <a:srgbClr val="5F5F5F"/>
                </a:solidFill>
                <a:cs typeface="Calibri"/>
              </a:rPr>
              <a:t>X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a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normal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random</a:t>
            </a:r>
            <a:r>
              <a:rPr sz="1400" spc="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variable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5433" indent="-285433">
              <a:buClr>
                <a:srgbClr val="095A82"/>
              </a:buClr>
              <a:buFont typeface="Arial"/>
              <a:buChar char="•"/>
              <a:tabLst>
                <a:tab pos="285433" algn="l"/>
                <a:tab pos="28575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μ is the mean</a:t>
            </a:r>
            <a:r>
              <a:rPr sz="1400" spc="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85433" indent="-285433">
              <a:buClr>
                <a:srgbClr val="095A82"/>
              </a:buClr>
              <a:buFont typeface="Arial"/>
              <a:buChar char="•"/>
              <a:tabLst>
                <a:tab pos="285433" algn="l"/>
                <a:tab pos="28575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σ is 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standard</a:t>
            </a:r>
            <a:r>
              <a:rPr sz="14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deviation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2846" y="4085082"/>
            <a:ext cx="515112" cy="4518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8339" y="4134993"/>
            <a:ext cx="7489825" cy="234038"/>
          </a:xfrm>
          <a:prstGeom prst="rect">
            <a:avLst/>
          </a:prstGeom>
          <a:ln w="19811">
            <a:solidFill>
              <a:srgbClr val="16A995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45085">
              <a:spcBef>
                <a:spcPts val="145"/>
              </a:spcBef>
            </a:pPr>
            <a:r>
              <a:rPr sz="1400" b="1" spc="-3" dirty="0">
                <a:solidFill>
                  <a:srgbClr val="5F5F5F"/>
                </a:solidFill>
                <a:latin typeface="Arial"/>
                <a:cs typeface="Arial"/>
              </a:rPr>
              <a:t>Note: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Normal Random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variable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is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variable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with mean at 0 and 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variance equal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400" spc="8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1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7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55866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Normal</a:t>
            </a:r>
            <a:r>
              <a:rPr sz="2800" spc="-53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Distribution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914942" y="1305955"/>
            <a:ext cx="2892467" cy="2102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4488" y="2229637"/>
            <a:ext cx="888492" cy="128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17442" y="2262378"/>
            <a:ext cx="799148" cy="38100"/>
          </a:xfrm>
          <a:custGeom>
            <a:avLst/>
            <a:gdLst/>
            <a:ahLst/>
            <a:cxnLst/>
            <a:rect l="l" t="t" r="r" b="b"/>
            <a:pathLst>
              <a:path w="1598295" h="76200">
                <a:moveTo>
                  <a:pt x="1521841" y="0"/>
                </a:moveTo>
                <a:lnTo>
                  <a:pt x="1521841" y="76200"/>
                </a:lnTo>
                <a:lnTo>
                  <a:pt x="1585341" y="44450"/>
                </a:lnTo>
                <a:lnTo>
                  <a:pt x="1534541" y="44450"/>
                </a:lnTo>
                <a:lnTo>
                  <a:pt x="1534541" y="31750"/>
                </a:lnTo>
                <a:lnTo>
                  <a:pt x="1585341" y="31750"/>
                </a:lnTo>
                <a:lnTo>
                  <a:pt x="1521841" y="0"/>
                </a:lnTo>
                <a:close/>
              </a:path>
              <a:path w="1598295" h="76200">
                <a:moveTo>
                  <a:pt x="15218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1841" y="44450"/>
                </a:lnTo>
                <a:lnTo>
                  <a:pt x="1521841" y="31750"/>
                </a:lnTo>
                <a:close/>
              </a:path>
              <a:path w="1598295" h="76200">
                <a:moveTo>
                  <a:pt x="1585341" y="31750"/>
                </a:moveTo>
                <a:lnTo>
                  <a:pt x="1534541" y="31750"/>
                </a:lnTo>
                <a:lnTo>
                  <a:pt x="1534541" y="44450"/>
                </a:lnTo>
                <a:lnTo>
                  <a:pt x="1585341" y="44450"/>
                </a:lnTo>
                <a:lnTo>
                  <a:pt x="1598041" y="38100"/>
                </a:lnTo>
                <a:lnTo>
                  <a:pt x="1585341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932" y="3866388"/>
            <a:ext cx="7683246" cy="793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930" y="3863346"/>
            <a:ext cx="7525512" cy="851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886" y="3879342"/>
            <a:ext cx="7632383" cy="686406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9688" rIns="0" bIns="0" rtlCol="0">
            <a:spAutoFit/>
          </a:bodyPr>
          <a:lstStyle/>
          <a:p>
            <a:pPr marL="90805">
              <a:spcBef>
                <a:spcPts val="313"/>
              </a:spcBef>
            </a:pPr>
            <a:r>
              <a:rPr sz="1400" spc="-33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create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variable,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x, and assign it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to,</a:t>
            </a:r>
            <a:r>
              <a:rPr sz="1400" spc="7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np.arange(-4,4,0.001)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90805" marR="276225"/>
            <a:r>
              <a:rPr sz="1400" spc="-5" dirty="0">
                <a:solidFill>
                  <a:srgbClr val="095A82"/>
                </a:solidFill>
                <a:cs typeface="Calibri"/>
              </a:rPr>
              <a:t>What this line does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it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creates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x-axis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values that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range from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-4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4 with an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increment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0.001  </a:t>
            </a:r>
            <a:r>
              <a:rPr sz="1400" spc="-30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plot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normalized probability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density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function with the line,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plt.plot(x,</a:t>
            </a:r>
            <a:r>
              <a:rPr sz="1400" spc="18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norm.pdf(x))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1530" y="1378458"/>
            <a:ext cx="3147060" cy="1831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4098" y="1544574"/>
            <a:ext cx="2565654" cy="1540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532" y="1394460"/>
            <a:ext cx="3089910" cy="1600759"/>
          </a:xfrm>
          <a:prstGeom prst="rect">
            <a:avLst/>
          </a:prstGeom>
          <a:solidFill>
            <a:srgbClr val="DCE2E3"/>
          </a:solidFill>
          <a:ln w="12192">
            <a:solidFill>
              <a:srgbClr val="7E7E7E"/>
            </a:solidFill>
          </a:ln>
        </p:spPr>
        <p:txBody>
          <a:bodyPr vert="horz" wrap="square" lIns="0" tIns="318" rIns="0" bIns="0" rtlCol="0">
            <a:spAutoFit/>
          </a:bodyPr>
          <a:lstStyle/>
          <a:p>
            <a:pPr>
              <a:spcBef>
                <a:spcPts val="3"/>
              </a:spcBef>
            </a:pPr>
            <a:endParaRPr sz="12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5720"/>
            <a:r>
              <a:rPr sz="1000" b="1" dirty="0">
                <a:solidFill>
                  <a:srgbClr val="000080"/>
                </a:solidFill>
                <a:latin typeface="Courier New"/>
                <a:cs typeface="Courier New"/>
              </a:rPr>
              <a:t>from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scipy.stats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import</a:t>
            </a:r>
            <a:r>
              <a:rPr sz="1000" b="1" spc="-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norm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5720">
              <a:spcBef>
                <a:spcPts val="3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numpy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as</a:t>
            </a:r>
            <a:r>
              <a:rPr sz="1000" b="1" spc="-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5720"/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import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matplotlib.pyplot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as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plt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9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572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x=</a:t>
            </a:r>
            <a:r>
              <a:rPr sz="1000" spc="-18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np.arange(-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0.001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572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plt.plot(x,</a:t>
            </a:r>
            <a:r>
              <a:rPr sz="1000" spc="-8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norm.pdf(x))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10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572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plt.show()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0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42658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Standard </a:t>
            </a:r>
            <a:r>
              <a:rPr sz="2800" spc="-3" dirty="0">
                <a:solidFill>
                  <a:srgbClr val="095A82"/>
                </a:solidFill>
              </a:rPr>
              <a:t>Deviation </a:t>
            </a:r>
            <a:r>
              <a:rPr sz="2800" dirty="0">
                <a:solidFill>
                  <a:srgbClr val="095A82"/>
                </a:solidFill>
              </a:rPr>
              <a:t>and</a:t>
            </a:r>
            <a:r>
              <a:rPr sz="2800" spc="-8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Curve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525705" y="3317632"/>
            <a:ext cx="2756218" cy="0"/>
          </a:xfrm>
          <a:custGeom>
            <a:avLst/>
            <a:gdLst/>
            <a:ahLst/>
            <a:cxnLst/>
            <a:rect l="l" t="t" r="r" b="b"/>
            <a:pathLst>
              <a:path w="5512434">
                <a:moveTo>
                  <a:pt x="0" y="0"/>
                </a:moveTo>
                <a:lnTo>
                  <a:pt x="5511975" y="0"/>
                </a:lnTo>
              </a:path>
            </a:pathLst>
          </a:custGeom>
          <a:ln w="9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0694" y="2590486"/>
            <a:ext cx="0" cy="793750"/>
          </a:xfrm>
          <a:custGeom>
            <a:avLst/>
            <a:gdLst/>
            <a:ahLst/>
            <a:cxnLst/>
            <a:rect l="l" t="t" r="r" b="b"/>
            <a:pathLst>
              <a:path h="1587500">
                <a:moveTo>
                  <a:pt x="0" y="1587024"/>
                </a:moveTo>
                <a:lnTo>
                  <a:pt x="0" y="0"/>
                </a:lnTo>
              </a:path>
            </a:pathLst>
          </a:custGeom>
          <a:ln w="9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75644" y="2581834"/>
            <a:ext cx="31115" cy="58738"/>
          </a:xfrm>
          <a:custGeom>
            <a:avLst/>
            <a:gdLst/>
            <a:ahLst/>
            <a:cxnLst/>
            <a:rect l="l" t="t" r="r" b="b"/>
            <a:pathLst>
              <a:path w="62229" h="117475">
                <a:moveTo>
                  <a:pt x="0" y="116883"/>
                </a:moveTo>
                <a:lnTo>
                  <a:pt x="29627" y="0"/>
                </a:lnTo>
                <a:lnTo>
                  <a:pt x="61949" y="116883"/>
                </a:lnTo>
              </a:path>
            </a:pathLst>
          </a:custGeom>
          <a:ln w="9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32167" y="3305103"/>
            <a:ext cx="50165" cy="26670"/>
          </a:xfrm>
          <a:custGeom>
            <a:avLst/>
            <a:gdLst/>
            <a:ahLst/>
            <a:cxnLst/>
            <a:rect l="l" t="t" r="r" b="b"/>
            <a:pathLst>
              <a:path w="100329" h="53340">
                <a:moveTo>
                  <a:pt x="2020" y="0"/>
                </a:moveTo>
                <a:lnTo>
                  <a:pt x="99994" y="24480"/>
                </a:lnTo>
                <a:lnTo>
                  <a:pt x="0" y="53055"/>
                </a:lnTo>
              </a:path>
            </a:pathLst>
          </a:custGeom>
          <a:ln w="9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4764" y="2662629"/>
            <a:ext cx="2637790" cy="649288"/>
          </a:xfrm>
          <a:custGeom>
            <a:avLst/>
            <a:gdLst/>
            <a:ahLst/>
            <a:cxnLst/>
            <a:rect l="l" t="t" r="r" b="b"/>
            <a:pathLst>
              <a:path w="5275580" h="1298575">
                <a:moveTo>
                  <a:pt x="0" y="1298466"/>
                </a:moveTo>
                <a:lnTo>
                  <a:pt x="57390" y="1295250"/>
                </a:lnTo>
                <a:lnTo>
                  <a:pt x="114499" y="1290590"/>
                </a:lnTo>
                <a:lnTo>
                  <a:pt x="171267" y="1284542"/>
                </a:lnTo>
                <a:lnTo>
                  <a:pt x="227635" y="1277162"/>
                </a:lnTo>
                <a:lnTo>
                  <a:pt x="283543" y="1268508"/>
                </a:lnTo>
                <a:lnTo>
                  <a:pt x="338929" y="1258637"/>
                </a:lnTo>
                <a:lnTo>
                  <a:pt x="393736" y="1247605"/>
                </a:lnTo>
                <a:lnTo>
                  <a:pt x="447901" y="1235468"/>
                </a:lnTo>
                <a:lnTo>
                  <a:pt x="501367" y="1222285"/>
                </a:lnTo>
                <a:lnTo>
                  <a:pt x="554071" y="1208111"/>
                </a:lnTo>
                <a:lnTo>
                  <a:pt x="605956" y="1193003"/>
                </a:lnTo>
                <a:lnTo>
                  <a:pt x="656960" y="1177019"/>
                </a:lnTo>
                <a:lnTo>
                  <a:pt x="707024" y="1160214"/>
                </a:lnTo>
                <a:lnTo>
                  <a:pt x="756088" y="1142646"/>
                </a:lnTo>
                <a:lnTo>
                  <a:pt x="804092" y="1124372"/>
                </a:lnTo>
                <a:lnTo>
                  <a:pt x="850976" y="1105448"/>
                </a:lnTo>
                <a:lnTo>
                  <a:pt x="896679" y="1085930"/>
                </a:lnTo>
                <a:lnTo>
                  <a:pt x="941143" y="1065877"/>
                </a:lnTo>
                <a:lnTo>
                  <a:pt x="984307" y="1045344"/>
                </a:lnTo>
                <a:lnTo>
                  <a:pt x="1026110" y="1024389"/>
                </a:lnTo>
                <a:lnTo>
                  <a:pt x="1066494" y="1003068"/>
                </a:lnTo>
                <a:lnTo>
                  <a:pt x="1105399" y="981437"/>
                </a:lnTo>
                <a:lnTo>
                  <a:pt x="1142763" y="959555"/>
                </a:lnTo>
                <a:lnTo>
                  <a:pt x="1178528" y="937476"/>
                </a:lnTo>
                <a:lnTo>
                  <a:pt x="1212633" y="915260"/>
                </a:lnTo>
                <a:lnTo>
                  <a:pt x="1245018" y="892961"/>
                </a:lnTo>
                <a:lnTo>
                  <a:pt x="1304391" y="848345"/>
                </a:lnTo>
                <a:lnTo>
                  <a:pt x="1355573" y="805848"/>
                </a:lnTo>
                <a:lnTo>
                  <a:pt x="1413550" y="755411"/>
                </a:lnTo>
                <a:lnTo>
                  <a:pt x="1444892" y="727655"/>
                </a:lnTo>
                <a:lnTo>
                  <a:pt x="1477699" y="698441"/>
                </a:lnTo>
                <a:lnTo>
                  <a:pt x="1511892" y="667944"/>
                </a:lnTo>
                <a:lnTo>
                  <a:pt x="1547393" y="636340"/>
                </a:lnTo>
                <a:lnTo>
                  <a:pt x="1584125" y="603804"/>
                </a:lnTo>
                <a:lnTo>
                  <a:pt x="1622010" y="570513"/>
                </a:lnTo>
                <a:lnTo>
                  <a:pt x="1660969" y="536641"/>
                </a:lnTo>
                <a:lnTo>
                  <a:pt x="1700924" y="502365"/>
                </a:lnTo>
                <a:lnTo>
                  <a:pt x="1741797" y="467860"/>
                </a:lnTo>
                <a:lnTo>
                  <a:pt x="1783510" y="433301"/>
                </a:lnTo>
                <a:lnTo>
                  <a:pt x="1825986" y="398864"/>
                </a:lnTo>
                <a:lnTo>
                  <a:pt x="1869145" y="364724"/>
                </a:lnTo>
                <a:lnTo>
                  <a:pt x="1912911" y="331058"/>
                </a:lnTo>
                <a:lnTo>
                  <a:pt x="1957204" y="298040"/>
                </a:lnTo>
                <a:lnTo>
                  <a:pt x="2001947" y="265847"/>
                </a:lnTo>
                <a:lnTo>
                  <a:pt x="2047061" y="234653"/>
                </a:lnTo>
                <a:lnTo>
                  <a:pt x="2092470" y="204635"/>
                </a:lnTo>
                <a:lnTo>
                  <a:pt x="2138094" y="175968"/>
                </a:lnTo>
                <a:lnTo>
                  <a:pt x="2183855" y="148827"/>
                </a:lnTo>
                <a:lnTo>
                  <a:pt x="2229676" y="123388"/>
                </a:lnTo>
                <a:lnTo>
                  <a:pt x="2275478" y="99827"/>
                </a:lnTo>
                <a:lnTo>
                  <a:pt x="2321184" y="78319"/>
                </a:lnTo>
                <a:lnTo>
                  <a:pt x="2366715" y="59039"/>
                </a:lnTo>
                <a:lnTo>
                  <a:pt x="2411993" y="42165"/>
                </a:lnTo>
                <a:lnTo>
                  <a:pt x="2456940" y="27870"/>
                </a:lnTo>
                <a:lnTo>
                  <a:pt x="2501478" y="16330"/>
                </a:lnTo>
                <a:lnTo>
                  <a:pt x="2545529" y="7721"/>
                </a:lnTo>
                <a:lnTo>
                  <a:pt x="2589015" y="2219"/>
                </a:lnTo>
                <a:lnTo>
                  <a:pt x="2631858" y="0"/>
                </a:lnTo>
                <a:lnTo>
                  <a:pt x="2674248" y="1179"/>
                </a:lnTo>
                <a:lnTo>
                  <a:pt x="2717266" y="5689"/>
                </a:lnTo>
                <a:lnTo>
                  <a:pt x="2760840" y="13355"/>
                </a:lnTo>
                <a:lnTo>
                  <a:pt x="2804899" y="24006"/>
                </a:lnTo>
                <a:lnTo>
                  <a:pt x="2849373" y="37470"/>
                </a:lnTo>
                <a:lnTo>
                  <a:pt x="2894189" y="53574"/>
                </a:lnTo>
                <a:lnTo>
                  <a:pt x="2939277" y="72147"/>
                </a:lnTo>
                <a:lnTo>
                  <a:pt x="2984565" y="93014"/>
                </a:lnTo>
                <a:lnTo>
                  <a:pt x="3029982" y="116005"/>
                </a:lnTo>
                <a:lnTo>
                  <a:pt x="3075458" y="140947"/>
                </a:lnTo>
                <a:lnTo>
                  <a:pt x="3120920" y="167667"/>
                </a:lnTo>
                <a:lnTo>
                  <a:pt x="3166298" y="195994"/>
                </a:lnTo>
                <a:lnTo>
                  <a:pt x="3211520" y="225754"/>
                </a:lnTo>
                <a:lnTo>
                  <a:pt x="3256515" y="256776"/>
                </a:lnTo>
                <a:lnTo>
                  <a:pt x="3301212" y="288887"/>
                </a:lnTo>
                <a:lnTo>
                  <a:pt x="3345540" y="321916"/>
                </a:lnTo>
                <a:lnTo>
                  <a:pt x="3389427" y="355688"/>
                </a:lnTo>
                <a:lnTo>
                  <a:pt x="3432802" y="390033"/>
                </a:lnTo>
                <a:lnTo>
                  <a:pt x="3475595" y="424778"/>
                </a:lnTo>
                <a:lnTo>
                  <a:pt x="3517734" y="459751"/>
                </a:lnTo>
                <a:lnTo>
                  <a:pt x="3559147" y="494779"/>
                </a:lnTo>
                <a:lnTo>
                  <a:pt x="3599763" y="529689"/>
                </a:lnTo>
                <a:lnTo>
                  <a:pt x="3639512" y="564311"/>
                </a:lnTo>
                <a:lnTo>
                  <a:pt x="3678322" y="598470"/>
                </a:lnTo>
                <a:lnTo>
                  <a:pt x="3716122" y="631996"/>
                </a:lnTo>
                <a:lnTo>
                  <a:pt x="3752840" y="664715"/>
                </a:lnTo>
                <a:lnTo>
                  <a:pt x="3788406" y="696455"/>
                </a:lnTo>
                <a:lnTo>
                  <a:pt x="3822747" y="727045"/>
                </a:lnTo>
                <a:lnTo>
                  <a:pt x="3855794" y="756311"/>
                </a:lnTo>
                <a:lnTo>
                  <a:pt x="3887475" y="784081"/>
                </a:lnTo>
                <a:lnTo>
                  <a:pt x="3917718" y="810183"/>
                </a:lnTo>
                <a:lnTo>
                  <a:pt x="3973607" y="856694"/>
                </a:lnTo>
                <a:lnTo>
                  <a:pt x="4022891" y="894465"/>
                </a:lnTo>
                <a:lnTo>
                  <a:pt x="4057960" y="919090"/>
                </a:lnTo>
                <a:lnTo>
                  <a:pt x="4094510" y="943039"/>
                </a:lnTo>
                <a:lnTo>
                  <a:pt x="4132486" y="966297"/>
                </a:lnTo>
                <a:lnTo>
                  <a:pt x="4171835" y="988853"/>
                </a:lnTo>
                <a:lnTo>
                  <a:pt x="4212502" y="1010694"/>
                </a:lnTo>
                <a:lnTo>
                  <a:pt x="4254434" y="1031805"/>
                </a:lnTo>
                <a:lnTo>
                  <a:pt x="4297576" y="1052176"/>
                </a:lnTo>
                <a:lnTo>
                  <a:pt x="4341874" y="1071792"/>
                </a:lnTo>
                <a:lnTo>
                  <a:pt x="4387275" y="1090640"/>
                </a:lnTo>
                <a:lnTo>
                  <a:pt x="4433724" y="1108709"/>
                </a:lnTo>
                <a:lnTo>
                  <a:pt x="4481167" y="1125984"/>
                </a:lnTo>
                <a:lnTo>
                  <a:pt x="4529551" y="1142453"/>
                </a:lnTo>
                <a:lnTo>
                  <a:pt x="4578820" y="1158103"/>
                </a:lnTo>
                <a:lnTo>
                  <a:pt x="4628921" y="1172922"/>
                </a:lnTo>
                <a:lnTo>
                  <a:pt x="4679800" y="1186895"/>
                </a:lnTo>
                <a:lnTo>
                  <a:pt x="4731403" y="1200011"/>
                </a:lnTo>
                <a:lnTo>
                  <a:pt x="4783675" y="1212256"/>
                </a:lnTo>
                <a:lnTo>
                  <a:pt x="4836564" y="1223617"/>
                </a:lnTo>
                <a:lnTo>
                  <a:pt x="4890013" y="1234082"/>
                </a:lnTo>
                <a:lnTo>
                  <a:pt x="4943971" y="1243638"/>
                </a:lnTo>
                <a:lnTo>
                  <a:pt x="4998382" y="1252271"/>
                </a:lnTo>
                <a:lnTo>
                  <a:pt x="5053192" y="1259969"/>
                </a:lnTo>
                <a:lnTo>
                  <a:pt x="5108348" y="1266718"/>
                </a:lnTo>
                <a:lnTo>
                  <a:pt x="5163795" y="1272507"/>
                </a:lnTo>
                <a:lnTo>
                  <a:pt x="5219479" y="1277321"/>
                </a:lnTo>
                <a:lnTo>
                  <a:pt x="5275346" y="1281149"/>
                </a:lnTo>
              </a:path>
            </a:pathLst>
          </a:custGeom>
          <a:ln w="16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2635" y="2551347"/>
            <a:ext cx="128588" cy="187872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5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625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625" spc="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625" spc="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625" spc="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6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4367" y="3295470"/>
            <a:ext cx="53340" cy="1038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350">
              <a:spcBef>
                <a:spcPts val="60"/>
              </a:spcBef>
            </a:pPr>
            <a:r>
              <a:rPr sz="625" spc="14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6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635" y="3312437"/>
            <a:ext cx="59373" cy="1038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350">
              <a:spcBef>
                <a:spcPts val="60"/>
              </a:spcBef>
            </a:pPr>
            <a:r>
              <a:rPr sz="625" spc="1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62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59213" y="2349307"/>
            <a:ext cx="2444067" cy="1252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5155" y="3657664"/>
            <a:ext cx="1928813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>
              <a:spcBef>
                <a:spcPts val="48"/>
              </a:spcBef>
            </a:pPr>
            <a:r>
              <a:rPr sz="1400" i="1" spc="-3" dirty="0">
                <a:solidFill>
                  <a:srgbClr val="5F5F5F"/>
                </a:solidFill>
                <a:cs typeface="Calibri"/>
              </a:rPr>
              <a:t>If the </a:t>
            </a:r>
            <a:r>
              <a:rPr sz="1400" i="1" spc="-8" dirty="0">
                <a:solidFill>
                  <a:srgbClr val="5F5F5F"/>
                </a:solidFill>
                <a:cs typeface="Calibri"/>
              </a:rPr>
              <a:t>standard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deviation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is  large, the </a:t>
            </a:r>
            <a:r>
              <a:rPr sz="1400" i="1" dirty="0">
                <a:solidFill>
                  <a:srgbClr val="5F5F5F"/>
                </a:solidFill>
                <a:cs typeface="Calibri"/>
              </a:rPr>
              <a:t>curve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is short 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and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wide.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74944" y="3657664"/>
            <a:ext cx="1928813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algn="just">
              <a:spcBef>
                <a:spcPts val="48"/>
              </a:spcBef>
            </a:pPr>
            <a:r>
              <a:rPr sz="1400" i="1" spc="-3" dirty="0">
                <a:solidFill>
                  <a:srgbClr val="5F5F5F"/>
                </a:solidFill>
                <a:cs typeface="Calibri"/>
              </a:rPr>
              <a:t>If the </a:t>
            </a:r>
            <a:r>
              <a:rPr sz="1400" i="1" spc="-8" dirty="0">
                <a:solidFill>
                  <a:srgbClr val="5F5F5F"/>
                </a:solidFill>
                <a:cs typeface="Calibri"/>
              </a:rPr>
              <a:t>standard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deviation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is 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small,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i="1" dirty="0">
                <a:solidFill>
                  <a:srgbClr val="5F5F5F"/>
                </a:solidFill>
                <a:cs typeface="Calibri"/>
              </a:rPr>
              <a:t>curve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is </a:t>
            </a:r>
            <a:r>
              <a:rPr sz="1400" i="1" spc="-8" dirty="0">
                <a:solidFill>
                  <a:srgbClr val="5F5F5F"/>
                </a:solidFill>
                <a:cs typeface="Calibri"/>
              </a:rPr>
              <a:t>tall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and  </a:t>
            </a:r>
            <a:r>
              <a:rPr sz="1400" i="1" spc="-13" dirty="0">
                <a:solidFill>
                  <a:srgbClr val="5F5F5F"/>
                </a:solidFill>
                <a:cs typeface="Calibri"/>
              </a:rPr>
              <a:t>narrow.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4578" y="1118616"/>
            <a:ext cx="7539990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2772" y="1139952"/>
            <a:ext cx="7393686" cy="957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7532" y="1131570"/>
            <a:ext cx="7489190" cy="896938"/>
          </a:xfrm>
          <a:custGeom>
            <a:avLst/>
            <a:gdLst/>
            <a:ahLst/>
            <a:cxnLst/>
            <a:rect l="l" t="t" r="r" b="b"/>
            <a:pathLst>
              <a:path w="14978380" h="1793875">
                <a:moveTo>
                  <a:pt x="14678914" y="0"/>
                </a:moveTo>
                <a:lnTo>
                  <a:pt x="298958" y="0"/>
                </a:lnTo>
                <a:lnTo>
                  <a:pt x="250467" y="3913"/>
                </a:lnTo>
                <a:lnTo>
                  <a:pt x="204467" y="15242"/>
                </a:lnTo>
                <a:lnTo>
                  <a:pt x="161573" y="33371"/>
                </a:lnTo>
                <a:lnTo>
                  <a:pt x="122401" y="57684"/>
                </a:lnTo>
                <a:lnTo>
                  <a:pt x="87566" y="87566"/>
                </a:lnTo>
                <a:lnTo>
                  <a:pt x="57684" y="122401"/>
                </a:lnTo>
                <a:lnTo>
                  <a:pt x="33371" y="161573"/>
                </a:lnTo>
                <a:lnTo>
                  <a:pt x="15242" y="204467"/>
                </a:lnTo>
                <a:lnTo>
                  <a:pt x="3913" y="250467"/>
                </a:lnTo>
                <a:lnTo>
                  <a:pt x="0" y="298957"/>
                </a:lnTo>
                <a:lnTo>
                  <a:pt x="0" y="1494789"/>
                </a:lnTo>
                <a:lnTo>
                  <a:pt x="3913" y="1543280"/>
                </a:lnTo>
                <a:lnTo>
                  <a:pt x="15242" y="1589280"/>
                </a:lnTo>
                <a:lnTo>
                  <a:pt x="33371" y="1632174"/>
                </a:lnTo>
                <a:lnTo>
                  <a:pt x="57684" y="1671346"/>
                </a:lnTo>
                <a:lnTo>
                  <a:pt x="87566" y="1706181"/>
                </a:lnTo>
                <a:lnTo>
                  <a:pt x="122401" y="1736063"/>
                </a:lnTo>
                <a:lnTo>
                  <a:pt x="161573" y="1760376"/>
                </a:lnTo>
                <a:lnTo>
                  <a:pt x="204467" y="1778505"/>
                </a:lnTo>
                <a:lnTo>
                  <a:pt x="250467" y="1789834"/>
                </a:lnTo>
                <a:lnTo>
                  <a:pt x="298958" y="1793747"/>
                </a:lnTo>
                <a:lnTo>
                  <a:pt x="14678914" y="1793747"/>
                </a:lnTo>
                <a:lnTo>
                  <a:pt x="14727404" y="1789834"/>
                </a:lnTo>
                <a:lnTo>
                  <a:pt x="14773404" y="1778505"/>
                </a:lnTo>
                <a:lnTo>
                  <a:pt x="14816298" y="1760376"/>
                </a:lnTo>
                <a:lnTo>
                  <a:pt x="14855470" y="1736063"/>
                </a:lnTo>
                <a:lnTo>
                  <a:pt x="14890305" y="1706181"/>
                </a:lnTo>
                <a:lnTo>
                  <a:pt x="14920187" y="1671346"/>
                </a:lnTo>
                <a:lnTo>
                  <a:pt x="14944500" y="1632174"/>
                </a:lnTo>
                <a:lnTo>
                  <a:pt x="14962629" y="1589280"/>
                </a:lnTo>
                <a:lnTo>
                  <a:pt x="14973958" y="1543280"/>
                </a:lnTo>
                <a:lnTo>
                  <a:pt x="14977872" y="1494789"/>
                </a:lnTo>
                <a:lnTo>
                  <a:pt x="14977872" y="298957"/>
                </a:lnTo>
                <a:lnTo>
                  <a:pt x="14973958" y="250467"/>
                </a:lnTo>
                <a:lnTo>
                  <a:pt x="14962629" y="204467"/>
                </a:lnTo>
                <a:lnTo>
                  <a:pt x="14944500" y="161573"/>
                </a:lnTo>
                <a:lnTo>
                  <a:pt x="14920187" y="122401"/>
                </a:lnTo>
                <a:lnTo>
                  <a:pt x="14890305" y="87566"/>
                </a:lnTo>
                <a:lnTo>
                  <a:pt x="14855470" y="57684"/>
                </a:lnTo>
                <a:lnTo>
                  <a:pt x="14816298" y="33371"/>
                </a:lnTo>
                <a:lnTo>
                  <a:pt x="14773404" y="15242"/>
                </a:lnTo>
                <a:lnTo>
                  <a:pt x="14727404" y="3913"/>
                </a:lnTo>
                <a:lnTo>
                  <a:pt x="14678914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6056" y="1114882"/>
            <a:ext cx="7147560" cy="842859"/>
          </a:xfrm>
          <a:prstGeom prst="rect">
            <a:avLst/>
          </a:prstGeom>
        </p:spPr>
        <p:txBody>
          <a:bodyPr vert="horz" wrap="square" lIns="0" tIns="80328" rIns="0" bIns="0" rtlCol="0">
            <a:spAutoFit/>
          </a:bodyPr>
          <a:lstStyle/>
          <a:p>
            <a:pPr marL="6350">
              <a:spcBef>
                <a:spcPts val="633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graph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the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normal distribution depends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on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two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factors: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the mean and the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standard</a:t>
            </a:r>
            <a:r>
              <a:rPr sz="1400" spc="2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deviation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580"/>
              </a:spcBef>
              <a:buClr>
                <a:srgbClr val="095A82"/>
              </a:buClr>
              <a:buFont typeface="Wingdings"/>
              <a:buChar char=""/>
              <a:tabLst>
                <a:tab pos="292100" algn="l"/>
                <a:tab pos="292418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Mean: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Determines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location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center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the</a:t>
            </a:r>
            <a:r>
              <a:rPr sz="14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graph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260"/>
              </a:spcBef>
              <a:buClr>
                <a:srgbClr val="095A82"/>
              </a:buClr>
              <a:buFont typeface="Wingdings"/>
              <a:buChar char=""/>
              <a:tabLst>
                <a:tab pos="292100" algn="l"/>
                <a:tab pos="292418" algn="l"/>
              </a:tabLst>
            </a:pPr>
            <a:r>
              <a:rPr sz="1400" spc="-8" dirty="0">
                <a:solidFill>
                  <a:srgbClr val="5F5F5F"/>
                </a:solidFill>
                <a:cs typeface="Calibri"/>
              </a:rPr>
              <a:t>Standard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Deviation: Determines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height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 the</a:t>
            </a:r>
            <a:r>
              <a:rPr sz="14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graph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1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3568" y="1721358"/>
            <a:ext cx="533400" cy="63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AutoShape 6" descr="Image result for machine language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7" name="AutoShape 2" descr="Related image"/>
          <p:cNvSpPr>
            <a:spLocks noChangeAspect="1" noChangeArrowheads="1"/>
          </p:cNvSpPr>
          <p:nvPr/>
        </p:nvSpPr>
        <p:spPr bwMode="auto">
          <a:xfrm>
            <a:off x="153988" y="3969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IN" sz="900">
              <a:solidFill>
                <a:prstClr val="black"/>
              </a:solidFill>
            </a:endParaRPr>
          </a:p>
        </p:txBody>
      </p:sp>
      <p:sp>
        <p:nvSpPr>
          <p:cNvPr id="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468833" y="322047"/>
            <a:ext cx="331152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b="1" spc="-3" dirty="0">
                <a:solidFill>
                  <a:srgbClr val="095A82"/>
                </a:solidFill>
                <a:cs typeface="Calibri"/>
              </a:rPr>
              <a:t>Central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Limit</a:t>
            </a:r>
            <a:r>
              <a:rPr sz="2800" b="1" spc="-57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spc="-3" dirty="0">
                <a:solidFill>
                  <a:srgbClr val="095A82"/>
                </a:solidFill>
                <a:cs typeface="Calibri"/>
              </a:rPr>
              <a:t>Theorem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2926080" y="2068068"/>
            <a:ext cx="3291840" cy="2413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4"/>
          <p:cNvSpPr/>
          <p:nvPr/>
        </p:nvSpPr>
        <p:spPr>
          <a:xfrm>
            <a:off x="858774" y="1116324"/>
            <a:ext cx="7451598" cy="576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5"/>
          <p:cNvSpPr/>
          <p:nvPr/>
        </p:nvSpPr>
        <p:spPr>
          <a:xfrm>
            <a:off x="963930" y="1111758"/>
            <a:ext cx="7284720" cy="637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6"/>
          <p:cNvSpPr/>
          <p:nvPr/>
        </p:nvSpPr>
        <p:spPr>
          <a:xfrm>
            <a:off x="871728" y="1129284"/>
            <a:ext cx="7400608" cy="525145"/>
          </a:xfrm>
          <a:custGeom>
            <a:avLst/>
            <a:gdLst/>
            <a:ahLst/>
            <a:cxnLst/>
            <a:rect l="l" t="t" r="r" b="b"/>
            <a:pathLst>
              <a:path w="14801215" h="1050289">
                <a:moveTo>
                  <a:pt x="14626082" y="0"/>
                </a:moveTo>
                <a:lnTo>
                  <a:pt x="175006" y="0"/>
                </a:lnTo>
                <a:lnTo>
                  <a:pt x="128484" y="6251"/>
                </a:lnTo>
                <a:lnTo>
                  <a:pt x="86679" y="23894"/>
                </a:lnTo>
                <a:lnTo>
                  <a:pt x="51260" y="51260"/>
                </a:lnTo>
                <a:lnTo>
                  <a:pt x="23894" y="86679"/>
                </a:lnTo>
                <a:lnTo>
                  <a:pt x="6251" y="128484"/>
                </a:lnTo>
                <a:lnTo>
                  <a:pt x="0" y="175005"/>
                </a:lnTo>
                <a:lnTo>
                  <a:pt x="0" y="875029"/>
                </a:lnTo>
                <a:lnTo>
                  <a:pt x="6251" y="921551"/>
                </a:lnTo>
                <a:lnTo>
                  <a:pt x="23894" y="963356"/>
                </a:lnTo>
                <a:lnTo>
                  <a:pt x="51260" y="998775"/>
                </a:lnTo>
                <a:lnTo>
                  <a:pt x="86679" y="1026141"/>
                </a:lnTo>
                <a:lnTo>
                  <a:pt x="128484" y="1043784"/>
                </a:lnTo>
                <a:lnTo>
                  <a:pt x="175006" y="1050035"/>
                </a:lnTo>
                <a:lnTo>
                  <a:pt x="14626082" y="1050035"/>
                </a:lnTo>
                <a:lnTo>
                  <a:pt x="14672603" y="1043784"/>
                </a:lnTo>
                <a:lnTo>
                  <a:pt x="14714408" y="1026141"/>
                </a:lnTo>
                <a:lnTo>
                  <a:pt x="14749827" y="998775"/>
                </a:lnTo>
                <a:lnTo>
                  <a:pt x="14777193" y="963356"/>
                </a:lnTo>
                <a:lnTo>
                  <a:pt x="14794836" y="921551"/>
                </a:lnTo>
                <a:lnTo>
                  <a:pt x="14801088" y="875029"/>
                </a:lnTo>
                <a:lnTo>
                  <a:pt x="14801088" y="175005"/>
                </a:lnTo>
                <a:lnTo>
                  <a:pt x="14794836" y="128484"/>
                </a:lnTo>
                <a:lnTo>
                  <a:pt x="14777193" y="86679"/>
                </a:lnTo>
                <a:lnTo>
                  <a:pt x="14749827" y="51260"/>
                </a:lnTo>
                <a:lnTo>
                  <a:pt x="14714408" y="23894"/>
                </a:lnTo>
                <a:lnTo>
                  <a:pt x="14672603" y="6251"/>
                </a:lnTo>
                <a:lnTo>
                  <a:pt x="14626082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1077214" y="1160907"/>
            <a:ext cx="6987540" cy="43697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520700" marR="2540" indent="-514668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Central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Limit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Theorem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states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sampling distribution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the mean of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any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independent, 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random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variable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will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normal 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nearly normal,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if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sample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size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large</a:t>
            </a:r>
            <a:r>
              <a:rPr sz="1400" spc="102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enough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2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3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. Types of Probability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7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3" dirty="0" smtClean="0">
                <a:solidFill>
                  <a:srgbClr val="002060"/>
                </a:solidFill>
              </a:rPr>
              <a:t>Types of Probability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1. </a:t>
            </a:r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Introduction to Probability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95211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Types </a:t>
            </a:r>
            <a:r>
              <a:rPr sz="2800" dirty="0">
                <a:solidFill>
                  <a:srgbClr val="095A82"/>
                </a:solidFill>
              </a:rPr>
              <a:t>of</a:t>
            </a:r>
            <a:r>
              <a:rPr sz="2800" spc="-3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942082" y="1572006"/>
            <a:ext cx="862648" cy="1187450"/>
          </a:xfrm>
          <a:custGeom>
            <a:avLst/>
            <a:gdLst/>
            <a:ahLst/>
            <a:cxnLst/>
            <a:rect l="l" t="t" r="r" b="b"/>
            <a:pathLst>
              <a:path w="1725295" h="2374900">
                <a:moveTo>
                  <a:pt x="1721376" y="187325"/>
                </a:moveTo>
                <a:lnTo>
                  <a:pt x="1074039" y="187325"/>
                </a:lnTo>
                <a:lnTo>
                  <a:pt x="201802" y="1060323"/>
                </a:lnTo>
                <a:lnTo>
                  <a:pt x="166903" y="1097994"/>
                </a:lnTo>
                <a:lnTo>
                  <a:pt x="135292" y="1137644"/>
                </a:lnTo>
                <a:lnTo>
                  <a:pt x="106976" y="1179061"/>
                </a:lnTo>
                <a:lnTo>
                  <a:pt x="81964" y="1222032"/>
                </a:lnTo>
                <a:lnTo>
                  <a:pt x="60263" y="1266345"/>
                </a:lnTo>
                <a:lnTo>
                  <a:pt x="41880" y="1311788"/>
                </a:lnTo>
                <a:lnTo>
                  <a:pt x="26823" y="1358148"/>
                </a:lnTo>
                <a:lnTo>
                  <a:pt x="15099" y="1405212"/>
                </a:lnTo>
                <a:lnTo>
                  <a:pt x="6715" y="1452769"/>
                </a:lnTo>
                <a:lnTo>
                  <a:pt x="1680" y="1500606"/>
                </a:lnTo>
                <a:lnTo>
                  <a:pt x="0" y="1548511"/>
                </a:lnTo>
                <a:lnTo>
                  <a:pt x="1680" y="1596414"/>
                </a:lnTo>
                <a:lnTo>
                  <a:pt x="6715" y="1644243"/>
                </a:lnTo>
                <a:lnTo>
                  <a:pt x="15099" y="1691778"/>
                </a:lnTo>
                <a:lnTo>
                  <a:pt x="26823" y="1738800"/>
                </a:lnTo>
                <a:lnTo>
                  <a:pt x="41880" y="1785090"/>
                </a:lnTo>
                <a:lnTo>
                  <a:pt x="60263" y="1830429"/>
                </a:lnTo>
                <a:lnTo>
                  <a:pt x="81964" y="1874597"/>
                </a:lnTo>
                <a:lnTo>
                  <a:pt x="106976" y="1917374"/>
                </a:lnTo>
                <a:lnTo>
                  <a:pt x="135292" y="1958543"/>
                </a:lnTo>
                <a:lnTo>
                  <a:pt x="166903" y="1997882"/>
                </a:lnTo>
                <a:lnTo>
                  <a:pt x="201802" y="2035175"/>
                </a:lnTo>
                <a:lnTo>
                  <a:pt x="540638" y="2374392"/>
                </a:lnTo>
                <a:lnTo>
                  <a:pt x="1001776" y="1912747"/>
                </a:lnTo>
                <a:lnTo>
                  <a:pt x="662939" y="1573530"/>
                </a:lnTo>
                <a:lnTo>
                  <a:pt x="658225" y="1567959"/>
                </a:lnTo>
                <a:lnTo>
                  <a:pt x="655034" y="1562115"/>
                </a:lnTo>
                <a:lnTo>
                  <a:pt x="653224" y="1555724"/>
                </a:lnTo>
                <a:lnTo>
                  <a:pt x="652653" y="1548511"/>
                </a:lnTo>
                <a:lnTo>
                  <a:pt x="653224" y="1541273"/>
                </a:lnTo>
                <a:lnTo>
                  <a:pt x="655034" y="1534715"/>
                </a:lnTo>
                <a:lnTo>
                  <a:pt x="658225" y="1528419"/>
                </a:lnTo>
                <a:lnTo>
                  <a:pt x="662939" y="1521968"/>
                </a:lnTo>
                <a:lnTo>
                  <a:pt x="1533652" y="651891"/>
                </a:lnTo>
                <a:lnTo>
                  <a:pt x="1724503" y="651891"/>
                </a:lnTo>
                <a:lnTo>
                  <a:pt x="1721376" y="187325"/>
                </a:lnTo>
                <a:close/>
              </a:path>
              <a:path w="1725295" h="2374900">
                <a:moveTo>
                  <a:pt x="1724503" y="651891"/>
                </a:moveTo>
                <a:lnTo>
                  <a:pt x="1533652" y="651891"/>
                </a:lnTo>
                <a:lnTo>
                  <a:pt x="1532255" y="738886"/>
                </a:lnTo>
                <a:lnTo>
                  <a:pt x="1540367" y="779002"/>
                </a:lnTo>
                <a:lnTo>
                  <a:pt x="1561718" y="812546"/>
                </a:lnTo>
                <a:lnTo>
                  <a:pt x="1594500" y="834009"/>
                </a:lnTo>
                <a:lnTo>
                  <a:pt x="1633855" y="842137"/>
                </a:lnTo>
                <a:lnTo>
                  <a:pt x="1653010" y="840928"/>
                </a:lnTo>
                <a:lnTo>
                  <a:pt x="1692783" y="818515"/>
                </a:lnTo>
                <a:lnTo>
                  <a:pt x="1723233" y="770598"/>
                </a:lnTo>
                <a:lnTo>
                  <a:pt x="1725167" y="750697"/>
                </a:lnTo>
                <a:lnTo>
                  <a:pt x="1724503" y="651891"/>
                </a:lnTo>
                <a:close/>
              </a:path>
              <a:path w="1725295" h="2374900">
                <a:moveTo>
                  <a:pt x="975360" y="0"/>
                </a:moveTo>
                <a:lnTo>
                  <a:pt x="932247" y="12430"/>
                </a:lnTo>
                <a:lnTo>
                  <a:pt x="898001" y="55848"/>
                </a:lnTo>
                <a:lnTo>
                  <a:pt x="889888" y="95885"/>
                </a:lnTo>
                <a:lnTo>
                  <a:pt x="892032" y="116462"/>
                </a:lnTo>
                <a:lnTo>
                  <a:pt x="907891" y="153285"/>
                </a:lnTo>
                <a:lnTo>
                  <a:pt x="937115" y="180147"/>
                </a:lnTo>
                <a:lnTo>
                  <a:pt x="977560" y="191954"/>
                </a:lnTo>
                <a:lnTo>
                  <a:pt x="998855" y="193167"/>
                </a:lnTo>
                <a:lnTo>
                  <a:pt x="1074039" y="187325"/>
                </a:lnTo>
                <a:lnTo>
                  <a:pt x="1721376" y="187325"/>
                </a:lnTo>
                <a:lnTo>
                  <a:pt x="1720850" y="109093"/>
                </a:lnTo>
                <a:lnTo>
                  <a:pt x="1711975" y="69675"/>
                </a:lnTo>
                <a:lnTo>
                  <a:pt x="1689862" y="36830"/>
                </a:lnTo>
                <a:lnTo>
                  <a:pt x="1689862" y="35433"/>
                </a:lnTo>
                <a:lnTo>
                  <a:pt x="1674191" y="23308"/>
                </a:lnTo>
                <a:lnTo>
                  <a:pt x="1656318" y="13970"/>
                </a:lnTo>
                <a:lnTo>
                  <a:pt x="1636801" y="7965"/>
                </a:lnTo>
                <a:lnTo>
                  <a:pt x="1616202" y="5842"/>
                </a:lnTo>
                <a:lnTo>
                  <a:pt x="97536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7372" y="3031998"/>
            <a:ext cx="864870" cy="1188720"/>
          </a:xfrm>
          <a:custGeom>
            <a:avLst/>
            <a:gdLst/>
            <a:ahLst/>
            <a:cxnLst/>
            <a:rect l="l" t="t" r="r" b="b"/>
            <a:pathLst>
              <a:path w="1729740" h="2377440">
                <a:moveTo>
                  <a:pt x="91566" y="1534286"/>
                </a:moveTo>
                <a:lnTo>
                  <a:pt x="46472" y="1546770"/>
                </a:lnTo>
                <a:lnTo>
                  <a:pt x="9763" y="1588023"/>
                </a:lnTo>
                <a:lnTo>
                  <a:pt x="0" y="1625853"/>
                </a:lnTo>
                <a:lnTo>
                  <a:pt x="5841" y="2268220"/>
                </a:lnTo>
                <a:lnTo>
                  <a:pt x="8632" y="2288674"/>
                </a:lnTo>
                <a:lnTo>
                  <a:pt x="14731" y="2307748"/>
                </a:lnTo>
                <a:lnTo>
                  <a:pt x="24165" y="2325155"/>
                </a:lnTo>
                <a:lnTo>
                  <a:pt x="36956" y="2340610"/>
                </a:lnTo>
                <a:lnTo>
                  <a:pt x="36956" y="2342006"/>
                </a:lnTo>
                <a:lnTo>
                  <a:pt x="70516" y="2363644"/>
                </a:lnTo>
                <a:lnTo>
                  <a:pt x="110744" y="2372995"/>
                </a:lnTo>
                <a:lnTo>
                  <a:pt x="752728" y="2377440"/>
                </a:lnTo>
                <a:lnTo>
                  <a:pt x="770624" y="2377088"/>
                </a:lnTo>
                <a:lnTo>
                  <a:pt x="808735" y="2353817"/>
                </a:lnTo>
                <a:lnTo>
                  <a:pt x="830198" y="2321591"/>
                </a:lnTo>
                <a:lnTo>
                  <a:pt x="838326" y="2281554"/>
                </a:lnTo>
                <a:lnTo>
                  <a:pt x="836181" y="2261100"/>
                </a:lnTo>
                <a:lnTo>
                  <a:pt x="820271" y="2224619"/>
                </a:lnTo>
                <a:lnTo>
                  <a:pt x="790971" y="2197359"/>
                </a:lnTo>
                <a:lnTo>
                  <a:pt x="771598" y="2189987"/>
                </a:lnTo>
                <a:lnTo>
                  <a:pt x="653796" y="2189987"/>
                </a:lnTo>
                <a:lnTo>
                  <a:pt x="1117203" y="1726310"/>
                </a:lnTo>
                <a:lnTo>
                  <a:pt x="193294" y="1726310"/>
                </a:lnTo>
                <a:lnTo>
                  <a:pt x="194817" y="1637664"/>
                </a:lnTo>
                <a:lnTo>
                  <a:pt x="192696" y="1617013"/>
                </a:lnTo>
                <a:lnTo>
                  <a:pt x="177405" y="1580139"/>
                </a:lnTo>
                <a:lnTo>
                  <a:pt x="149824" y="1552342"/>
                </a:lnTo>
                <a:lnTo>
                  <a:pt x="112811" y="1536432"/>
                </a:lnTo>
                <a:lnTo>
                  <a:pt x="91566" y="1534286"/>
                </a:lnTo>
                <a:close/>
              </a:path>
              <a:path w="1729740" h="2377440">
                <a:moveTo>
                  <a:pt x="729106" y="2184018"/>
                </a:moveTo>
                <a:lnTo>
                  <a:pt x="653796" y="2189987"/>
                </a:lnTo>
                <a:lnTo>
                  <a:pt x="771598" y="2189987"/>
                </a:lnTo>
                <a:lnTo>
                  <a:pt x="750474" y="2185894"/>
                </a:lnTo>
                <a:lnTo>
                  <a:pt x="729106" y="2184018"/>
                </a:lnTo>
                <a:close/>
              </a:path>
              <a:path w="1729740" h="2377440">
                <a:moveTo>
                  <a:pt x="1188084" y="0"/>
                </a:moveTo>
                <a:lnTo>
                  <a:pt x="726185" y="462152"/>
                </a:lnTo>
                <a:lnTo>
                  <a:pt x="1065529" y="801877"/>
                </a:lnTo>
                <a:lnTo>
                  <a:pt x="1070103" y="807448"/>
                </a:lnTo>
                <a:lnTo>
                  <a:pt x="1072975" y="813292"/>
                </a:lnTo>
                <a:lnTo>
                  <a:pt x="1074727" y="819683"/>
                </a:lnTo>
                <a:lnTo>
                  <a:pt x="1075944" y="826896"/>
                </a:lnTo>
                <a:lnTo>
                  <a:pt x="1074727" y="834207"/>
                </a:lnTo>
                <a:lnTo>
                  <a:pt x="1072975" y="840803"/>
                </a:lnTo>
                <a:lnTo>
                  <a:pt x="1070103" y="847113"/>
                </a:lnTo>
                <a:lnTo>
                  <a:pt x="1065529" y="853566"/>
                </a:lnTo>
                <a:lnTo>
                  <a:pt x="193294" y="1726310"/>
                </a:lnTo>
                <a:lnTo>
                  <a:pt x="1117203" y="1726310"/>
                </a:lnTo>
                <a:lnTo>
                  <a:pt x="1527555" y="1315720"/>
                </a:lnTo>
                <a:lnTo>
                  <a:pt x="1562521" y="1278011"/>
                </a:lnTo>
                <a:lnTo>
                  <a:pt x="1594192" y="1238317"/>
                </a:lnTo>
                <a:lnTo>
                  <a:pt x="1622561" y="1196852"/>
                </a:lnTo>
                <a:lnTo>
                  <a:pt x="1647620" y="1153827"/>
                </a:lnTo>
                <a:lnTo>
                  <a:pt x="1669362" y="1109457"/>
                </a:lnTo>
                <a:lnTo>
                  <a:pt x="1687780" y="1063954"/>
                </a:lnTo>
                <a:lnTo>
                  <a:pt x="1702865" y="1017530"/>
                </a:lnTo>
                <a:lnTo>
                  <a:pt x="1714612" y="970400"/>
                </a:lnTo>
                <a:lnTo>
                  <a:pt x="1723011" y="922776"/>
                </a:lnTo>
                <a:lnTo>
                  <a:pt x="1728056" y="874870"/>
                </a:lnTo>
                <a:lnTo>
                  <a:pt x="1729739" y="826896"/>
                </a:lnTo>
                <a:lnTo>
                  <a:pt x="1728056" y="778987"/>
                </a:lnTo>
                <a:lnTo>
                  <a:pt x="1723011" y="731197"/>
                </a:lnTo>
                <a:lnTo>
                  <a:pt x="1714612" y="683726"/>
                </a:lnTo>
                <a:lnTo>
                  <a:pt x="1702865" y="636777"/>
                </a:lnTo>
                <a:lnTo>
                  <a:pt x="1687780" y="590549"/>
                </a:lnTo>
                <a:lnTo>
                  <a:pt x="1669362" y="545244"/>
                </a:lnTo>
                <a:lnTo>
                  <a:pt x="1647620" y="501064"/>
                </a:lnTo>
                <a:lnTo>
                  <a:pt x="1622561" y="458208"/>
                </a:lnTo>
                <a:lnTo>
                  <a:pt x="1594192" y="416877"/>
                </a:lnTo>
                <a:lnTo>
                  <a:pt x="1562521" y="377274"/>
                </a:lnTo>
                <a:lnTo>
                  <a:pt x="1527555" y="339598"/>
                </a:lnTo>
                <a:lnTo>
                  <a:pt x="118808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5512" y="2240280"/>
            <a:ext cx="1189673" cy="863600"/>
          </a:xfrm>
          <a:custGeom>
            <a:avLst/>
            <a:gdLst/>
            <a:ahLst/>
            <a:cxnLst/>
            <a:rect l="l" t="t" r="r" b="b"/>
            <a:pathLst>
              <a:path w="2379345" h="1727200">
                <a:moveTo>
                  <a:pt x="1637665" y="1532001"/>
                </a:moveTo>
                <a:lnTo>
                  <a:pt x="1597612" y="1540303"/>
                </a:lnTo>
                <a:lnTo>
                  <a:pt x="1565275" y="1562989"/>
                </a:lnTo>
                <a:lnTo>
                  <a:pt x="1542589" y="1595310"/>
                </a:lnTo>
                <a:lnTo>
                  <a:pt x="1534286" y="1635252"/>
                </a:lnTo>
                <a:lnTo>
                  <a:pt x="1535495" y="1653623"/>
                </a:lnTo>
                <a:lnTo>
                  <a:pt x="1557908" y="1694306"/>
                </a:lnTo>
                <a:lnTo>
                  <a:pt x="1588547" y="1717119"/>
                </a:lnTo>
                <a:lnTo>
                  <a:pt x="1625853" y="1726691"/>
                </a:lnTo>
                <a:lnTo>
                  <a:pt x="2268220" y="1720850"/>
                </a:lnTo>
                <a:lnTo>
                  <a:pt x="2288871" y="1718726"/>
                </a:lnTo>
                <a:lnTo>
                  <a:pt x="2308272" y="1712722"/>
                </a:lnTo>
                <a:lnTo>
                  <a:pt x="2325745" y="1703383"/>
                </a:lnTo>
                <a:lnTo>
                  <a:pt x="2340609" y="1691259"/>
                </a:lnTo>
                <a:lnTo>
                  <a:pt x="2342006" y="1691259"/>
                </a:lnTo>
                <a:lnTo>
                  <a:pt x="2342006" y="1689862"/>
                </a:lnTo>
                <a:lnTo>
                  <a:pt x="2354939" y="1674999"/>
                </a:lnTo>
                <a:lnTo>
                  <a:pt x="2364692" y="1657540"/>
                </a:lnTo>
                <a:lnTo>
                  <a:pt x="2370849" y="1638176"/>
                </a:lnTo>
                <a:lnTo>
                  <a:pt x="2372995" y="1617599"/>
                </a:lnTo>
                <a:lnTo>
                  <a:pt x="2373763" y="1535049"/>
                </a:lnTo>
                <a:lnTo>
                  <a:pt x="1726310" y="1535049"/>
                </a:lnTo>
                <a:lnTo>
                  <a:pt x="1637665" y="1532001"/>
                </a:lnTo>
                <a:close/>
              </a:path>
              <a:path w="2379345" h="1727200">
                <a:moveTo>
                  <a:pt x="1767545" y="653161"/>
                </a:moveTo>
                <a:lnTo>
                  <a:pt x="828421" y="653161"/>
                </a:lnTo>
                <a:lnTo>
                  <a:pt x="835654" y="653752"/>
                </a:lnTo>
                <a:lnTo>
                  <a:pt x="842089" y="655605"/>
                </a:lnTo>
                <a:lnTo>
                  <a:pt x="847977" y="658840"/>
                </a:lnTo>
                <a:lnTo>
                  <a:pt x="853567" y="663575"/>
                </a:lnTo>
                <a:lnTo>
                  <a:pt x="1726310" y="1535049"/>
                </a:lnTo>
                <a:lnTo>
                  <a:pt x="2373763" y="1535049"/>
                </a:lnTo>
                <a:lnTo>
                  <a:pt x="2378044" y="1074927"/>
                </a:lnTo>
                <a:lnTo>
                  <a:pt x="2189987" y="1074927"/>
                </a:lnTo>
                <a:lnTo>
                  <a:pt x="1767545" y="653161"/>
                </a:lnTo>
                <a:close/>
              </a:path>
              <a:path w="2379345" h="1727200">
                <a:moveTo>
                  <a:pt x="2281554" y="890651"/>
                </a:moveTo>
                <a:lnTo>
                  <a:pt x="2242026" y="898953"/>
                </a:lnTo>
                <a:lnTo>
                  <a:pt x="2209165" y="921638"/>
                </a:lnTo>
                <a:lnTo>
                  <a:pt x="2190686" y="956786"/>
                </a:lnTo>
                <a:lnTo>
                  <a:pt x="2185543" y="999743"/>
                </a:lnTo>
                <a:lnTo>
                  <a:pt x="2189987" y="1074927"/>
                </a:lnTo>
                <a:lnTo>
                  <a:pt x="2378044" y="1074927"/>
                </a:lnTo>
                <a:lnTo>
                  <a:pt x="2378964" y="976122"/>
                </a:lnTo>
                <a:lnTo>
                  <a:pt x="2365837" y="932384"/>
                </a:lnTo>
                <a:lnTo>
                  <a:pt x="2321544" y="898191"/>
                </a:lnTo>
                <a:lnTo>
                  <a:pt x="2281554" y="890651"/>
                </a:lnTo>
                <a:close/>
              </a:path>
              <a:path w="2379345" h="1727200">
                <a:moveTo>
                  <a:pt x="828421" y="0"/>
                </a:moveTo>
                <a:lnTo>
                  <a:pt x="780447" y="1680"/>
                </a:lnTo>
                <a:lnTo>
                  <a:pt x="732541" y="6717"/>
                </a:lnTo>
                <a:lnTo>
                  <a:pt x="684917" y="15104"/>
                </a:lnTo>
                <a:lnTo>
                  <a:pt x="637787" y="26835"/>
                </a:lnTo>
                <a:lnTo>
                  <a:pt x="591363" y="41904"/>
                </a:lnTo>
                <a:lnTo>
                  <a:pt x="545860" y="60305"/>
                </a:lnTo>
                <a:lnTo>
                  <a:pt x="501490" y="82030"/>
                </a:lnTo>
                <a:lnTo>
                  <a:pt x="458465" y="107074"/>
                </a:lnTo>
                <a:lnTo>
                  <a:pt x="417000" y="135431"/>
                </a:lnTo>
                <a:lnTo>
                  <a:pt x="377306" y="167094"/>
                </a:lnTo>
                <a:lnTo>
                  <a:pt x="339598" y="202056"/>
                </a:lnTo>
                <a:lnTo>
                  <a:pt x="0" y="541147"/>
                </a:lnTo>
                <a:lnTo>
                  <a:pt x="462152" y="1002664"/>
                </a:lnTo>
                <a:lnTo>
                  <a:pt x="801877" y="663575"/>
                </a:lnTo>
                <a:lnTo>
                  <a:pt x="808329" y="658840"/>
                </a:lnTo>
                <a:lnTo>
                  <a:pt x="814625" y="655605"/>
                </a:lnTo>
                <a:lnTo>
                  <a:pt x="821183" y="653752"/>
                </a:lnTo>
                <a:lnTo>
                  <a:pt x="828421" y="653161"/>
                </a:lnTo>
                <a:lnTo>
                  <a:pt x="1767545" y="653161"/>
                </a:lnTo>
                <a:lnTo>
                  <a:pt x="1315720" y="202056"/>
                </a:lnTo>
                <a:lnTo>
                  <a:pt x="1278012" y="167094"/>
                </a:lnTo>
                <a:lnTo>
                  <a:pt x="1238326" y="135431"/>
                </a:lnTo>
                <a:lnTo>
                  <a:pt x="1196883" y="107074"/>
                </a:lnTo>
                <a:lnTo>
                  <a:pt x="1153901" y="82030"/>
                </a:lnTo>
                <a:lnTo>
                  <a:pt x="1109600" y="60305"/>
                </a:lnTo>
                <a:lnTo>
                  <a:pt x="1064201" y="41904"/>
                </a:lnTo>
                <a:lnTo>
                  <a:pt x="1017923" y="26835"/>
                </a:lnTo>
                <a:lnTo>
                  <a:pt x="970986" y="15104"/>
                </a:lnTo>
                <a:lnTo>
                  <a:pt x="923610" y="6717"/>
                </a:lnTo>
                <a:lnTo>
                  <a:pt x="876015" y="1680"/>
                </a:lnTo>
                <a:lnTo>
                  <a:pt x="828421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7896" y="2289048"/>
            <a:ext cx="1206500" cy="1207135"/>
          </a:xfrm>
          <a:custGeom>
            <a:avLst/>
            <a:gdLst/>
            <a:ahLst/>
            <a:cxnLst/>
            <a:rect l="l" t="t" r="r" b="b"/>
            <a:pathLst>
              <a:path w="2413000" h="2414270">
                <a:moveTo>
                  <a:pt x="1209421" y="0"/>
                </a:moveTo>
                <a:lnTo>
                  <a:pt x="0" y="1207007"/>
                </a:lnTo>
                <a:lnTo>
                  <a:pt x="1209421" y="2414016"/>
                </a:lnTo>
                <a:lnTo>
                  <a:pt x="2412491" y="1207007"/>
                </a:lnTo>
                <a:lnTo>
                  <a:pt x="120942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7896" y="2289048"/>
            <a:ext cx="1206500" cy="1207135"/>
          </a:xfrm>
          <a:custGeom>
            <a:avLst/>
            <a:gdLst/>
            <a:ahLst/>
            <a:cxnLst/>
            <a:rect l="l" t="t" r="r" b="b"/>
            <a:pathLst>
              <a:path w="2413000" h="2414270">
                <a:moveTo>
                  <a:pt x="2412491" y="1207007"/>
                </a:moveTo>
                <a:lnTo>
                  <a:pt x="1209421" y="2414016"/>
                </a:lnTo>
                <a:lnTo>
                  <a:pt x="0" y="1207007"/>
                </a:lnTo>
                <a:lnTo>
                  <a:pt x="1209421" y="0"/>
                </a:lnTo>
                <a:lnTo>
                  <a:pt x="2412491" y="1207007"/>
                </a:lnTo>
                <a:close/>
              </a:path>
            </a:pathLst>
          </a:custGeom>
          <a:ln w="91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43276" y="2637092"/>
            <a:ext cx="458788" cy="960438"/>
          </a:xfrm>
          <a:custGeom>
            <a:avLst/>
            <a:gdLst/>
            <a:ahLst/>
            <a:cxnLst/>
            <a:rect l="l" t="t" r="r" b="b"/>
            <a:pathLst>
              <a:path w="917575" h="1920875">
                <a:moveTo>
                  <a:pt x="612521" y="0"/>
                </a:moveTo>
                <a:lnTo>
                  <a:pt x="596644" y="168"/>
                </a:lnTo>
                <a:lnTo>
                  <a:pt x="559609" y="9064"/>
                </a:lnTo>
                <a:lnTo>
                  <a:pt x="517312" y="39272"/>
                </a:lnTo>
                <a:lnTo>
                  <a:pt x="485648" y="103377"/>
                </a:lnTo>
                <a:lnTo>
                  <a:pt x="405193" y="177028"/>
                </a:lnTo>
                <a:lnTo>
                  <a:pt x="230632" y="357108"/>
                </a:lnTo>
                <a:lnTo>
                  <a:pt x="62166" y="582312"/>
                </a:lnTo>
                <a:lnTo>
                  <a:pt x="0" y="791337"/>
                </a:lnTo>
                <a:lnTo>
                  <a:pt x="7023" y="835069"/>
                </a:lnTo>
                <a:lnTo>
                  <a:pt x="16374" y="881553"/>
                </a:lnTo>
                <a:lnTo>
                  <a:pt x="27620" y="930324"/>
                </a:lnTo>
                <a:lnTo>
                  <a:pt x="40329" y="980918"/>
                </a:lnTo>
                <a:lnTo>
                  <a:pt x="54067" y="1032869"/>
                </a:lnTo>
                <a:lnTo>
                  <a:pt x="68402" y="1085712"/>
                </a:lnTo>
                <a:lnTo>
                  <a:pt x="82902" y="1138983"/>
                </a:lnTo>
                <a:lnTo>
                  <a:pt x="97133" y="1192218"/>
                </a:lnTo>
                <a:lnTo>
                  <a:pt x="110663" y="1244950"/>
                </a:lnTo>
                <a:lnTo>
                  <a:pt x="123059" y="1296716"/>
                </a:lnTo>
                <a:lnTo>
                  <a:pt x="133888" y="1347050"/>
                </a:lnTo>
                <a:lnTo>
                  <a:pt x="142718" y="1395487"/>
                </a:lnTo>
                <a:lnTo>
                  <a:pt x="149116" y="1441564"/>
                </a:lnTo>
                <a:lnTo>
                  <a:pt x="152649" y="1484814"/>
                </a:lnTo>
                <a:lnTo>
                  <a:pt x="152884" y="1524774"/>
                </a:lnTo>
                <a:lnTo>
                  <a:pt x="149389" y="1560977"/>
                </a:lnTo>
                <a:lnTo>
                  <a:pt x="98258" y="1712660"/>
                </a:lnTo>
                <a:lnTo>
                  <a:pt x="58832" y="1813417"/>
                </a:lnTo>
                <a:lnTo>
                  <a:pt x="30218" y="1882907"/>
                </a:lnTo>
                <a:lnTo>
                  <a:pt x="19176" y="1908809"/>
                </a:lnTo>
                <a:lnTo>
                  <a:pt x="699643" y="1920620"/>
                </a:lnTo>
                <a:lnTo>
                  <a:pt x="735391" y="1895830"/>
                </a:lnTo>
                <a:lnTo>
                  <a:pt x="809609" y="1818592"/>
                </a:lnTo>
                <a:lnTo>
                  <a:pt x="872753" y="1684609"/>
                </a:lnTo>
                <a:lnTo>
                  <a:pt x="875283" y="1489582"/>
                </a:lnTo>
                <a:lnTo>
                  <a:pt x="892474" y="1435215"/>
                </a:lnTo>
                <a:lnTo>
                  <a:pt x="917559" y="1287144"/>
                </a:lnTo>
                <a:lnTo>
                  <a:pt x="910806" y="1067923"/>
                </a:lnTo>
                <a:lnTo>
                  <a:pt x="832484" y="800100"/>
                </a:lnTo>
                <a:lnTo>
                  <a:pt x="811749" y="748533"/>
                </a:lnTo>
                <a:lnTo>
                  <a:pt x="795473" y="697393"/>
                </a:lnTo>
                <a:lnTo>
                  <a:pt x="783141" y="646833"/>
                </a:lnTo>
                <a:lnTo>
                  <a:pt x="774237" y="597006"/>
                </a:lnTo>
                <a:lnTo>
                  <a:pt x="768247" y="548066"/>
                </a:lnTo>
                <a:lnTo>
                  <a:pt x="764653" y="500165"/>
                </a:lnTo>
                <a:lnTo>
                  <a:pt x="762942" y="453456"/>
                </a:lnTo>
                <a:lnTo>
                  <a:pt x="762597" y="408093"/>
                </a:lnTo>
                <a:lnTo>
                  <a:pt x="763102" y="364228"/>
                </a:lnTo>
                <a:lnTo>
                  <a:pt x="763943" y="322015"/>
                </a:lnTo>
                <a:lnTo>
                  <a:pt x="764603" y="281606"/>
                </a:lnTo>
                <a:lnTo>
                  <a:pt x="764567" y="243155"/>
                </a:lnTo>
                <a:lnTo>
                  <a:pt x="760347" y="172739"/>
                </a:lnTo>
                <a:lnTo>
                  <a:pt x="747156" y="111991"/>
                </a:lnTo>
                <a:lnTo>
                  <a:pt x="720871" y="62135"/>
                </a:lnTo>
                <a:lnTo>
                  <a:pt x="677367" y="24397"/>
                </a:lnTo>
                <a:lnTo>
                  <a:pt x="647869" y="10454"/>
                </a:lnTo>
                <a:lnTo>
                  <a:pt x="612521" y="0"/>
                </a:lnTo>
                <a:close/>
              </a:path>
            </a:pathLst>
          </a:custGeom>
          <a:solidFill>
            <a:srgbClr val="FFBD8D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0850" y="2692908"/>
            <a:ext cx="92710" cy="334645"/>
          </a:xfrm>
          <a:custGeom>
            <a:avLst/>
            <a:gdLst/>
            <a:ahLst/>
            <a:cxnLst/>
            <a:rect l="l" t="t" r="r" b="b"/>
            <a:pathLst>
              <a:path w="185420" h="669289">
                <a:moveTo>
                  <a:pt x="180286" y="1524"/>
                </a:moveTo>
                <a:lnTo>
                  <a:pt x="179070" y="1524"/>
                </a:lnTo>
                <a:lnTo>
                  <a:pt x="174329" y="5953"/>
                </a:lnTo>
                <a:lnTo>
                  <a:pt x="169052" y="10667"/>
                </a:lnTo>
                <a:lnTo>
                  <a:pt x="163228" y="15954"/>
                </a:lnTo>
                <a:lnTo>
                  <a:pt x="156845" y="22098"/>
                </a:lnTo>
                <a:lnTo>
                  <a:pt x="145021" y="76231"/>
                </a:lnTo>
                <a:lnTo>
                  <a:pt x="128194" y="131605"/>
                </a:lnTo>
                <a:lnTo>
                  <a:pt x="107754" y="186839"/>
                </a:lnTo>
                <a:lnTo>
                  <a:pt x="85089" y="240553"/>
                </a:lnTo>
                <a:lnTo>
                  <a:pt x="61592" y="291369"/>
                </a:lnTo>
                <a:lnTo>
                  <a:pt x="38651" y="337905"/>
                </a:lnTo>
                <a:lnTo>
                  <a:pt x="17657" y="378783"/>
                </a:lnTo>
                <a:lnTo>
                  <a:pt x="0" y="412623"/>
                </a:lnTo>
                <a:lnTo>
                  <a:pt x="5322" y="492496"/>
                </a:lnTo>
                <a:lnTo>
                  <a:pt x="64579" y="576214"/>
                </a:lnTo>
                <a:lnTo>
                  <a:pt x="132980" y="642240"/>
                </a:lnTo>
                <a:lnTo>
                  <a:pt x="165735" y="669036"/>
                </a:lnTo>
                <a:lnTo>
                  <a:pt x="171070" y="638381"/>
                </a:lnTo>
                <a:lnTo>
                  <a:pt x="180705" y="558673"/>
                </a:lnTo>
                <a:lnTo>
                  <a:pt x="185076" y="448294"/>
                </a:lnTo>
                <a:lnTo>
                  <a:pt x="174625" y="325628"/>
                </a:lnTo>
                <a:lnTo>
                  <a:pt x="168169" y="269201"/>
                </a:lnTo>
                <a:lnTo>
                  <a:pt x="165951" y="210471"/>
                </a:lnTo>
                <a:lnTo>
                  <a:pt x="167020" y="151812"/>
                </a:lnTo>
                <a:lnTo>
                  <a:pt x="170429" y="95598"/>
                </a:lnTo>
                <a:lnTo>
                  <a:pt x="175227" y="44202"/>
                </a:lnTo>
                <a:lnTo>
                  <a:pt x="180286" y="1524"/>
                </a:lnTo>
                <a:close/>
              </a:path>
              <a:path w="185420" h="669289">
                <a:moveTo>
                  <a:pt x="180466" y="0"/>
                </a:moveTo>
                <a:lnTo>
                  <a:pt x="180286" y="1524"/>
                </a:lnTo>
                <a:lnTo>
                  <a:pt x="180466" y="1524"/>
                </a:lnTo>
                <a:lnTo>
                  <a:pt x="180466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8896" y="2671508"/>
            <a:ext cx="84709" cy="6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28594" y="2930652"/>
            <a:ext cx="7620" cy="35243"/>
          </a:xfrm>
          <a:custGeom>
            <a:avLst/>
            <a:gdLst/>
            <a:ahLst/>
            <a:cxnLst/>
            <a:rect l="l" t="t" r="r" b="b"/>
            <a:pathLst>
              <a:path w="15239" h="70485">
                <a:moveTo>
                  <a:pt x="0" y="0"/>
                </a:moveTo>
                <a:lnTo>
                  <a:pt x="2631" y="15882"/>
                </a:lnTo>
                <a:lnTo>
                  <a:pt x="5714" y="32861"/>
                </a:lnTo>
                <a:lnTo>
                  <a:pt x="9751" y="50934"/>
                </a:lnTo>
                <a:lnTo>
                  <a:pt x="15239" y="70104"/>
                </a:lnTo>
                <a:lnTo>
                  <a:pt x="10733" y="52363"/>
                </a:lnTo>
                <a:lnTo>
                  <a:pt x="7000" y="34480"/>
                </a:lnTo>
                <a:lnTo>
                  <a:pt x="3577" y="16883"/>
                </a:lnTo>
                <a:lnTo>
                  <a:pt x="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8396" y="2981706"/>
            <a:ext cx="134938" cy="615950"/>
          </a:xfrm>
          <a:custGeom>
            <a:avLst/>
            <a:gdLst/>
            <a:ahLst/>
            <a:cxnLst/>
            <a:rect l="l" t="t" r="r" b="b"/>
            <a:pathLst>
              <a:path w="269875" h="1231900">
                <a:moveTo>
                  <a:pt x="141478" y="0"/>
                </a:moveTo>
                <a:lnTo>
                  <a:pt x="154103" y="57178"/>
                </a:lnTo>
                <a:lnTo>
                  <a:pt x="161850" y="95457"/>
                </a:lnTo>
                <a:lnTo>
                  <a:pt x="170047" y="139104"/>
                </a:lnTo>
                <a:lnTo>
                  <a:pt x="178312" y="187303"/>
                </a:lnTo>
                <a:lnTo>
                  <a:pt x="186267" y="239235"/>
                </a:lnTo>
                <a:lnTo>
                  <a:pt x="193530" y="294082"/>
                </a:lnTo>
                <a:lnTo>
                  <a:pt x="199723" y="351027"/>
                </a:lnTo>
                <a:lnTo>
                  <a:pt x="204464" y="409253"/>
                </a:lnTo>
                <a:lnTo>
                  <a:pt x="207375" y="467940"/>
                </a:lnTo>
                <a:lnTo>
                  <a:pt x="208074" y="526272"/>
                </a:lnTo>
                <a:lnTo>
                  <a:pt x="206182" y="583430"/>
                </a:lnTo>
                <a:lnTo>
                  <a:pt x="201319" y="638596"/>
                </a:lnTo>
                <a:lnTo>
                  <a:pt x="193104" y="690954"/>
                </a:lnTo>
                <a:lnTo>
                  <a:pt x="181157" y="739685"/>
                </a:lnTo>
                <a:lnTo>
                  <a:pt x="165100" y="783971"/>
                </a:lnTo>
                <a:lnTo>
                  <a:pt x="163770" y="833086"/>
                </a:lnTo>
                <a:lnTo>
                  <a:pt x="147796" y="952103"/>
                </a:lnTo>
                <a:lnTo>
                  <a:pt x="99198" y="1098528"/>
                </a:lnTo>
                <a:lnTo>
                  <a:pt x="0" y="1229868"/>
                </a:lnTo>
                <a:lnTo>
                  <a:pt x="48641" y="1231392"/>
                </a:lnTo>
                <a:lnTo>
                  <a:pt x="77652" y="1211808"/>
                </a:lnTo>
                <a:lnTo>
                  <a:pt x="141478" y="1151112"/>
                </a:lnTo>
                <a:lnTo>
                  <a:pt x="205303" y="1046386"/>
                </a:lnTo>
                <a:lnTo>
                  <a:pt x="234314" y="894714"/>
                </a:lnTo>
                <a:lnTo>
                  <a:pt x="233743" y="872307"/>
                </a:lnTo>
                <a:lnTo>
                  <a:pt x="231933" y="849185"/>
                </a:lnTo>
                <a:lnTo>
                  <a:pt x="228742" y="825206"/>
                </a:lnTo>
                <a:lnTo>
                  <a:pt x="224028" y="800226"/>
                </a:lnTo>
                <a:lnTo>
                  <a:pt x="231171" y="780248"/>
                </a:lnTo>
                <a:lnTo>
                  <a:pt x="246887" y="723455"/>
                </a:lnTo>
                <a:lnTo>
                  <a:pt x="262604" y="634563"/>
                </a:lnTo>
                <a:lnTo>
                  <a:pt x="269748" y="518287"/>
                </a:lnTo>
                <a:lnTo>
                  <a:pt x="268731" y="474402"/>
                </a:lnTo>
                <a:lnTo>
                  <a:pt x="265473" y="428194"/>
                </a:lnTo>
                <a:lnTo>
                  <a:pt x="259661" y="379816"/>
                </a:lnTo>
                <a:lnTo>
                  <a:pt x="250983" y="329422"/>
                </a:lnTo>
                <a:lnTo>
                  <a:pt x="239126" y="277164"/>
                </a:lnTo>
                <a:lnTo>
                  <a:pt x="223777" y="223196"/>
                </a:lnTo>
                <a:lnTo>
                  <a:pt x="204625" y="167671"/>
                </a:lnTo>
                <a:lnTo>
                  <a:pt x="181356" y="110743"/>
                </a:lnTo>
                <a:lnTo>
                  <a:pt x="169713" y="83046"/>
                </a:lnTo>
                <a:lnTo>
                  <a:pt x="159178" y="55372"/>
                </a:lnTo>
                <a:lnTo>
                  <a:pt x="149762" y="27697"/>
                </a:lnTo>
                <a:lnTo>
                  <a:pt x="141478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85822" y="3537204"/>
            <a:ext cx="820738" cy="1260475"/>
          </a:xfrm>
          <a:custGeom>
            <a:avLst/>
            <a:gdLst/>
            <a:ahLst/>
            <a:cxnLst/>
            <a:rect l="l" t="t" r="r" b="b"/>
            <a:pathLst>
              <a:path w="1641475" h="2520950">
                <a:moveTo>
                  <a:pt x="841247" y="0"/>
                </a:moveTo>
                <a:lnTo>
                  <a:pt x="0" y="2520696"/>
                </a:lnTo>
                <a:lnTo>
                  <a:pt x="872997" y="2520696"/>
                </a:lnTo>
                <a:lnTo>
                  <a:pt x="1641347" y="215900"/>
                </a:lnTo>
                <a:lnTo>
                  <a:pt x="84124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31820" y="3622548"/>
            <a:ext cx="74930" cy="22860"/>
          </a:xfrm>
          <a:custGeom>
            <a:avLst/>
            <a:gdLst/>
            <a:ahLst/>
            <a:cxnLst/>
            <a:rect l="l" t="t" r="r" b="b"/>
            <a:pathLst>
              <a:path w="149860" h="45720">
                <a:moveTo>
                  <a:pt x="0" y="0"/>
                </a:moveTo>
                <a:lnTo>
                  <a:pt x="0" y="3301"/>
                </a:lnTo>
                <a:lnTo>
                  <a:pt x="149351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342" y="3624072"/>
            <a:ext cx="470218" cy="1173480"/>
          </a:xfrm>
          <a:custGeom>
            <a:avLst/>
            <a:gdLst/>
            <a:ahLst/>
            <a:cxnLst/>
            <a:rect l="l" t="t" r="r" b="b"/>
            <a:pathLst>
              <a:path w="940435" h="2346959">
                <a:moveTo>
                  <a:pt x="790955" y="0"/>
                </a:moveTo>
                <a:lnTo>
                  <a:pt x="0" y="2346960"/>
                </a:lnTo>
                <a:lnTo>
                  <a:pt x="171576" y="2346960"/>
                </a:lnTo>
                <a:lnTo>
                  <a:pt x="940307" y="41274"/>
                </a:lnTo>
                <a:lnTo>
                  <a:pt x="790955" y="0"/>
                </a:lnTo>
                <a:close/>
              </a:path>
            </a:pathLst>
          </a:custGeom>
          <a:solidFill>
            <a:srgbClr val="515A6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36342" y="3624072"/>
            <a:ext cx="470218" cy="1173480"/>
          </a:xfrm>
          <a:custGeom>
            <a:avLst/>
            <a:gdLst/>
            <a:ahLst/>
            <a:cxnLst/>
            <a:rect l="l" t="t" r="r" b="b"/>
            <a:pathLst>
              <a:path w="940435" h="2346959">
                <a:moveTo>
                  <a:pt x="790955" y="0"/>
                </a:moveTo>
                <a:lnTo>
                  <a:pt x="0" y="2346960"/>
                </a:lnTo>
                <a:lnTo>
                  <a:pt x="171576" y="2346960"/>
                </a:lnTo>
                <a:lnTo>
                  <a:pt x="940307" y="41274"/>
                </a:lnTo>
                <a:lnTo>
                  <a:pt x="790955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53041" y="3479582"/>
            <a:ext cx="516890" cy="257492"/>
          </a:xfrm>
          <a:custGeom>
            <a:avLst/>
            <a:gdLst/>
            <a:ahLst/>
            <a:cxnLst/>
            <a:rect l="l" t="t" r="r" b="b"/>
            <a:pathLst>
              <a:path w="1033779" h="514984">
                <a:moveTo>
                  <a:pt x="111750" y="0"/>
                </a:moveTo>
                <a:lnTo>
                  <a:pt x="67978" y="18565"/>
                </a:lnTo>
                <a:lnTo>
                  <a:pt x="31398" y="54324"/>
                </a:lnTo>
                <a:lnTo>
                  <a:pt x="6986" y="103941"/>
                </a:lnTo>
                <a:lnTo>
                  <a:pt x="0" y="159617"/>
                </a:lnTo>
                <a:lnTo>
                  <a:pt x="10717" y="209875"/>
                </a:lnTo>
                <a:lnTo>
                  <a:pt x="36937" y="249299"/>
                </a:lnTo>
                <a:lnTo>
                  <a:pt x="76455" y="272470"/>
                </a:lnTo>
                <a:lnTo>
                  <a:pt x="875793" y="512119"/>
                </a:lnTo>
                <a:lnTo>
                  <a:pt x="921565" y="514887"/>
                </a:lnTo>
                <a:lnTo>
                  <a:pt x="964979" y="496736"/>
                </a:lnTo>
                <a:lnTo>
                  <a:pt x="1001488" y="461131"/>
                </a:lnTo>
                <a:lnTo>
                  <a:pt x="1026542" y="411535"/>
                </a:lnTo>
                <a:lnTo>
                  <a:pt x="1033529" y="355859"/>
                </a:lnTo>
                <a:lnTo>
                  <a:pt x="1022812" y="305601"/>
                </a:lnTo>
                <a:lnTo>
                  <a:pt x="996592" y="266178"/>
                </a:lnTo>
                <a:lnTo>
                  <a:pt x="957073" y="243006"/>
                </a:lnTo>
                <a:lnTo>
                  <a:pt x="157735" y="1960"/>
                </a:lnTo>
                <a:lnTo>
                  <a:pt x="1117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53278" y="3612753"/>
            <a:ext cx="64428" cy="6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3209" y="2591851"/>
            <a:ext cx="209867" cy="216217"/>
          </a:xfrm>
          <a:custGeom>
            <a:avLst/>
            <a:gdLst/>
            <a:ahLst/>
            <a:cxnLst/>
            <a:rect l="l" t="t" r="r" b="b"/>
            <a:pathLst>
              <a:path w="419734" h="432435">
                <a:moveTo>
                  <a:pt x="389824" y="0"/>
                </a:moveTo>
                <a:lnTo>
                  <a:pt x="18748" y="125660"/>
                </a:lnTo>
                <a:lnTo>
                  <a:pt x="0" y="153572"/>
                </a:lnTo>
                <a:lnTo>
                  <a:pt x="1000" y="160680"/>
                </a:lnTo>
                <a:lnTo>
                  <a:pt x="296624" y="425253"/>
                </a:lnTo>
                <a:lnTo>
                  <a:pt x="317555" y="432397"/>
                </a:lnTo>
                <a:lnTo>
                  <a:pt x="325326" y="430460"/>
                </a:lnTo>
                <a:lnTo>
                  <a:pt x="419179" y="33204"/>
                </a:lnTo>
                <a:lnTo>
                  <a:pt x="419435" y="25967"/>
                </a:lnTo>
                <a:lnTo>
                  <a:pt x="417702" y="18837"/>
                </a:lnTo>
                <a:lnTo>
                  <a:pt x="38982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65169" y="2635060"/>
            <a:ext cx="47943" cy="49530"/>
          </a:xfrm>
          <a:custGeom>
            <a:avLst/>
            <a:gdLst/>
            <a:ahLst/>
            <a:cxnLst/>
            <a:rect l="l" t="t" r="r" b="b"/>
            <a:pathLst>
              <a:path w="95884" h="99060">
                <a:moveTo>
                  <a:pt x="95376" y="0"/>
                </a:moveTo>
                <a:lnTo>
                  <a:pt x="0" y="31241"/>
                </a:lnTo>
                <a:lnTo>
                  <a:pt x="76707" y="98551"/>
                </a:lnTo>
                <a:lnTo>
                  <a:pt x="953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06711" y="2616567"/>
            <a:ext cx="212408" cy="214630"/>
          </a:xfrm>
          <a:custGeom>
            <a:avLst/>
            <a:gdLst/>
            <a:ahLst/>
            <a:cxnLst/>
            <a:rect l="l" t="t" r="r" b="b"/>
            <a:pathLst>
              <a:path w="424815" h="429260">
                <a:moveTo>
                  <a:pt x="28449" y="0"/>
                </a:moveTo>
                <a:lnTo>
                  <a:pt x="0" y="27181"/>
                </a:lnTo>
                <a:lnTo>
                  <a:pt x="738" y="34190"/>
                </a:lnTo>
                <a:lnTo>
                  <a:pt x="92686" y="407951"/>
                </a:lnTo>
                <a:lnTo>
                  <a:pt x="118796" y="429013"/>
                </a:lnTo>
                <a:lnTo>
                  <a:pt x="125991" y="428652"/>
                </a:lnTo>
                <a:lnTo>
                  <a:pt x="415520" y="157253"/>
                </a:lnTo>
                <a:lnTo>
                  <a:pt x="424360" y="137108"/>
                </a:lnTo>
                <a:lnTo>
                  <a:pt x="423140" y="129186"/>
                </a:lnTo>
                <a:lnTo>
                  <a:pt x="422124" y="125630"/>
                </a:lnTo>
                <a:lnTo>
                  <a:pt x="419838" y="120804"/>
                </a:lnTo>
                <a:lnTo>
                  <a:pt x="416409" y="117248"/>
                </a:lnTo>
                <a:lnTo>
                  <a:pt x="412980" y="113565"/>
                </a:lnTo>
                <a:lnTo>
                  <a:pt x="408281" y="111152"/>
                </a:lnTo>
                <a:lnTo>
                  <a:pt x="404725" y="109882"/>
                </a:lnTo>
                <a:lnTo>
                  <a:pt x="35663" y="916"/>
                </a:lnTo>
                <a:lnTo>
                  <a:pt x="2844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47529" y="2659126"/>
            <a:ext cx="48260" cy="48895"/>
          </a:xfrm>
          <a:custGeom>
            <a:avLst/>
            <a:gdLst/>
            <a:ahLst/>
            <a:cxnLst/>
            <a:rect l="l" t="t" r="r" b="b"/>
            <a:pathLst>
              <a:path w="96520" h="97789">
                <a:moveTo>
                  <a:pt x="0" y="0"/>
                </a:moveTo>
                <a:lnTo>
                  <a:pt x="22733" y="97789"/>
                </a:lnTo>
                <a:lnTo>
                  <a:pt x="96520" y="27305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40829" y="2939204"/>
            <a:ext cx="210820" cy="215583"/>
          </a:xfrm>
          <a:custGeom>
            <a:avLst/>
            <a:gdLst/>
            <a:ahLst/>
            <a:cxnLst/>
            <a:rect l="l" t="t" r="r" b="b"/>
            <a:pathLst>
              <a:path w="421640" h="431164">
                <a:moveTo>
                  <a:pt x="312681" y="0"/>
                </a:moveTo>
                <a:lnTo>
                  <a:pt x="9411" y="264328"/>
                </a:lnTo>
                <a:lnTo>
                  <a:pt x="0" y="284295"/>
                </a:lnTo>
                <a:lnTo>
                  <a:pt x="1029" y="292268"/>
                </a:lnTo>
                <a:lnTo>
                  <a:pt x="2045" y="295824"/>
                </a:lnTo>
                <a:lnTo>
                  <a:pt x="4077" y="300650"/>
                </a:lnTo>
                <a:lnTo>
                  <a:pt x="7506" y="304333"/>
                </a:lnTo>
                <a:lnTo>
                  <a:pt x="10808" y="308016"/>
                </a:lnTo>
                <a:lnTo>
                  <a:pt x="15507" y="310683"/>
                </a:lnTo>
                <a:lnTo>
                  <a:pt x="18936" y="311953"/>
                </a:lnTo>
                <a:lnTo>
                  <a:pt x="385204" y="430063"/>
                </a:lnTo>
                <a:lnTo>
                  <a:pt x="392366" y="431097"/>
                </a:lnTo>
                <a:lnTo>
                  <a:pt x="399635" y="430143"/>
                </a:lnTo>
                <a:lnTo>
                  <a:pt x="421566" y="404612"/>
                </a:lnTo>
                <a:lnTo>
                  <a:pt x="421018" y="397551"/>
                </a:lnTo>
                <a:lnTo>
                  <a:pt x="338214" y="21758"/>
                </a:lnTo>
                <a:lnTo>
                  <a:pt x="320307" y="1946"/>
                </a:lnTo>
                <a:lnTo>
                  <a:pt x="312681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63582" y="3062414"/>
            <a:ext cx="47943" cy="49213"/>
          </a:xfrm>
          <a:custGeom>
            <a:avLst/>
            <a:gdLst/>
            <a:ahLst/>
            <a:cxnLst/>
            <a:rect l="l" t="t" r="r" b="b"/>
            <a:pathLst>
              <a:path w="95884" h="98425">
                <a:moveTo>
                  <a:pt x="75564" y="0"/>
                </a:moveTo>
                <a:lnTo>
                  <a:pt x="0" y="68580"/>
                </a:lnTo>
                <a:lnTo>
                  <a:pt x="95884" y="98171"/>
                </a:lnTo>
                <a:lnTo>
                  <a:pt x="755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88955" y="1361122"/>
            <a:ext cx="171100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095A82"/>
                </a:solidFill>
                <a:latin typeface="Arial"/>
                <a:cs typeface="Arial"/>
              </a:rPr>
              <a:t>Marginal</a:t>
            </a:r>
            <a:r>
              <a:rPr sz="1400" b="1" spc="-15" dirty="0">
                <a:solidFill>
                  <a:srgbClr val="095A82"/>
                </a:solidFill>
                <a:latin typeface="Arial"/>
                <a:cs typeface="Arial"/>
              </a:rPr>
              <a:t> </a:t>
            </a:r>
            <a:r>
              <a:rPr sz="1400" b="1" spc="-3" dirty="0">
                <a:solidFill>
                  <a:srgbClr val="095A82"/>
                </a:solidFill>
                <a:latin typeface="Arial"/>
                <a:cs typeface="Arial"/>
              </a:rPr>
              <a:t>Probability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45215" y="2723896"/>
            <a:ext cx="140493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0D80B8"/>
                </a:solidFill>
                <a:latin typeface="Arial"/>
                <a:cs typeface="Arial"/>
              </a:rPr>
              <a:t>Joint</a:t>
            </a:r>
            <a:r>
              <a:rPr sz="1400" b="1" spc="-18" dirty="0">
                <a:solidFill>
                  <a:srgbClr val="0D80B8"/>
                </a:solidFill>
                <a:latin typeface="Arial"/>
                <a:cs typeface="Arial"/>
              </a:rPr>
              <a:t> </a:t>
            </a:r>
            <a:r>
              <a:rPr sz="1400" b="1" spc="-3" dirty="0">
                <a:solidFill>
                  <a:srgbClr val="0D80B8"/>
                </a:solidFill>
                <a:latin typeface="Arial"/>
                <a:cs typeface="Arial"/>
              </a:rPr>
              <a:t>Probability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43413" y="4049141"/>
            <a:ext cx="195802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F19C13"/>
                </a:solidFill>
                <a:latin typeface="Arial"/>
                <a:cs typeface="Arial"/>
              </a:rPr>
              <a:t>Conditional Probability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1872" y="1585633"/>
            <a:ext cx="13938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66107" y="2748280"/>
            <a:ext cx="13970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84499" y="3853053"/>
            <a:ext cx="13938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03180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Marginal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474470" y="998982"/>
            <a:ext cx="6220206" cy="454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4436" y="1040898"/>
            <a:ext cx="5239512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7424" y="1011936"/>
            <a:ext cx="6169343" cy="403860"/>
          </a:xfrm>
          <a:custGeom>
            <a:avLst/>
            <a:gdLst/>
            <a:ahLst/>
            <a:cxnLst/>
            <a:rect l="l" t="t" r="r" b="b"/>
            <a:pathLst>
              <a:path w="12338685" h="807719">
                <a:moveTo>
                  <a:pt x="12203684" y="0"/>
                </a:moveTo>
                <a:lnTo>
                  <a:pt x="134619" y="0"/>
                </a:lnTo>
                <a:lnTo>
                  <a:pt x="92090" y="6868"/>
                </a:lnTo>
                <a:lnTo>
                  <a:pt x="55138" y="25989"/>
                </a:lnTo>
                <a:lnTo>
                  <a:pt x="25989" y="55138"/>
                </a:lnTo>
                <a:lnTo>
                  <a:pt x="6868" y="92090"/>
                </a:lnTo>
                <a:lnTo>
                  <a:pt x="0" y="134620"/>
                </a:lnTo>
                <a:lnTo>
                  <a:pt x="0" y="673100"/>
                </a:lnTo>
                <a:lnTo>
                  <a:pt x="6868" y="715629"/>
                </a:lnTo>
                <a:lnTo>
                  <a:pt x="25989" y="752581"/>
                </a:lnTo>
                <a:lnTo>
                  <a:pt x="55138" y="781730"/>
                </a:lnTo>
                <a:lnTo>
                  <a:pt x="92090" y="800851"/>
                </a:lnTo>
                <a:lnTo>
                  <a:pt x="134619" y="807720"/>
                </a:lnTo>
                <a:lnTo>
                  <a:pt x="12203684" y="807720"/>
                </a:lnTo>
                <a:lnTo>
                  <a:pt x="12246213" y="800851"/>
                </a:lnTo>
                <a:lnTo>
                  <a:pt x="12283165" y="781730"/>
                </a:lnTo>
                <a:lnTo>
                  <a:pt x="12312314" y="752581"/>
                </a:lnTo>
                <a:lnTo>
                  <a:pt x="12331435" y="715629"/>
                </a:lnTo>
                <a:lnTo>
                  <a:pt x="12338304" y="673100"/>
                </a:lnTo>
                <a:lnTo>
                  <a:pt x="12338304" y="134620"/>
                </a:lnTo>
                <a:lnTo>
                  <a:pt x="12331435" y="92090"/>
                </a:lnTo>
                <a:lnTo>
                  <a:pt x="12312314" y="55138"/>
                </a:lnTo>
                <a:lnTo>
                  <a:pt x="12283165" y="25989"/>
                </a:lnTo>
                <a:lnTo>
                  <a:pt x="12246213" y="6868"/>
                </a:lnTo>
                <a:lnTo>
                  <a:pt x="12203684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8355" y="1089724"/>
            <a:ext cx="498633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Marginal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occurrence of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single</a:t>
            </a:r>
            <a:r>
              <a:rPr sz="1400" spc="10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event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7876" y="2566403"/>
            <a:ext cx="555498" cy="339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30830" y="2579370"/>
            <a:ext cx="504508" cy="288290"/>
          </a:xfrm>
          <a:custGeom>
            <a:avLst/>
            <a:gdLst/>
            <a:ahLst/>
            <a:cxnLst/>
            <a:rect l="l" t="t" r="r" b="b"/>
            <a:pathLst>
              <a:path w="1009015" h="576579">
                <a:moveTo>
                  <a:pt x="720851" y="0"/>
                </a:moveTo>
                <a:lnTo>
                  <a:pt x="720851" y="144018"/>
                </a:lnTo>
                <a:lnTo>
                  <a:pt x="0" y="144018"/>
                </a:lnTo>
                <a:lnTo>
                  <a:pt x="0" y="432054"/>
                </a:lnTo>
                <a:lnTo>
                  <a:pt x="720851" y="432054"/>
                </a:lnTo>
                <a:lnTo>
                  <a:pt x="720851" y="576072"/>
                </a:lnTo>
                <a:lnTo>
                  <a:pt x="1008888" y="288036"/>
                </a:lnTo>
                <a:lnTo>
                  <a:pt x="72085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3886" y="2540495"/>
            <a:ext cx="554736" cy="339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6840" y="2553462"/>
            <a:ext cx="503872" cy="288290"/>
          </a:xfrm>
          <a:custGeom>
            <a:avLst/>
            <a:gdLst/>
            <a:ahLst/>
            <a:cxnLst/>
            <a:rect l="l" t="t" r="r" b="b"/>
            <a:pathLst>
              <a:path w="1007745" h="576579">
                <a:moveTo>
                  <a:pt x="719327" y="0"/>
                </a:moveTo>
                <a:lnTo>
                  <a:pt x="719327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719327" y="432053"/>
                </a:lnTo>
                <a:lnTo>
                  <a:pt x="719327" y="576072"/>
                </a:lnTo>
                <a:lnTo>
                  <a:pt x="1007364" y="288036"/>
                </a:lnTo>
                <a:lnTo>
                  <a:pt x="71932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5228" y="2414778"/>
            <a:ext cx="2499360" cy="591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27242" y="2407158"/>
            <a:ext cx="2290572" cy="6804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28182" y="2427732"/>
            <a:ext cx="2448560" cy="540385"/>
          </a:xfrm>
          <a:custGeom>
            <a:avLst/>
            <a:gdLst/>
            <a:ahLst/>
            <a:cxnLst/>
            <a:rect l="l" t="t" r="r" b="b"/>
            <a:pathLst>
              <a:path w="4897119" h="1080770">
                <a:moveTo>
                  <a:pt x="0" y="1080515"/>
                </a:moveTo>
                <a:lnTo>
                  <a:pt x="4896612" y="1080515"/>
                </a:lnTo>
                <a:lnTo>
                  <a:pt x="489661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7765" y="2413140"/>
            <a:ext cx="2128203" cy="51873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spcBef>
                <a:spcPts val="385"/>
              </a:spcBef>
              <a:tabLst>
                <a:tab pos="1761490" algn="l"/>
                <a:tab pos="2121535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Marginal</a:t>
            </a:r>
            <a:r>
              <a:rPr sz="1400" spc="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Probability</a:t>
            </a:r>
            <a:r>
              <a:rPr sz="1400" spc="1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	</a:t>
            </a:r>
            <a:r>
              <a:rPr sz="1400" u="sng" spc="-3" dirty="0">
                <a:solidFill>
                  <a:srgbClr val="095A82"/>
                </a:solidFill>
                <a:uFill>
                  <a:solidFill>
                    <a:srgbClr val="055882"/>
                  </a:solidFill>
                </a:uFill>
                <a:cs typeface="Calibri"/>
              </a:rPr>
              <a:t> 13	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R="97790" algn="r">
              <a:spcBef>
                <a:spcPts val="33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52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7876" y="3979926"/>
            <a:ext cx="3533394" cy="5395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18460" y="3756660"/>
            <a:ext cx="3330702" cy="11818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30830" y="3992880"/>
            <a:ext cx="3520440" cy="628397"/>
          </a:xfrm>
          <a:custGeom>
            <a:avLst/>
            <a:gdLst/>
            <a:ahLst/>
            <a:cxnLst/>
            <a:rect l="l" t="t" r="r" b="b"/>
            <a:pathLst>
              <a:path w="6964680" h="977265">
                <a:moveTo>
                  <a:pt x="6801865" y="0"/>
                </a:moveTo>
                <a:lnTo>
                  <a:pt x="162813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4"/>
                </a:lnTo>
                <a:lnTo>
                  <a:pt x="0" y="814070"/>
                </a:lnTo>
                <a:lnTo>
                  <a:pt x="5816" y="857351"/>
                </a:lnTo>
                <a:lnTo>
                  <a:pt x="22229" y="896243"/>
                </a:lnTo>
                <a:lnTo>
                  <a:pt x="47688" y="929195"/>
                </a:lnTo>
                <a:lnTo>
                  <a:pt x="80640" y="954654"/>
                </a:lnTo>
                <a:lnTo>
                  <a:pt x="119532" y="971067"/>
                </a:lnTo>
                <a:lnTo>
                  <a:pt x="162813" y="976884"/>
                </a:lnTo>
                <a:lnTo>
                  <a:pt x="6801865" y="976884"/>
                </a:lnTo>
                <a:lnTo>
                  <a:pt x="6845147" y="971067"/>
                </a:lnTo>
                <a:lnTo>
                  <a:pt x="6884039" y="954654"/>
                </a:lnTo>
                <a:lnTo>
                  <a:pt x="6916991" y="929195"/>
                </a:lnTo>
                <a:lnTo>
                  <a:pt x="6942450" y="896243"/>
                </a:lnTo>
                <a:lnTo>
                  <a:pt x="6958863" y="857351"/>
                </a:lnTo>
                <a:lnTo>
                  <a:pt x="6964680" y="814070"/>
                </a:lnTo>
                <a:lnTo>
                  <a:pt x="6964680" y="162814"/>
                </a:lnTo>
                <a:lnTo>
                  <a:pt x="6958863" y="119532"/>
                </a:lnTo>
                <a:lnTo>
                  <a:pt x="6942450" y="80640"/>
                </a:lnTo>
                <a:lnTo>
                  <a:pt x="6916991" y="47688"/>
                </a:lnTo>
                <a:lnTo>
                  <a:pt x="6884039" y="22229"/>
                </a:lnTo>
                <a:lnTo>
                  <a:pt x="6845147" y="5816"/>
                </a:lnTo>
                <a:lnTo>
                  <a:pt x="6801865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7213" y="4215447"/>
            <a:ext cx="232728" cy="321242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6350">
              <a:spcBef>
                <a:spcPts val="45"/>
              </a:spcBef>
            </a:pPr>
            <a:r>
              <a:rPr sz="1025" spc="140" dirty="0">
                <a:solidFill>
                  <a:srgbClr val="095A82"/>
                </a:solidFill>
                <a:latin typeface="Cambria Math"/>
                <a:cs typeface="Cambria Math"/>
              </a:rPr>
              <a:t>𝑖</a:t>
            </a:r>
            <a:r>
              <a:rPr sz="1025" spc="-25" dirty="0">
                <a:solidFill>
                  <a:srgbClr val="095A82"/>
                </a:solidFill>
                <a:latin typeface="Cambria Math"/>
                <a:cs typeface="Cambria Math"/>
              </a:rPr>
              <a:t>=</a:t>
            </a:r>
            <a:r>
              <a:rPr sz="1025" spc="23" dirty="0">
                <a:solidFill>
                  <a:srgbClr val="095A82"/>
                </a:solidFill>
                <a:latin typeface="Cambria Math"/>
                <a:cs typeface="Cambria Math"/>
              </a:rPr>
              <a:t>1</a:t>
            </a:r>
            <a:endParaRPr sz="1025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32506" y="4122484"/>
            <a:ext cx="244602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  <a:tabLst>
                <a:tab pos="1721485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It can be</a:t>
            </a:r>
            <a:r>
              <a:rPr sz="1400" spc="1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expressed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as:	P (A) =</a:t>
            </a:r>
            <a:r>
              <a:rPr sz="1400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2100" spc="176" baseline="1984" dirty="0">
                <a:solidFill>
                  <a:srgbClr val="095A82"/>
                </a:solidFill>
                <a:latin typeface="Cambria Math"/>
                <a:cs typeface="Cambria Math"/>
              </a:rPr>
              <a:t>σ</a:t>
            </a:r>
            <a:r>
              <a:rPr sz="1538" spc="176" baseline="31165" dirty="0">
                <a:solidFill>
                  <a:srgbClr val="095A82"/>
                </a:solidFill>
                <a:latin typeface="Cambria Math"/>
                <a:cs typeface="Cambria Math"/>
              </a:rPr>
              <a:t>𝑘</a:t>
            </a:r>
            <a:endParaRPr sz="1538" baseline="31165" dirty="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6578" y="4122484"/>
            <a:ext cx="47498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18" dirty="0">
                <a:solidFill>
                  <a:srgbClr val="095A82"/>
                </a:solidFill>
                <a:latin typeface="Cambria Math"/>
                <a:cs typeface="Cambria Math"/>
              </a:rPr>
              <a:t>𝑃( </a:t>
            </a:r>
            <a:r>
              <a:rPr sz="1400" spc="8" dirty="0">
                <a:solidFill>
                  <a:srgbClr val="095A82"/>
                </a:solidFill>
                <a:latin typeface="Cambria Math"/>
                <a:cs typeface="Cambria Math"/>
              </a:rPr>
              <a:t>𝑥</a:t>
            </a:r>
            <a:r>
              <a:rPr sz="1538" spc="11" baseline="-16260" dirty="0">
                <a:solidFill>
                  <a:srgbClr val="095A82"/>
                </a:solidFill>
                <a:latin typeface="Cambria Math"/>
                <a:cs typeface="Cambria Math"/>
              </a:rPr>
              <a:t>𝑖</a:t>
            </a:r>
            <a:r>
              <a:rPr sz="1538" spc="68" baseline="-16260" dirty="0">
                <a:solidFill>
                  <a:srgbClr val="095A82"/>
                </a:solidFill>
                <a:latin typeface="Cambria Math"/>
                <a:cs typeface="Cambria Math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91356" y="1985772"/>
            <a:ext cx="877062" cy="11879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5612" y="2033016"/>
            <a:ext cx="1986534" cy="14058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8566" y="2045970"/>
            <a:ext cx="1935480" cy="1354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7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62692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</a:t>
            </a:r>
            <a:r>
              <a:rPr sz="2800" spc="-3" dirty="0">
                <a:solidFill>
                  <a:srgbClr val="095A82"/>
                </a:solidFill>
              </a:rPr>
              <a:t>Marginal</a:t>
            </a:r>
            <a:r>
              <a:rPr sz="2800" spc="-7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295388" y="2513089"/>
            <a:ext cx="760476" cy="355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6066" y="2505462"/>
            <a:ext cx="579114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8342" y="2526030"/>
            <a:ext cx="709613" cy="304800"/>
          </a:xfrm>
          <a:custGeom>
            <a:avLst/>
            <a:gdLst/>
            <a:ahLst/>
            <a:cxnLst/>
            <a:rect l="l" t="t" r="r" b="b"/>
            <a:pathLst>
              <a:path w="1419225" h="609600">
                <a:moveTo>
                  <a:pt x="0" y="609600"/>
                </a:moveTo>
                <a:lnTo>
                  <a:pt x="1418844" y="609600"/>
                </a:lnTo>
                <a:lnTo>
                  <a:pt x="1418844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8342" y="2554605"/>
            <a:ext cx="70961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197803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0.25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4422" y="2626639"/>
            <a:ext cx="960120" cy="128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37313" y="2658745"/>
            <a:ext cx="870903" cy="38100"/>
          </a:xfrm>
          <a:custGeom>
            <a:avLst/>
            <a:gdLst/>
            <a:ahLst/>
            <a:cxnLst/>
            <a:rect l="l" t="t" r="r" b="b"/>
            <a:pathLst>
              <a:path w="1741805" h="76200">
                <a:moveTo>
                  <a:pt x="1666113" y="0"/>
                </a:moveTo>
                <a:lnTo>
                  <a:pt x="1665690" y="31700"/>
                </a:lnTo>
                <a:lnTo>
                  <a:pt x="1678432" y="31876"/>
                </a:lnTo>
                <a:lnTo>
                  <a:pt x="1678178" y="44576"/>
                </a:lnTo>
                <a:lnTo>
                  <a:pt x="1665518" y="44576"/>
                </a:lnTo>
                <a:lnTo>
                  <a:pt x="1665096" y="76200"/>
                </a:lnTo>
                <a:lnTo>
                  <a:pt x="1730508" y="44576"/>
                </a:lnTo>
                <a:lnTo>
                  <a:pt x="1678178" y="44576"/>
                </a:lnTo>
                <a:lnTo>
                  <a:pt x="1665520" y="44401"/>
                </a:lnTo>
                <a:lnTo>
                  <a:pt x="1730871" y="44401"/>
                </a:lnTo>
                <a:lnTo>
                  <a:pt x="1741805" y="39115"/>
                </a:lnTo>
                <a:lnTo>
                  <a:pt x="1666113" y="0"/>
                </a:lnTo>
                <a:close/>
              </a:path>
              <a:path w="1741805" h="76200">
                <a:moveTo>
                  <a:pt x="1665690" y="31700"/>
                </a:moveTo>
                <a:lnTo>
                  <a:pt x="1665520" y="44401"/>
                </a:lnTo>
                <a:lnTo>
                  <a:pt x="1678178" y="44576"/>
                </a:lnTo>
                <a:lnTo>
                  <a:pt x="1678432" y="31876"/>
                </a:lnTo>
                <a:lnTo>
                  <a:pt x="1665690" y="31700"/>
                </a:lnTo>
                <a:close/>
              </a:path>
              <a:path w="1741805" h="76200">
                <a:moveTo>
                  <a:pt x="253" y="8636"/>
                </a:moveTo>
                <a:lnTo>
                  <a:pt x="0" y="21336"/>
                </a:lnTo>
                <a:lnTo>
                  <a:pt x="1665520" y="44401"/>
                </a:lnTo>
                <a:lnTo>
                  <a:pt x="1665690" y="31700"/>
                </a:lnTo>
                <a:lnTo>
                  <a:pt x="253" y="863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6926" y="2016258"/>
            <a:ext cx="825246" cy="35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69024" y="2007876"/>
            <a:ext cx="779526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9880" y="2029206"/>
            <a:ext cx="774383" cy="249427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3655" rIns="0" bIns="0" rtlCol="0">
            <a:spAutoFit/>
          </a:bodyPr>
          <a:lstStyle/>
          <a:p>
            <a:pPr marL="129858">
              <a:spcBef>
                <a:spcPts val="26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32226" y="1764030"/>
            <a:ext cx="3146298" cy="1830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4032" y="1929384"/>
            <a:ext cx="3175254" cy="15400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48228" y="1780032"/>
            <a:ext cx="3089275" cy="1773238"/>
          </a:xfrm>
          <a:custGeom>
            <a:avLst/>
            <a:gdLst/>
            <a:ahLst/>
            <a:cxnLst/>
            <a:rect l="l" t="t" r="r" b="b"/>
            <a:pathLst>
              <a:path w="6178550" h="3546475">
                <a:moveTo>
                  <a:pt x="0" y="3546348"/>
                </a:moveTo>
                <a:lnTo>
                  <a:pt x="6178296" y="3546348"/>
                </a:lnTo>
                <a:lnTo>
                  <a:pt x="6178296" y="0"/>
                </a:lnTo>
                <a:lnTo>
                  <a:pt x="0" y="0"/>
                </a:lnTo>
                <a:lnTo>
                  <a:pt x="0" y="3546348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48228" y="1780032"/>
            <a:ext cx="3089275" cy="1773238"/>
          </a:xfrm>
          <a:custGeom>
            <a:avLst/>
            <a:gdLst/>
            <a:ahLst/>
            <a:cxnLst/>
            <a:rect l="l" t="t" r="r" b="b"/>
            <a:pathLst>
              <a:path w="6178550" h="3546475">
                <a:moveTo>
                  <a:pt x="0" y="3546348"/>
                </a:moveTo>
                <a:lnTo>
                  <a:pt x="6178296" y="3546348"/>
                </a:lnTo>
                <a:lnTo>
                  <a:pt x="6178296" y="0"/>
                </a:lnTo>
                <a:lnTo>
                  <a:pt x="0" y="0"/>
                </a:lnTo>
                <a:lnTo>
                  <a:pt x="0" y="354634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7598" y="1959483"/>
            <a:ext cx="1079500" cy="31451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Sample</a:t>
            </a:r>
            <a:r>
              <a:rPr sz="1000" i="1" spc="-3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Space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7598" y="2416531"/>
            <a:ext cx="2907983" cy="622286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Determine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the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of</a:t>
            </a:r>
            <a:r>
              <a:rPr sz="1000" i="1" spc="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drawing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heart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hearts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13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hearts_probability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8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hearts/cards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87598" y="3181858"/>
            <a:ext cx="2603818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round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(hearts_probability,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5612" y="2033016"/>
            <a:ext cx="1986534" cy="14058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8566" y="2045970"/>
            <a:ext cx="1935480" cy="1354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17876" y="2566403"/>
            <a:ext cx="555498" cy="339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30830" y="2579370"/>
            <a:ext cx="504508" cy="288290"/>
          </a:xfrm>
          <a:custGeom>
            <a:avLst/>
            <a:gdLst/>
            <a:ahLst/>
            <a:cxnLst/>
            <a:rect l="l" t="t" r="r" b="b"/>
            <a:pathLst>
              <a:path w="1009015" h="576579">
                <a:moveTo>
                  <a:pt x="720851" y="0"/>
                </a:moveTo>
                <a:lnTo>
                  <a:pt x="720851" y="144018"/>
                </a:lnTo>
                <a:lnTo>
                  <a:pt x="0" y="144018"/>
                </a:lnTo>
                <a:lnTo>
                  <a:pt x="0" y="432054"/>
                </a:lnTo>
                <a:lnTo>
                  <a:pt x="720851" y="432054"/>
                </a:lnTo>
                <a:lnTo>
                  <a:pt x="720851" y="576072"/>
                </a:lnTo>
                <a:lnTo>
                  <a:pt x="1008888" y="288036"/>
                </a:lnTo>
                <a:lnTo>
                  <a:pt x="72085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5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41839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Joint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754886" y="1046982"/>
            <a:ext cx="5659374" cy="457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7850" y="1090428"/>
            <a:ext cx="5471922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7840" y="1059942"/>
            <a:ext cx="5608320" cy="407035"/>
          </a:xfrm>
          <a:custGeom>
            <a:avLst/>
            <a:gdLst/>
            <a:ahLst/>
            <a:cxnLst/>
            <a:rect l="l" t="t" r="r" b="b"/>
            <a:pathLst>
              <a:path w="11216640" h="814069">
                <a:moveTo>
                  <a:pt x="11081004" y="0"/>
                </a:moveTo>
                <a:lnTo>
                  <a:pt x="135636" y="0"/>
                </a:ln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0" y="678180"/>
                </a:lnTo>
                <a:lnTo>
                  <a:pt x="6912" y="721059"/>
                </a:lnTo>
                <a:lnTo>
                  <a:pt x="26164" y="758293"/>
                </a:lnTo>
                <a:lnTo>
                  <a:pt x="55522" y="787651"/>
                </a:lnTo>
                <a:lnTo>
                  <a:pt x="92756" y="806903"/>
                </a:lnTo>
                <a:lnTo>
                  <a:pt x="135636" y="813816"/>
                </a:lnTo>
                <a:lnTo>
                  <a:pt x="11081004" y="813816"/>
                </a:lnTo>
                <a:lnTo>
                  <a:pt x="11123883" y="806903"/>
                </a:lnTo>
                <a:lnTo>
                  <a:pt x="11161117" y="787651"/>
                </a:lnTo>
                <a:lnTo>
                  <a:pt x="11190475" y="758293"/>
                </a:lnTo>
                <a:lnTo>
                  <a:pt x="11209727" y="721059"/>
                </a:lnTo>
                <a:lnTo>
                  <a:pt x="11216640" y="678180"/>
                </a:lnTo>
                <a:lnTo>
                  <a:pt x="11216640" y="135636"/>
                </a:lnTo>
                <a:lnTo>
                  <a:pt x="11209727" y="92756"/>
                </a:lnTo>
                <a:lnTo>
                  <a:pt x="11190475" y="55522"/>
                </a:lnTo>
                <a:lnTo>
                  <a:pt x="11161117" y="26164"/>
                </a:lnTo>
                <a:lnTo>
                  <a:pt x="11123883" y="6912"/>
                </a:lnTo>
                <a:lnTo>
                  <a:pt x="11081004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1896" y="1139063"/>
            <a:ext cx="521938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Joint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a measure of two events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happening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at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same</a:t>
            </a:r>
            <a:r>
              <a:rPr sz="1400" spc="10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time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6622" y="4022598"/>
            <a:ext cx="6835902" cy="593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7290" y="4027170"/>
            <a:ext cx="6248400" cy="637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9576" y="4035552"/>
            <a:ext cx="6784975" cy="542608"/>
          </a:xfrm>
          <a:custGeom>
            <a:avLst/>
            <a:gdLst/>
            <a:ahLst/>
            <a:cxnLst/>
            <a:rect l="l" t="t" r="r" b="b"/>
            <a:pathLst>
              <a:path w="13569950" h="1085215">
                <a:moveTo>
                  <a:pt x="13388848" y="0"/>
                </a:moveTo>
                <a:lnTo>
                  <a:pt x="180848" y="0"/>
                </a:lnTo>
                <a:lnTo>
                  <a:pt x="132791" y="6464"/>
                </a:lnTo>
                <a:lnTo>
                  <a:pt x="89596" y="24703"/>
                </a:lnTo>
                <a:lnTo>
                  <a:pt x="52990" y="52990"/>
                </a:lnTo>
                <a:lnTo>
                  <a:pt x="24703" y="89596"/>
                </a:lnTo>
                <a:lnTo>
                  <a:pt x="6464" y="132791"/>
                </a:lnTo>
                <a:lnTo>
                  <a:pt x="0" y="180848"/>
                </a:lnTo>
                <a:lnTo>
                  <a:pt x="0" y="904240"/>
                </a:lnTo>
                <a:lnTo>
                  <a:pt x="6464" y="952314"/>
                </a:lnTo>
                <a:lnTo>
                  <a:pt x="24703" y="995514"/>
                </a:lnTo>
                <a:lnTo>
                  <a:pt x="52990" y="1032116"/>
                </a:lnTo>
                <a:lnTo>
                  <a:pt x="89596" y="1060395"/>
                </a:lnTo>
                <a:lnTo>
                  <a:pt x="132791" y="1078627"/>
                </a:lnTo>
                <a:lnTo>
                  <a:pt x="180848" y="1085088"/>
                </a:lnTo>
                <a:lnTo>
                  <a:pt x="13388848" y="1085088"/>
                </a:lnTo>
                <a:lnTo>
                  <a:pt x="13436904" y="1078627"/>
                </a:lnTo>
                <a:lnTo>
                  <a:pt x="13480099" y="1060395"/>
                </a:lnTo>
                <a:lnTo>
                  <a:pt x="13516705" y="1032116"/>
                </a:lnTo>
                <a:lnTo>
                  <a:pt x="13544992" y="995514"/>
                </a:lnTo>
                <a:lnTo>
                  <a:pt x="13563231" y="952314"/>
                </a:lnTo>
                <a:lnTo>
                  <a:pt x="13569696" y="904240"/>
                </a:lnTo>
                <a:lnTo>
                  <a:pt x="13569696" y="180848"/>
                </a:lnTo>
                <a:lnTo>
                  <a:pt x="13563231" y="132791"/>
                </a:lnTo>
                <a:lnTo>
                  <a:pt x="13544992" y="89596"/>
                </a:lnTo>
                <a:lnTo>
                  <a:pt x="13516705" y="52990"/>
                </a:lnTo>
                <a:lnTo>
                  <a:pt x="13480099" y="24703"/>
                </a:lnTo>
                <a:lnTo>
                  <a:pt x="13436904" y="6464"/>
                </a:lnTo>
                <a:lnTo>
                  <a:pt x="13388848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0891" y="4076319"/>
            <a:ext cx="5993448" cy="43697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Example: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that a </a:t>
            </a:r>
            <a:r>
              <a:rPr sz="1400" dirty="0">
                <a:solidFill>
                  <a:srgbClr val="095A82"/>
                </a:solidFill>
                <a:cs typeface="Calibri"/>
              </a:rPr>
              <a:t>card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an Ace </a:t>
            </a:r>
            <a:r>
              <a:rPr sz="1400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hearts = P (Ace </a:t>
            </a:r>
            <a:r>
              <a:rPr sz="1400" dirty="0">
                <a:solidFill>
                  <a:srgbClr val="095A82"/>
                </a:solidFill>
                <a:cs typeface="Calibri"/>
              </a:rPr>
              <a:t>of</a:t>
            </a:r>
            <a:r>
              <a:rPr sz="1400" spc="9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hearts)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6350">
              <a:tabLst>
                <a:tab pos="277622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(There are 13 heart cards in a</a:t>
            </a:r>
            <a:r>
              <a:rPr sz="1400" spc="3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deck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	52 and out of them one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Ace of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hearts)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82974" y="2578602"/>
            <a:ext cx="483102" cy="275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5928" y="2591562"/>
            <a:ext cx="432118" cy="224790"/>
          </a:xfrm>
          <a:custGeom>
            <a:avLst/>
            <a:gdLst/>
            <a:ahLst/>
            <a:cxnLst/>
            <a:rect l="l" t="t" r="r" b="b"/>
            <a:pathLst>
              <a:path w="864234" h="449579">
                <a:moveTo>
                  <a:pt x="639318" y="0"/>
                </a:moveTo>
                <a:lnTo>
                  <a:pt x="639318" y="112395"/>
                </a:lnTo>
                <a:lnTo>
                  <a:pt x="0" y="112395"/>
                </a:lnTo>
                <a:lnTo>
                  <a:pt x="0" y="337185"/>
                </a:lnTo>
                <a:lnTo>
                  <a:pt x="639318" y="337185"/>
                </a:lnTo>
                <a:lnTo>
                  <a:pt x="639318" y="449579"/>
                </a:lnTo>
                <a:lnTo>
                  <a:pt x="864108" y="224789"/>
                </a:lnTo>
                <a:lnTo>
                  <a:pt x="63931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7250" y="1640586"/>
            <a:ext cx="2884170" cy="20337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0204" y="1653540"/>
            <a:ext cx="2833116" cy="1982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60036" y="2101596"/>
            <a:ext cx="2913888" cy="1429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23841" y="2041779"/>
            <a:ext cx="797878" cy="1124903"/>
          </a:xfrm>
          <a:custGeom>
            <a:avLst/>
            <a:gdLst/>
            <a:ahLst/>
            <a:cxnLst/>
            <a:rect l="l" t="t" r="r" b="b"/>
            <a:pathLst>
              <a:path w="1595754" h="2249804">
                <a:moveTo>
                  <a:pt x="0" y="265938"/>
                </a:moveTo>
                <a:lnTo>
                  <a:pt x="4286" y="218151"/>
                </a:lnTo>
                <a:lnTo>
                  <a:pt x="16644" y="173168"/>
                </a:lnTo>
                <a:lnTo>
                  <a:pt x="36322" y="131741"/>
                </a:lnTo>
                <a:lnTo>
                  <a:pt x="62565" y="94622"/>
                </a:lnTo>
                <a:lnTo>
                  <a:pt x="94622" y="62565"/>
                </a:lnTo>
                <a:lnTo>
                  <a:pt x="131741" y="36322"/>
                </a:lnTo>
                <a:lnTo>
                  <a:pt x="173168" y="16644"/>
                </a:lnTo>
                <a:lnTo>
                  <a:pt x="218151" y="4286"/>
                </a:lnTo>
                <a:lnTo>
                  <a:pt x="265938" y="0"/>
                </a:lnTo>
                <a:lnTo>
                  <a:pt x="1329690" y="0"/>
                </a:lnTo>
                <a:lnTo>
                  <a:pt x="1377476" y="4286"/>
                </a:lnTo>
                <a:lnTo>
                  <a:pt x="1422459" y="16644"/>
                </a:lnTo>
                <a:lnTo>
                  <a:pt x="1463886" y="36321"/>
                </a:lnTo>
                <a:lnTo>
                  <a:pt x="1501005" y="62565"/>
                </a:lnTo>
                <a:lnTo>
                  <a:pt x="1533062" y="94622"/>
                </a:lnTo>
                <a:lnTo>
                  <a:pt x="1559305" y="131741"/>
                </a:lnTo>
                <a:lnTo>
                  <a:pt x="1578983" y="173168"/>
                </a:lnTo>
                <a:lnTo>
                  <a:pt x="1591341" y="218151"/>
                </a:lnTo>
                <a:lnTo>
                  <a:pt x="1595627" y="265938"/>
                </a:lnTo>
                <a:lnTo>
                  <a:pt x="1595627" y="1983486"/>
                </a:lnTo>
                <a:lnTo>
                  <a:pt x="1591341" y="2031272"/>
                </a:lnTo>
                <a:lnTo>
                  <a:pt x="1578983" y="2076255"/>
                </a:lnTo>
                <a:lnTo>
                  <a:pt x="1559305" y="2117682"/>
                </a:lnTo>
                <a:lnTo>
                  <a:pt x="1533062" y="2154801"/>
                </a:lnTo>
                <a:lnTo>
                  <a:pt x="1501005" y="2186858"/>
                </a:lnTo>
                <a:lnTo>
                  <a:pt x="1463886" y="2213102"/>
                </a:lnTo>
                <a:lnTo>
                  <a:pt x="1422459" y="2232779"/>
                </a:lnTo>
                <a:lnTo>
                  <a:pt x="1377476" y="2245137"/>
                </a:lnTo>
                <a:lnTo>
                  <a:pt x="1329690" y="2249424"/>
                </a:lnTo>
                <a:lnTo>
                  <a:pt x="265938" y="2249424"/>
                </a:lnTo>
                <a:lnTo>
                  <a:pt x="218151" y="2245137"/>
                </a:lnTo>
                <a:lnTo>
                  <a:pt x="173168" y="2232779"/>
                </a:lnTo>
                <a:lnTo>
                  <a:pt x="131741" y="2213102"/>
                </a:lnTo>
                <a:lnTo>
                  <a:pt x="94622" y="2186858"/>
                </a:lnTo>
                <a:lnTo>
                  <a:pt x="62565" y="2154801"/>
                </a:lnTo>
                <a:lnTo>
                  <a:pt x="36321" y="2117682"/>
                </a:lnTo>
                <a:lnTo>
                  <a:pt x="16644" y="2076255"/>
                </a:lnTo>
                <a:lnTo>
                  <a:pt x="4286" y="2031272"/>
                </a:lnTo>
                <a:lnTo>
                  <a:pt x="0" y="1983486"/>
                </a:lnTo>
                <a:lnTo>
                  <a:pt x="0" y="26593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5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01510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</a:t>
            </a:r>
            <a:r>
              <a:rPr sz="2800" spc="-3" dirty="0">
                <a:solidFill>
                  <a:srgbClr val="095A82"/>
                </a:solidFill>
              </a:rPr>
              <a:t>Joint</a:t>
            </a:r>
            <a:r>
              <a:rPr sz="2800" spc="-7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789682" y="2059673"/>
            <a:ext cx="452641" cy="339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2636" y="2072640"/>
            <a:ext cx="401638" cy="288290"/>
          </a:xfrm>
          <a:custGeom>
            <a:avLst/>
            <a:gdLst/>
            <a:ahLst/>
            <a:cxnLst/>
            <a:rect l="l" t="t" r="r" b="b"/>
            <a:pathLst>
              <a:path w="803275" h="576579">
                <a:moveTo>
                  <a:pt x="515112" y="0"/>
                </a:moveTo>
                <a:lnTo>
                  <a:pt x="515112" y="144018"/>
                </a:lnTo>
                <a:lnTo>
                  <a:pt x="0" y="144018"/>
                </a:lnTo>
                <a:lnTo>
                  <a:pt x="0" y="432054"/>
                </a:lnTo>
                <a:lnTo>
                  <a:pt x="515112" y="432054"/>
                </a:lnTo>
                <a:lnTo>
                  <a:pt x="515112" y="576072"/>
                </a:lnTo>
                <a:lnTo>
                  <a:pt x="803148" y="288036"/>
                </a:lnTo>
                <a:lnTo>
                  <a:pt x="51511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5064" y="4147560"/>
            <a:ext cx="976122" cy="643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80304" y="4146798"/>
            <a:ext cx="660654" cy="685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8018" y="4160520"/>
            <a:ext cx="925195" cy="549189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23178" rIns="0" bIns="0" rtlCol="0">
            <a:spAutoFit/>
          </a:bodyPr>
          <a:lstStyle/>
          <a:p>
            <a:pPr marL="91758">
              <a:spcBef>
                <a:spcPts val="183"/>
              </a:spcBef>
            </a:pPr>
            <a:r>
              <a:rPr sz="1000" spc="-3" dirty="0">
                <a:solidFill>
                  <a:srgbClr val="5F5F5F"/>
                </a:solidFill>
                <a:latin typeface="Courier New"/>
                <a:cs typeface="Courier New"/>
              </a:rPr>
              <a:t>25</a:t>
            </a:r>
            <a:r>
              <a:rPr sz="1000" spc="-10" dirty="0">
                <a:solidFill>
                  <a:srgbClr val="5F5F5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5F5F5F"/>
                </a:solidFill>
                <a:latin typeface="Courier New"/>
                <a:cs typeface="Courier New"/>
              </a:rPr>
              <a:t>%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1758">
              <a:spcBef>
                <a:spcPts val="242"/>
              </a:spcBef>
            </a:pPr>
            <a:r>
              <a:rPr sz="1000" spc="-3" dirty="0">
                <a:solidFill>
                  <a:srgbClr val="5F5F5F"/>
                </a:solidFill>
                <a:latin typeface="Courier New"/>
                <a:cs typeface="Courier New"/>
              </a:rPr>
              <a:t>23.1</a:t>
            </a:r>
            <a:r>
              <a:rPr sz="1000" spc="-10" dirty="0">
                <a:solidFill>
                  <a:srgbClr val="5F5F5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5F5F5F"/>
                </a:solidFill>
                <a:latin typeface="Courier New"/>
                <a:cs typeface="Courier New"/>
              </a:rPr>
              <a:t>%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1758">
              <a:spcBef>
                <a:spcPts val="250"/>
              </a:spcBef>
            </a:pPr>
            <a:r>
              <a:rPr sz="1000" spc="-3" dirty="0">
                <a:solidFill>
                  <a:srgbClr val="5F5F5F"/>
                </a:solidFill>
                <a:latin typeface="Courier New"/>
                <a:cs typeface="Courier New"/>
              </a:rPr>
              <a:t>1.9</a:t>
            </a:r>
            <a:r>
              <a:rPr sz="1000" spc="-10" dirty="0">
                <a:solidFill>
                  <a:srgbClr val="5F5F5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5F5F5F"/>
                </a:solidFill>
                <a:latin typeface="Courier New"/>
                <a:cs typeface="Courier New"/>
              </a:rPr>
              <a:t>%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6926" y="4212336"/>
            <a:ext cx="825246" cy="35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9024" y="4203954"/>
            <a:ext cx="779526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9880" y="4225290"/>
            <a:ext cx="774383" cy="24974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3973" rIns="0" bIns="0" rtlCol="0">
            <a:spAutoFit/>
          </a:bodyPr>
          <a:lstStyle/>
          <a:p>
            <a:pPr marL="129858">
              <a:spcBef>
                <a:spcPts val="26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8208" y="915924"/>
            <a:ext cx="5530596" cy="3199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0014" y="928116"/>
            <a:ext cx="5308854" cy="32164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4210" y="931926"/>
            <a:ext cx="5473700" cy="3142615"/>
          </a:xfrm>
          <a:custGeom>
            <a:avLst/>
            <a:gdLst/>
            <a:ahLst/>
            <a:cxnLst/>
            <a:rect l="l" t="t" r="r" b="b"/>
            <a:pathLst>
              <a:path w="10947400" h="6285230">
                <a:moveTo>
                  <a:pt x="0" y="6284976"/>
                </a:moveTo>
                <a:lnTo>
                  <a:pt x="10946891" y="6284976"/>
                </a:lnTo>
                <a:lnTo>
                  <a:pt x="10946891" y="0"/>
                </a:lnTo>
                <a:lnTo>
                  <a:pt x="0" y="0"/>
                </a:lnTo>
                <a:lnTo>
                  <a:pt x="0" y="6284976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4210" y="931926"/>
            <a:ext cx="5473700" cy="3142615"/>
          </a:xfrm>
          <a:custGeom>
            <a:avLst/>
            <a:gdLst/>
            <a:ahLst/>
            <a:cxnLst/>
            <a:rect l="l" t="t" r="r" b="b"/>
            <a:pathLst>
              <a:path w="10947400" h="6285230">
                <a:moveTo>
                  <a:pt x="0" y="6284976"/>
                </a:moveTo>
                <a:lnTo>
                  <a:pt x="10946891" y="6284976"/>
                </a:lnTo>
                <a:lnTo>
                  <a:pt x="10946891" y="0"/>
                </a:lnTo>
                <a:lnTo>
                  <a:pt x="0" y="0"/>
                </a:lnTo>
                <a:lnTo>
                  <a:pt x="0" y="6284976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43453" y="957707"/>
            <a:ext cx="5118735" cy="30841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146050">
              <a:spcBef>
                <a:spcPts val="50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Create function that returns probability percent rounded to one  decimal place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1150" marR="916623" indent="-305118">
              <a:spcBef>
                <a:spcPts val="3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def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event_probability(event_outcomes, sample_space):  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(event_outcomes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/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sample_space)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*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100  </a:t>
            </a: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return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round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(probability,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Sample Space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8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Determine the probability of drawing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000" i="1" spc="1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heart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3"/>
              </a:spcBef>
            </a:pP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hearts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1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13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 marR="114554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heart_probability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event_probability(hearts, cards) 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Determine the probability of drawing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face card 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face_cards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 marR="53594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face_card_probability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event_probability(face_cards, cards) 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Determine the probability of drawing the queen of hearts 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ace_of_hearts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18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ace_of_hearts_probability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event_probability(ace_of_hearts,</a:t>
            </a:r>
            <a:r>
              <a:rPr sz="1000" spc="-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 marR="213614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Print each probability 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str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(heart_probability)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+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'%'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 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str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(face_card_probability)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000" spc="-1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'%'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25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str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(ace_of_hearts_probability)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 _probability,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310" y="1892808"/>
            <a:ext cx="2189226" cy="976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8259" y="1852803"/>
            <a:ext cx="599758" cy="768350"/>
          </a:xfrm>
          <a:custGeom>
            <a:avLst/>
            <a:gdLst/>
            <a:ahLst/>
            <a:cxnLst/>
            <a:rect l="l" t="t" r="r" b="b"/>
            <a:pathLst>
              <a:path w="1199514" h="1536700">
                <a:moveTo>
                  <a:pt x="0" y="199898"/>
                </a:moveTo>
                <a:lnTo>
                  <a:pt x="5279" y="154075"/>
                </a:lnTo>
                <a:lnTo>
                  <a:pt x="20317" y="112004"/>
                </a:lnTo>
                <a:lnTo>
                  <a:pt x="43915" y="74887"/>
                </a:lnTo>
                <a:lnTo>
                  <a:pt x="74871" y="43927"/>
                </a:lnTo>
                <a:lnTo>
                  <a:pt x="111987" y="20324"/>
                </a:lnTo>
                <a:lnTo>
                  <a:pt x="154063" y="5281"/>
                </a:lnTo>
                <a:lnTo>
                  <a:pt x="199897" y="0"/>
                </a:lnTo>
                <a:lnTo>
                  <a:pt x="999489" y="0"/>
                </a:lnTo>
                <a:lnTo>
                  <a:pt x="1045312" y="5281"/>
                </a:lnTo>
                <a:lnTo>
                  <a:pt x="1087383" y="20324"/>
                </a:lnTo>
                <a:lnTo>
                  <a:pt x="1124500" y="43927"/>
                </a:lnTo>
                <a:lnTo>
                  <a:pt x="1155460" y="74887"/>
                </a:lnTo>
                <a:lnTo>
                  <a:pt x="1179063" y="112004"/>
                </a:lnTo>
                <a:lnTo>
                  <a:pt x="1194106" y="154075"/>
                </a:lnTo>
                <a:lnTo>
                  <a:pt x="1199388" y="199898"/>
                </a:lnTo>
                <a:lnTo>
                  <a:pt x="1199388" y="1336294"/>
                </a:lnTo>
                <a:lnTo>
                  <a:pt x="1194106" y="1382116"/>
                </a:lnTo>
                <a:lnTo>
                  <a:pt x="1179063" y="1424187"/>
                </a:lnTo>
                <a:lnTo>
                  <a:pt x="1155460" y="1461304"/>
                </a:lnTo>
                <a:lnTo>
                  <a:pt x="1124500" y="1492264"/>
                </a:lnTo>
                <a:lnTo>
                  <a:pt x="1087383" y="1515867"/>
                </a:lnTo>
                <a:lnTo>
                  <a:pt x="1045312" y="1530910"/>
                </a:lnTo>
                <a:lnTo>
                  <a:pt x="999489" y="1536192"/>
                </a:lnTo>
                <a:lnTo>
                  <a:pt x="199897" y="1536192"/>
                </a:lnTo>
                <a:lnTo>
                  <a:pt x="154063" y="1530910"/>
                </a:lnTo>
                <a:lnTo>
                  <a:pt x="111987" y="1515867"/>
                </a:lnTo>
                <a:lnTo>
                  <a:pt x="74871" y="1492264"/>
                </a:lnTo>
                <a:lnTo>
                  <a:pt x="43915" y="1461304"/>
                </a:lnTo>
                <a:lnTo>
                  <a:pt x="20317" y="1424187"/>
                </a:lnTo>
                <a:lnTo>
                  <a:pt x="5279" y="1382116"/>
                </a:lnTo>
                <a:lnTo>
                  <a:pt x="0" y="1336294"/>
                </a:lnTo>
                <a:lnTo>
                  <a:pt x="0" y="199898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8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41122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Conditional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94766" y="1098804"/>
            <a:ext cx="7579614" cy="808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4484" y="1104138"/>
            <a:ext cx="7198614" cy="851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" y="1111758"/>
            <a:ext cx="7528560" cy="757555"/>
          </a:xfrm>
          <a:custGeom>
            <a:avLst/>
            <a:gdLst/>
            <a:ahLst/>
            <a:cxnLst/>
            <a:rect l="l" t="t" r="r" b="b"/>
            <a:pathLst>
              <a:path w="15057119" h="1515110">
                <a:moveTo>
                  <a:pt x="14804644" y="0"/>
                </a:moveTo>
                <a:lnTo>
                  <a:pt x="252476" y="0"/>
                </a:lnTo>
                <a:lnTo>
                  <a:pt x="207091" y="4067"/>
                </a:lnTo>
                <a:lnTo>
                  <a:pt x="164375" y="15794"/>
                </a:lnTo>
                <a:lnTo>
                  <a:pt x="125043" y="34468"/>
                </a:lnTo>
                <a:lnTo>
                  <a:pt x="89805" y="59376"/>
                </a:lnTo>
                <a:lnTo>
                  <a:pt x="59376" y="89805"/>
                </a:lnTo>
                <a:lnTo>
                  <a:pt x="34468" y="125043"/>
                </a:lnTo>
                <a:lnTo>
                  <a:pt x="15794" y="164375"/>
                </a:lnTo>
                <a:lnTo>
                  <a:pt x="4067" y="207091"/>
                </a:lnTo>
                <a:lnTo>
                  <a:pt x="0" y="252475"/>
                </a:lnTo>
                <a:lnTo>
                  <a:pt x="0" y="1262379"/>
                </a:lnTo>
                <a:lnTo>
                  <a:pt x="4067" y="1307764"/>
                </a:lnTo>
                <a:lnTo>
                  <a:pt x="15794" y="1350480"/>
                </a:lnTo>
                <a:lnTo>
                  <a:pt x="34468" y="1389812"/>
                </a:lnTo>
                <a:lnTo>
                  <a:pt x="59376" y="1425050"/>
                </a:lnTo>
                <a:lnTo>
                  <a:pt x="89805" y="1455479"/>
                </a:lnTo>
                <a:lnTo>
                  <a:pt x="125043" y="1480387"/>
                </a:lnTo>
                <a:lnTo>
                  <a:pt x="164375" y="1499061"/>
                </a:lnTo>
                <a:lnTo>
                  <a:pt x="207091" y="1510788"/>
                </a:lnTo>
                <a:lnTo>
                  <a:pt x="252476" y="1514855"/>
                </a:lnTo>
                <a:lnTo>
                  <a:pt x="14804644" y="1514855"/>
                </a:lnTo>
                <a:lnTo>
                  <a:pt x="14850028" y="1510788"/>
                </a:lnTo>
                <a:lnTo>
                  <a:pt x="14892744" y="1499061"/>
                </a:lnTo>
                <a:lnTo>
                  <a:pt x="14932076" y="1480387"/>
                </a:lnTo>
                <a:lnTo>
                  <a:pt x="14967314" y="1455479"/>
                </a:lnTo>
                <a:lnTo>
                  <a:pt x="14997743" y="1425050"/>
                </a:lnTo>
                <a:lnTo>
                  <a:pt x="15022651" y="1389812"/>
                </a:lnTo>
                <a:lnTo>
                  <a:pt x="15041325" y="1350480"/>
                </a:lnTo>
                <a:lnTo>
                  <a:pt x="15053052" y="1307764"/>
                </a:lnTo>
                <a:lnTo>
                  <a:pt x="15057119" y="1262379"/>
                </a:lnTo>
                <a:lnTo>
                  <a:pt x="15057119" y="252475"/>
                </a:lnTo>
                <a:lnTo>
                  <a:pt x="15053052" y="207091"/>
                </a:lnTo>
                <a:lnTo>
                  <a:pt x="15041325" y="164375"/>
                </a:lnTo>
                <a:lnTo>
                  <a:pt x="15022651" y="125043"/>
                </a:lnTo>
                <a:lnTo>
                  <a:pt x="14997743" y="89805"/>
                </a:lnTo>
                <a:lnTo>
                  <a:pt x="14967314" y="59376"/>
                </a:lnTo>
                <a:lnTo>
                  <a:pt x="14932076" y="34468"/>
                </a:lnTo>
                <a:lnTo>
                  <a:pt x="14892744" y="15794"/>
                </a:lnTo>
                <a:lnTo>
                  <a:pt x="14850028" y="4067"/>
                </a:lnTo>
                <a:lnTo>
                  <a:pt x="14804644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704" y="1152970"/>
            <a:ext cx="6949758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92100" indent="-285750">
              <a:spcBef>
                <a:spcPts val="48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dirty="0">
                <a:solidFill>
                  <a:srgbClr val="095A82"/>
                </a:solidFill>
                <a:cs typeface="Calibri"/>
              </a:rPr>
              <a:t>an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event or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outcome based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on the occurrence of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previous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event or</a:t>
            </a:r>
            <a:r>
              <a:rPr sz="1400" spc="12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outcome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marR="244475" indent="-285750"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Conditional 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dirty="0">
                <a:solidFill>
                  <a:srgbClr val="095A82"/>
                </a:solidFill>
                <a:cs typeface="Calibri"/>
              </a:rPr>
              <a:t>an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event B is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that the event will occur given the  knowledge that an event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already</a:t>
            </a:r>
            <a:r>
              <a:rPr sz="1400" spc="2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occurred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104" y="2561082"/>
            <a:ext cx="4306824" cy="814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310" y="2569464"/>
            <a:ext cx="4139946" cy="851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7106" y="2577084"/>
            <a:ext cx="4249738" cy="757555"/>
          </a:xfrm>
          <a:custGeom>
            <a:avLst/>
            <a:gdLst/>
            <a:ahLst/>
            <a:cxnLst/>
            <a:rect l="l" t="t" r="r" b="b"/>
            <a:pathLst>
              <a:path w="8499475" h="1515109">
                <a:moveTo>
                  <a:pt x="8246871" y="0"/>
                </a:moveTo>
                <a:lnTo>
                  <a:pt x="252475" y="0"/>
                </a:lnTo>
                <a:lnTo>
                  <a:pt x="207094" y="4067"/>
                </a:lnTo>
                <a:lnTo>
                  <a:pt x="164381" y="15794"/>
                </a:lnTo>
                <a:lnTo>
                  <a:pt x="125048" y="34468"/>
                </a:lnTo>
                <a:lnTo>
                  <a:pt x="89811" y="59376"/>
                </a:lnTo>
                <a:lnTo>
                  <a:pt x="59380" y="89805"/>
                </a:lnTo>
                <a:lnTo>
                  <a:pt x="34471" y="125043"/>
                </a:lnTo>
                <a:lnTo>
                  <a:pt x="15796" y="164375"/>
                </a:lnTo>
                <a:lnTo>
                  <a:pt x="4067" y="207091"/>
                </a:lnTo>
                <a:lnTo>
                  <a:pt x="0" y="252476"/>
                </a:lnTo>
                <a:lnTo>
                  <a:pt x="0" y="1262380"/>
                </a:lnTo>
                <a:lnTo>
                  <a:pt x="4067" y="1307764"/>
                </a:lnTo>
                <a:lnTo>
                  <a:pt x="15796" y="1350480"/>
                </a:lnTo>
                <a:lnTo>
                  <a:pt x="34471" y="1389812"/>
                </a:lnTo>
                <a:lnTo>
                  <a:pt x="59380" y="1425050"/>
                </a:lnTo>
                <a:lnTo>
                  <a:pt x="89811" y="1455479"/>
                </a:lnTo>
                <a:lnTo>
                  <a:pt x="125048" y="1480387"/>
                </a:lnTo>
                <a:lnTo>
                  <a:pt x="164381" y="1499061"/>
                </a:lnTo>
                <a:lnTo>
                  <a:pt x="207094" y="1510788"/>
                </a:lnTo>
                <a:lnTo>
                  <a:pt x="252475" y="1514856"/>
                </a:lnTo>
                <a:lnTo>
                  <a:pt x="8246871" y="1514856"/>
                </a:lnTo>
                <a:lnTo>
                  <a:pt x="8292256" y="1510788"/>
                </a:lnTo>
                <a:lnTo>
                  <a:pt x="8334972" y="1499061"/>
                </a:lnTo>
                <a:lnTo>
                  <a:pt x="8374304" y="1480387"/>
                </a:lnTo>
                <a:lnTo>
                  <a:pt x="8409542" y="1455479"/>
                </a:lnTo>
                <a:lnTo>
                  <a:pt x="8439971" y="1425050"/>
                </a:lnTo>
                <a:lnTo>
                  <a:pt x="8464879" y="1389812"/>
                </a:lnTo>
                <a:lnTo>
                  <a:pt x="8483553" y="1350480"/>
                </a:lnTo>
                <a:lnTo>
                  <a:pt x="8495280" y="1307764"/>
                </a:lnTo>
                <a:lnTo>
                  <a:pt x="8499348" y="1262380"/>
                </a:lnTo>
                <a:lnTo>
                  <a:pt x="8499348" y="252476"/>
                </a:lnTo>
                <a:lnTo>
                  <a:pt x="8495280" y="207091"/>
                </a:lnTo>
                <a:lnTo>
                  <a:pt x="8483553" y="164375"/>
                </a:lnTo>
                <a:lnTo>
                  <a:pt x="8464879" y="125043"/>
                </a:lnTo>
                <a:lnTo>
                  <a:pt x="8439971" y="89805"/>
                </a:lnTo>
                <a:lnTo>
                  <a:pt x="8409542" y="59376"/>
                </a:lnTo>
                <a:lnTo>
                  <a:pt x="8374304" y="34468"/>
                </a:lnTo>
                <a:lnTo>
                  <a:pt x="8334972" y="15794"/>
                </a:lnTo>
                <a:lnTo>
                  <a:pt x="8292256" y="4067"/>
                </a:lnTo>
                <a:lnTo>
                  <a:pt x="8246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106" y="2577084"/>
            <a:ext cx="4249738" cy="757555"/>
          </a:xfrm>
          <a:custGeom>
            <a:avLst/>
            <a:gdLst/>
            <a:ahLst/>
            <a:cxnLst/>
            <a:rect l="l" t="t" r="r" b="b"/>
            <a:pathLst>
              <a:path w="8499475" h="1515109">
                <a:moveTo>
                  <a:pt x="0" y="252476"/>
                </a:moveTo>
                <a:lnTo>
                  <a:pt x="4067" y="207091"/>
                </a:lnTo>
                <a:lnTo>
                  <a:pt x="15796" y="164375"/>
                </a:lnTo>
                <a:lnTo>
                  <a:pt x="34471" y="125043"/>
                </a:lnTo>
                <a:lnTo>
                  <a:pt x="59380" y="89805"/>
                </a:lnTo>
                <a:lnTo>
                  <a:pt x="89811" y="59376"/>
                </a:lnTo>
                <a:lnTo>
                  <a:pt x="125048" y="34468"/>
                </a:lnTo>
                <a:lnTo>
                  <a:pt x="164381" y="15794"/>
                </a:lnTo>
                <a:lnTo>
                  <a:pt x="207094" y="4067"/>
                </a:lnTo>
                <a:lnTo>
                  <a:pt x="252475" y="0"/>
                </a:lnTo>
                <a:lnTo>
                  <a:pt x="8246871" y="0"/>
                </a:lnTo>
                <a:lnTo>
                  <a:pt x="8292256" y="4067"/>
                </a:lnTo>
                <a:lnTo>
                  <a:pt x="8334972" y="15794"/>
                </a:lnTo>
                <a:lnTo>
                  <a:pt x="8374304" y="34468"/>
                </a:lnTo>
                <a:lnTo>
                  <a:pt x="8409542" y="59376"/>
                </a:lnTo>
                <a:lnTo>
                  <a:pt x="8439971" y="89805"/>
                </a:lnTo>
                <a:lnTo>
                  <a:pt x="8464879" y="125043"/>
                </a:lnTo>
                <a:lnTo>
                  <a:pt x="8483553" y="164375"/>
                </a:lnTo>
                <a:lnTo>
                  <a:pt x="8495280" y="207091"/>
                </a:lnTo>
                <a:lnTo>
                  <a:pt x="8499348" y="252476"/>
                </a:lnTo>
                <a:lnTo>
                  <a:pt x="8499348" y="1262380"/>
                </a:lnTo>
                <a:lnTo>
                  <a:pt x="8495280" y="1307764"/>
                </a:lnTo>
                <a:lnTo>
                  <a:pt x="8483553" y="1350480"/>
                </a:lnTo>
                <a:lnTo>
                  <a:pt x="8464879" y="1389812"/>
                </a:lnTo>
                <a:lnTo>
                  <a:pt x="8439971" y="1425050"/>
                </a:lnTo>
                <a:lnTo>
                  <a:pt x="8409542" y="1455479"/>
                </a:lnTo>
                <a:lnTo>
                  <a:pt x="8374304" y="1480387"/>
                </a:lnTo>
                <a:lnTo>
                  <a:pt x="8334972" y="1499061"/>
                </a:lnTo>
                <a:lnTo>
                  <a:pt x="8292256" y="1510788"/>
                </a:lnTo>
                <a:lnTo>
                  <a:pt x="8246871" y="1514856"/>
                </a:lnTo>
                <a:lnTo>
                  <a:pt x="252475" y="1514856"/>
                </a:lnTo>
                <a:lnTo>
                  <a:pt x="207094" y="1510788"/>
                </a:lnTo>
                <a:lnTo>
                  <a:pt x="164381" y="1499061"/>
                </a:lnTo>
                <a:lnTo>
                  <a:pt x="125048" y="1480387"/>
                </a:lnTo>
                <a:lnTo>
                  <a:pt x="89811" y="1455479"/>
                </a:lnTo>
                <a:lnTo>
                  <a:pt x="59380" y="1425050"/>
                </a:lnTo>
                <a:lnTo>
                  <a:pt x="34471" y="1389812"/>
                </a:lnTo>
                <a:lnTo>
                  <a:pt x="15796" y="1350480"/>
                </a:lnTo>
                <a:lnTo>
                  <a:pt x="4067" y="1307764"/>
                </a:lnTo>
                <a:lnTo>
                  <a:pt x="0" y="1262380"/>
                </a:lnTo>
                <a:lnTo>
                  <a:pt x="0" y="252476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86784" y="3637026"/>
            <a:ext cx="4732020" cy="814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30802" y="3644646"/>
            <a:ext cx="4523994" cy="851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2786" y="3653028"/>
            <a:ext cx="4674870" cy="757555"/>
          </a:xfrm>
          <a:custGeom>
            <a:avLst/>
            <a:gdLst/>
            <a:ahLst/>
            <a:cxnLst/>
            <a:rect l="l" t="t" r="r" b="b"/>
            <a:pathLst>
              <a:path w="9349740" h="1515109">
                <a:moveTo>
                  <a:pt x="9097264" y="0"/>
                </a:moveTo>
                <a:lnTo>
                  <a:pt x="252475" y="0"/>
                </a:lnTo>
                <a:lnTo>
                  <a:pt x="207091" y="4067"/>
                </a:lnTo>
                <a:lnTo>
                  <a:pt x="164375" y="15794"/>
                </a:lnTo>
                <a:lnTo>
                  <a:pt x="125043" y="34468"/>
                </a:lnTo>
                <a:lnTo>
                  <a:pt x="89805" y="59376"/>
                </a:lnTo>
                <a:lnTo>
                  <a:pt x="59376" y="89805"/>
                </a:lnTo>
                <a:lnTo>
                  <a:pt x="34468" y="125043"/>
                </a:lnTo>
                <a:lnTo>
                  <a:pt x="15794" y="164375"/>
                </a:lnTo>
                <a:lnTo>
                  <a:pt x="4067" y="207091"/>
                </a:lnTo>
                <a:lnTo>
                  <a:pt x="0" y="252476"/>
                </a:lnTo>
                <a:lnTo>
                  <a:pt x="0" y="1262380"/>
                </a:lnTo>
                <a:lnTo>
                  <a:pt x="4067" y="1307764"/>
                </a:lnTo>
                <a:lnTo>
                  <a:pt x="15794" y="1350480"/>
                </a:lnTo>
                <a:lnTo>
                  <a:pt x="34468" y="1389812"/>
                </a:lnTo>
                <a:lnTo>
                  <a:pt x="59376" y="1425050"/>
                </a:lnTo>
                <a:lnTo>
                  <a:pt x="89805" y="1455479"/>
                </a:lnTo>
                <a:lnTo>
                  <a:pt x="125043" y="1480387"/>
                </a:lnTo>
                <a:lnTo>
                  <a:pt x="164375" y="1499061"/>
                </a:lnTo>
                <a:lnTo>
                  <a:pt x="207091" y="1510788"/>
                </a:lnTo>
                <a:lnTo>
                  <a:pt x="252475" y="1514856"/>
                </a:lnTo>
                <a:lnTo>
                  <a:pt x="9097264" y="1514856"/>
                </a:lnTo>
                <a:lnTo>
                  <a:pt x="9142648" y="1510788"/>
                </a:lnTo>
                <a:lnTo>
                  <a:pt x="9185364" y="1499061"/>
                </a:lnTo>
                <a:lnTo>
                  <a:pt x="9224696" y="1480387"/>
                </a:lnTo>
                <a:lnTo>
                  <a:pt x="9259934" y="1455479"/>
                </a:lnTo>
                <a:lnTo>
                  <a:pt x="9290363" y="1425050"/>
                </a:lnTo>
                <a:lnTo>
                  <a:pt x="9315271" y="1389812"/>
                </a:lnTo>
                <a:lnTo>
                  <a:pt x="9333945" y="1350480"/>
                </a:lnTo>
                <a:lnTo>
                  <a:pt x="9345672" y="1307764"/>
                </a:lnTo>
                <a:lnTo>
                  <a:pt x="9349740" y="1262380"/>
                </a:lnTo>
                <a:lnTo>
                  <a:pt x="9349740" y="252476"/>
                </a:lnTo>
                <a:lnTo>
                  <a:pt x="9345672" y="207091"/>
                </a:lnTo>
                <a:lnTo>
                  <a:pt x="9333945" y="164375"/>
                </a:lnTo>
                <a:lnTo>
                  <a:pt x="9315271" y="125043"/>
                </a:lnTo>
                <a:lnTo>
                  <a:pt x="9290363" y="89805"/>
                </a:lnTo>
                <a:lnTo>
                  <a:pt x="9259934" y="59376"/>
                </a:lnTo>
                <a:lnTo>
                  <a:pt x="9224696" y="34468"/>
                </a:lnTo>
                <a:lnTo>
                  <a:pt x="9185364" y="15794"/>
                </a:lnTo>
                <a:lnTo>
                  <a:pt x="9142648" y="4067"/>
                </a:lnTo>
                <a:lnTo>
                  <a:pt x="90972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2786" y="3653028"/>
            <a:ext cx="4674870" cy="757555"/>
          </a:xfrm>
          <a:custGeom>
            <a:avLst/>
            <a:gdLst/>
            <a:ahLst/>
            <a:cxnLst/>
            <a:rect l="l" t="t" r="r" b="b"/>
            <a:pathLst>
              <a:path w="9349740" h="1515109">
                <a:moveTo>
                  <a:pt x="0" y="252476"/>
                </a:moveTo>
                <a:lnTo>
                  <a:pt x="4067" y="207091"/>
                </a:lnTo>
                <a:lnTo>
                  <a:pt x="15794" y="164375"/>
                </a:lnTo>
                <a:lnTo>
                  <a:pt x="34468" y="125043"/>
                </a:lnTo>
                <a:lnTo>
                  <a:pt x="59376" y="89805"/>
                </a:lnTo>
                <a:lnTo>
                  <a:pt x="89805" y="59376"/>
                </a:lnTo>
                <a:lnTo>
                  <a:pt x="125043" y="34468"/>
                </a:lnTo>
                <a:lnTo>
                  <a:pt x="164375" y="15794"/>
                </a:lnTo>
                <a:lnTo>
                  <a:pt x="207091" y="4067"/>
                </a:lnTo>
                <a:lnTo>
                  <a:pt x="252475" y="0"/>
                </a:lnTo>
                <a:lnTo>
                  <a:pt x="9097264" y="0"/>
                </a:lnTo>
                <a:lnTo>
                  <a:pt x="9142648" y="4067"/>
                </a:lnTo>
                <a:lnTo>
                  <a:pt x="9185364" y="15794"/>
                </a:lnTo>
                <a:lnTo>
                  <a:pt x="9224696" y="34468"/>
                </a:lnTo>
                <a:lnTo>
                  <a:pt x="9259934" y="59376"/>
                </a:lnTo>
                <a:lnTo>
                  <a:pt x="9290363" y="89805"/>
                </a:lnTo>
                <a:lnTo>
                  <a:pt x="9315271" y="125043"/>
                </a:lnTo>
                <a:lnTo>
                  <a:pt x="9333945" y="164375"/>
                </a:lnTo>
                <a:lnTo>
                  <a:pt x="9345672" y="207091"/>
                </a:lnTo>
                <a:lnTo>
                  <a:pt x="9349740" y="252476"/>
                </a:lnTo>
                <a:lnTo>
                  <a:pt x="9349740" y="1262380"/>
                </a:lnTo>
                <a:lnTo>
                  <a:pt x="9345672" y="1307764"/>
                </a:lnTo>
                <a:lnTo>
                  <a:pt x="9333945" y="1350480"/>
                </a:lnTo>
                <a:lnTo>
                  <a:pt x="9315271" y="1389812"/>
                </a:lnTo>
                <a:lnTo>
                  <a:pt x="9290363" y="1425050"/>
                </a:lnTo>
                <a:lnTo>
                  <a:pt x="9259934" y="1455479"/>
                </a:lnTo>
                <a:lnTo>
                  <a:pt x="9224696" y="1480387"/>
                </a:lnTo>
                <a:lnTo>
                  <a:pt x="9185364" y="1499061"/>
                </a:lnTo>
                <a:lnTo>
                  <a:pt x="9142648" y="1510788"/>
                </a:lnTo>
                <a:lnTo>
                  <a:pt x="9097264" y="1514856"/>
                </a:lnTo>
                <a:lnTo>
                  <a:pt x="252475" y="1514856"/>
                </a:lnTo>
                <a:lnTo>
                  <a:pt x="207091" y="1510788"/>
                </a:lnTo>
                <a:lnTo>
                  <a:pt x="164375" y="1499061"/>
                </a:lnTo>
                <a:lnTo>
                  <a:pt x="125043" y="1480387"/>
                </a:lnTo>
                <a:lnTo>
                  <a:pt x="89805" y="1455479"/>
                </a:lnTo>
                <a:lnTo>
                  <a:pt x="59376" y="1425050"/>
                </a:lnTo>
                <a:lnTo>
                  <a:pt x="34468" y="1389812"/>
                </a:lnTo>
                <a:lnTo>
                  <a:pt x="15794" y="1350480"/>
                </a:lnTo>
                <a:lnTo>
                  <a:pt x="4067" y="1307764"/>
                </a:lnTo>
                <a:lnTo>
                  <a:pt x="0" y="1262380"/>
                </a:lnTo>
                <a:lnTo>
                  <a:pt x="0" y="252476"/>
                </a:lnTo>
                <a:close/>
              </a:path>
            </a:pathLst>
          </a:custGeom>
          <a:ln w="12192">
            <a:solidFill>
              <a:srgbClr val="095A82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8911" y="2618143"/>
            <a:ext cx="7786688" cy="1756571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3942080" algn="ctr">
              <a:spcBef>
                <a:spcPts val="48"/>
              </a:spcBef>
              <a:tabLst>
                <a:tab pos="185738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If	A and B are dependent events then the expression  for conditional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given by</a:t>
            </a:r>
            <a:r>
              <a:rPr sz="1400" spc="3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: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R="3978592" algn="ctr">
              <a:spcBef>
                <a:spcPts val="3"/>
              </a:spcBef>
              <a:tabLst>
                <a:tab pos="1726883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(B|A)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= P (A</a:t>
            </a:r>
            <a:r>
              <a:rPr sz="1400" spc="4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and</a:t>
            </a:r>
            <a:r>
              <a:rPr sz="1400" spc="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B)	P</a:t>
            </a:r>
            <a:r>
              <a:rPr sz="1400" spc="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(A)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15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395470" marR="2540" indent="-833755">
              <a:tabLst>
                <a:tab pos="374142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If	A and B are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independent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events then the expression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for 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conditional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given by</a:t>
            </a:r>
            <a:r>
              <a:rPr sz="1400" spc="3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: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R="1556068" algn="r"/>
            <a:r>
              <a:rPr sz="1400" spc="-3" dirty="0">
                <a:solidFill>
                  <a:srgbClr val="5F5F5F"/>
                </a:solidFill>
                <a:cs typeface="Calibri"/>
              </a:rPr>
              <a:t>P(B|A) = P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 (B)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1562" y="2161794"/>
            <a:ext cx="3748405" cy="0"/>
          </a:xfrm>
          <a:custGeom>
            <a:avLst/>
            <a:gdLst/>
            <a:ahLst/>
            <a:cxnLst/>
            <a:rect l="l" t="t" r="r" b="b"/>
            <a:pathLst>
              <a:path w="7496809">
                <a:moveTo>
                  <a:pt x="0" y="0"/>
                </a:moveTo>
                <a:lnTo>
                  <a:pt x="7496429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72512" y="2139696"/>
            <a:ext cx="38100" cy="437515"/>
          </a:xfrm>
          <a:custGeom>
            <a:avLst/>
            <a:gdLst/>
            <a:ahLst/>
            <a:cxnLst/>
            <a:rect l="l" t="t" r="r" b="b"/>
            <a:pathLst>
              <a:path w="76200" h="875029">
                <a:moveTo>
                  <a:pt x="31750" y="798703"/>
                </a:moveTo>
                <a:lnTo>
                  <a:pt x="0" y="798703"/>
                </a:lnTo>
                <a:lnTo>
                  <a:pt x="38100" y="874903"/>
                </a:lnTo>
                <a:lnTo>
                  <a:pt x="69850" y="811403"/>
                </a:lnTo>
                <a:lnTo>
                  <a:pt x="31750" y="811403"/>
                </a:lnTo>
                <a:lnTo>
                  <a:pt x="31750" y="798703"/>
                </a:lnTo>
                <a:close/>
              </a:path>
              <a:path w="76200" h="875029">
                <a:moveTo>
                  <a:pt x="44450" y="0"/>
                </a:moveTo>
                <a:lnTo>
                  <a:pt x="31750" y="0"/>
                </a:lnTo>
                <a:lnTo>
                  <a:pt x="31750" y="811403"/>
                </a:lnTo>
                <a:lnTo>
                  <a:pt x="44450" y="811403"/>
                </a:lnTo>
                <a:lnTo>
                  <a:pt x="44450" y="0"/>
                </a:lnTo>
                <a:close/>
              </a:path>
              <a:path w="76200" h="875029">
                <a:moveTo>
                  <a:pt x="76200" y="798703"/>
                </a:moveTo>
                <a:lnTo>
                  <a:pt x="44450" y="798703"/>
                </a:lnTo>
                <a:lnTo>
                  <a:pt x="44450" y="811403"/>
                </a:lnTo>
                <a:lnTo>
                  <a:pt x="69850" y="811403"/>
                </a:lnTo>
                <a:lnTo>
                  <a:pt x="76200" y="798703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20790" y="2139696"/>
            <a:ext cx="38100" cy="1513205"/>
          </a:xfrm>
          <a:custGeom>
            <a:avLst/>
            <a:gdLst/>
            <a:ahLst/>
            <a:cxnLst/>
            <a:rect l="l" t="t" r="r" b="b"/>
            <a:pathLst>
              <a:path w="76200" h="3026409">
                <a:moveTo>
                  <a:pt x="31750" y="2950210"/>
                </a:moveTo>
                <a:lnTo>
                  <a:pt x="0" y="2950210"/>
                </a:lnTo>
                <a:lnTo>
                  <a:pt x="38100" y="3026410"/>
                </a:lnTo>
                <a:lnTo>
                  <a:pt x="69850" y="2962910"/>
                </a:lnTo>
                <a:lnTo>
                  <a:pt x="31750" y="2962910"/>
                </a:lnTo>
                <a:lnTo>
                  <a:pt x="31750" y="2950210"/>
                </a:lnTo>
                <a:close/>
              </a:path>
              <a:path w="76200" h="3026409">
                <a:moveTo>
                  <a:pt x="44450" y="0"/>
                </a:moveTo>
                <a:lnTo>
                  <a:pt x="31750" y="0"/>
                </a:lnTo>
                <a:lnTo>
                  <a:pt x="31750" y="2962910"/>
                </a:lnTo>
                <a:lnTo>
                  <a:pt x="44450" y="2962910"/>
                </a:lnTo>
                <a:lnTo>
                  <a:pt x="44450" y="0"/>
                </a:lnTo>
                <a:close/>
              </a:path>
              <a:path w="76200" h="3026409">
                <a:moveTo>
                  <a:pt x="76200" y="2950210"/>
                </a:moveTo>
                <a:lnTo>
                  <a:pt x="44450" y="2950210"/>
                </a:lnTo>
                <a:lnTo>
                  <a:pt x="44450" y="2962910"/>
                </a:lnTo>
                <a:lnTo>
                  <a:pt x="69850" y="2962910"/>
                </a:lnTo>
                <a:lnTo>
                  <a:pt x="76200" y="295021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52950" y="1869186"/>
            <a:ext cx="38100" cy="292418"/>
          </a:xfrm>
          <a:custGeom>
            <a:avLst/>
            <a:gdLst/>
            <a:ahLst/>
            <a:cxnLst/>
            <a:rect l="l" t="t" r="r" b="b"/>
            <a:pathLst>
              <a:path w="76200" h="584835">
                <a:moveTo>
                  <a:pt x="31750" y="508380"/>
                </a:moveTo>
                <a:lnTo>
                  <a:pt x="0" y="508380"/>
                </a:lnTo>
                <a:lnTo>
                  <a:pt x="38100" y="584580"/>
                </a:lnTo>
                <a:lnTo>
                  <a:pt x="69850" y="521080"/>
                </a:lnTo>
                <a:lnTo>
                  <a:pt x="31750" y="521080"/>
                </a:lnTo>
                <a:lnTo>
                  <a:pt x="31750" y="508380"/>
                </a:lnTo>
                <a:close/>
              </a:path>
              <a:path w="76200" h="584835">
                <a:moveTo>
                  <a:pt x="44450" y="0"/>
                </a:moveTo>
                <a:lnTo>
                  <a:pt x="31750" y="0"/>
                </a:lnTo>
                <a:lnTo>
                  <a:pt x="31750" y="521080"/>
                </a:lnTo>
                <a:lnTo>
                  <a:pt x="44450" y="521080"/>
                </a:lnTo>
                <a:lnTo>
                  <a:pt x="44450" y="0"/>
                </a:lnTo>
                <a:close/>
              </a:path>
              <a:path w="76200" h="584835">
                <a:moveTo>
                  <a:pt x="76200" y="508380"/>
                </a:moveTo>
                <a:lnTo>
                  <a:pt x="44450" y="508380"/>
                </a:lnTo>
                <a:lnTo>
                  <a:pt x="44450" y="521080"/>
                </a:lnTo>
                <a:lnTo>
                  <a:pt x="69850" y="521080"/>
                </a:lnTo>
                <a:lnTo>
                  <a:pt x="76200" y="50838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2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500729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</a:t>
            </a:r>
            <a:r>
              <a:rPr sz="2800" spc="-3" dirty="0">
                <a:solidFill>
                  <a:srgbClr val="095A82"/>
                </a:solidFill>
              </a:rPr>
              <a:t>Conditional</a:t>
            </a:r>
            <a:r>
              <a:rPr sz="2800" spc="-70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162806" y="3998982"/>
            <a:ext cx="843534" cy="483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4632" y="4054608"/>
            <a:ext cx="579114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5760" y="4011930"/>
            <a:ext cx="792480" cy="432118"/>
          </a:xfrm>
          <a:custGeom>
            <a:avLst/>
            <a:gdLst/>
            <a:ahLst/>
            <a:cxnLst/>
            <a:rect l="l" t="t" r="r" b="b"/>
            <a:pathLst>
              <a:path w="1584959" h="864234">
                <a:moveTo>
                  <a:pt x="0" y="864108"/>
                </a:moveTo>
                <a:lnTo>
                  <a:pt x="1584959" y="864108"/>
                </a:lnTo>
                <a:lnTo>
                  <a:pt x="1584959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5760" y="4104196"/>
            <a:ext cx="79248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39078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19.6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0184" y="3592068"/>
            <a:ext cx="128054" cy="496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52950" y="3605022"/>
            <a:ext cx="38100" cy="407035"/>
          </a:xfrm>
          <a:custGeom>
            <a:avLst/>
            <a:gdLst/>
            <a:ahLst/>
            <a:cxnLst/>
            <a:rect l="l" t="t" r="r" b="b"/>
            <a:pathLst>
              <a:path w="76200" h="814070">
                <a:moveTo>
                  <a:pt x="31750" y="737742"/>
                </a:moveTo>
                <a:lnTo>
                  <a:pt x="0" y="737742"/>
                </a:lnTo>
                <a:lnTo>
                  <a:pt x="38100" y="813942"/>
                </a:lnTo>
                <a:lnTo>
                  <a:pt x="69850" y="750442"/>
                </a:lnTo>
                <a:lnTo>
                  <a:pt x="31750" y="750442"/>
                </a:lnTo>
                <a:lnTo>
                  <a:pt x="31750" y="737742"/>
                </a:lnTo>
                <a:close/>
              </a:path>
              <a:path w="76200" h="814070">
                <a:moveTo>
                  <a:pt x="44450" y="0"/>
                </a:moveTo>
                <a:lnTo>
                  <a:pt x="31750" y="0"/>
                </a:lnTo>
                <a:lnTo>
                  <a:pt x="31750" y="750442"/>
                </a:lnTo>
                <a:lnTo>
                  <a:pt x="44450" y="750442"/>
                </a:lnTo>
                <a:lnTo>
                  <a:pt x="44450" y="0"/>
                </a:lnTo>
                <a:close/>
              </a:path>
              <a:path w="76200" h="814070">
                <a:moveTo>
                  <a:pt x="76200" y="737742"/>
                </a:moveTo>
                <a:lnTo>
                  <a:pt x="44450" y="737742"/>
                </a:lnTo>
                <a:lnTo>
                  <a:pt x="44450" y="750442"/>
                </a:lnTo>
                <a:lnTo>
                  <a:pt x="69850" y="750442"/>
                </a:lnTo>
                <a:lnTo>
                  <a:pt x="76200" y="737742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98186" y="3792481"/>
            <a:ext cx="825246" cy="355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20284" y="3784098"/>
            <a:ext cx="779526" cy="424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1140" y="3805428"/>
            <a:ext cx="774383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540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8068" y="992124"/>
            <a:ext cx="5033010" cy="2654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40636" y="1112520"/>
            <a:ext cx="4623054" cy="24544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84070" y="1008126"/>
            <a:ext cx="4975860" cy="2597150"/>
          </a:xfrm>
          <a:custGeom>
            <a:avLst/>
            <a:gdLst/>
            <a:ahLst/>
            <a:cxnLst/>
            <a:rect l="l" t="t" r="r" b="b"/>
            <a:pathLst>
              <a:path w="9951719" h="5194300">
                <a:moveTo>
                  <a:pt x="0" y="5193792"/>
                </a:moveTo>
                <a:lnTo>
                  <a:pt x="9951719" y="5193792"/>
                </a:lnTo>
                <a:lnTo>
                  <a:pt x="9951719" y="0"/>
                </a:lnTo>
                <a:lnTo>
                  <a:pt x="0" y="0"/>
                </a:lnTo>
                <a:lnTo>
                  <a:pt x="0" y="5193792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84070" y="1008126"/>
            <a:ext cx="4975860" cy="2597150"/>
          </a:xfrm>
          <a:custGeom>
            <a:avLst/>
            <a:gdLst/>
            <a:ahLst/>
            <a:cxnLst/>
            <a:rect l="l" t="t" r="r" b="b"/>
            <a:pathLst>
              <a:path w="9951719" h="5194300">
                <a:moveTo>
                  <a:pt x="0" y="5193792"/>
                </a:moveTo>
                <a:lnTo>
                  <a:pt x="9951719" y="5193792"/>
                </a:lnTo>
                <a:lnTo>
                  <a:pt x="9951719" y="0"/>
                </a:lnTo>
                <a:lnTo>
                  <a:pt x="0" y="0"/>
                </a:lnTo>
                <a:lnTo>
                  <a:pt x="0" y="519379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3567" y="1142111"/>
            <a:ext cx="4431983" cy="232704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Sample</a:t>
            </a:r>
            <a:r>
              <a:rPr sz="1000" i="1" spc="-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Space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hole_cards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turn_community_cards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3"/>
              </a:spcBef>
            </a:pP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-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(hole_cards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+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turn_community_cards)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Outcomes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diamonds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13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diamonds_drawn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In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poker, cards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that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complete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draw are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known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as</a:t>
            </a:r>
            <a:r>
              <a:rPr sz="1000" i="1" spc="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"outs"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outs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diamonds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diamonds_drawn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 marR="153988">
              <a:lnSpc>
                <a:spcPct val="101000"/>
              </a:lnSpc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#Determine river flush probability 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river_flush_probability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event_probability(outs, cards)  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(river_flush_probability)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9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4. Probability Use Cases</a:t>
            </a:r>
            <a:endParaRPr sz="3300" dirty="0">
              <a:solidFill>
                <a:prstClr val="black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5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3" dirty="0" smtClean="0">
                <a:solidFill>
                  <a:srgbClr val="002060"/>
                </a:solidFill>
              </a:rPr>
              <a:t>Probability Uses Cases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86988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Scenario</a:t>
            </a:r>
            <a:endParaRPr sz="28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34506"/>
              </p:ext>
            </p:extLst>
          </p:nvPr>
        </p:nvGraphicFramePr>
        <p:xfrm>
          <a:off x="1374140" y="2568575"/>
          <a:ext cx="6389370" cy="1862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89370"/>
              </a:tblGrid>
              <a:tr h="318008">
                <a:tc>
                  <a:txBody>
                    <a:bodyPr/>
                    <a:lstStyle/>
                    <a:p>
                      <a:pPr marL="25679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b="1" spc="-1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400" b="1" spc="-6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STUDY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40958" marB="0">
                    <a:solidFill>
                      <a:srgbClr val="095A82"/>
                    </a:solidFill>
                  </a:tcPr>
                </a:tc>
              </a:tr>
              <a:tr h="63055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400" b="1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 </a:t>
                      </a:r>
                      <a:r>
                        <a:rPr sz="14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b="1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SALARY </a:t>
                      </a:r>
                      <a:r>
                        <a:rPr sz="1400" b="1" spc="-4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 </a:t>
                      </a:r>
                      <a:r>
                        <a:rPr sz="1400" b="1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7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CANDIDATES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Study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examining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salary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undergone by</a:t>
                      </a:r>
                      <a:r>
                        <a:rPr sz="1400" spc="1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candidates.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9218" marB="0">
                    <a:lnL w="12700">
                      <a:solidFill>
                        <a:srgbClr val="095A82"/>
                      </a:solidFill>
                      <a:prstDash val="solid"/>
                    </a:lnL>
                    <a:lnR w="12700">
                      <a:solidFill>
                        <a:srgbClr val="095A82"/>
                      </a:solidFill>
                      <a:prstDash val="solid"/>
                    </a:lnR>
                    <a:lnB w="12700">
                      <a:solidFill>
                        <a:srgbClr val="095A82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4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Sample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 60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candidates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without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and 45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candidates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 </a:t>
                      </a:r>
                      <a:r>
                        <a:rPr sz="1400" spc="-2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0808" marB="0">
                    <a:lnL w="12700">
                      <a:solidFill>
                        <a:srgbClr val="095A82"/>
                      </a:solidFill>
                      <a:prstDash val="solid"/>
                    </a:lnL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400" b="1" spc="-6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Task </a:t>
                      </a:r>
                      <a:r>
                        <a:rPr sz="1400" b="1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400" b="1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 Assessment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 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 salary</a:t>
                      </a:r>
                      <a:r>
                        <a:rPr sz="1400" spc="114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808" marB="0">
                    <a:lnL w="12700">
                      <a:solidFill>
                        <a:srgbClr val="095A82"/>
                      </a:solidFill>
                      <a:prstDash val="solid"/>
                    </a:lnL>
                    <a:lnR w="12700">
                      <a:solidFill>
                        <a:srgbClr val="095A82"/>
                      </a:solidFill>
                      <a:prstDash val="solid"/>
                    </a:lnR>
                    <a:lnT w="12700">
                      <a:solidFill>
                        <a:srgbClr val="095A82"/>
                      </a:solidFill>
                      <a:prstDash val="solid"/>
                    </a:lnT>
                    <a:lnB w="12700">
                      <a:solidFill>
                        <a:srgbClr val="095A82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979420" y="1029462"/>
            <a:ext cx="1304544" cy="1305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2374" y="1042416"/>
            <a:ext cx="1253490" cy="1254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7280" y="1040892"/>
            <a:ext cx="1282446" cy="1282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20234" y="1053846"/>
            <a:ext cx="1231392" cy="1231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4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pc="-3" dirty="0" smtClean="0">
                <a:solidFill>
                  <a:srgbClr val="002060"/>
                </a:solidFill>
              </a:rPr>
              <a:t>Introduction to Probability</a:t>
            </a:r>
            <a:endParaRPr lang="en-IN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36943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Use </a:t>
            </a:r>
            <a:r>
              <a:rPr sz="2800" spc="-3" dirty="0">
                <a:solidFill>
                  <a:srgbClr val="095A82"/>
                </a:solidFill>
              </a:rPr>
              <a:t>Case </a:t>
            </a:r>
            <a:r>
              <a:rPr sz="2800" dirty="0">
                <a:solidFill>
                  <a:srgbClr val="095A82"/>
                </a:solidFill>
              </a:rPr>
              <a:t>– Exploring the</a:t>
            </a:r>
            <a:r>
              <a:rPr sz="2800" spc="-53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data</a:t>
            </a:r>
            <a:endParaRPr sz="2800"/>
          </a:p>
        </p:txBody>
      </p:sp>
      <p:sp>
        <p:nvSpPr>
          <p:cNvPr id="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81" y="1200150"/>
            <a:ext cx="7848600" cy="32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625475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Marginal Probability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Problem</a:t>
            </a:r>
            <a:r>
              <a:rPr sz="2800" spc="-50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Statement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821180" y="1036320"/>
            <a:ext cx="5501640" cy="205184"/>
          </a:xfrm>
          <a:prstGeom prst="rect">
            <a:avLst/>
          </a:prstGeom>
          <a:ln w="9143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1600"/>
              </a:lnSpc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Finding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candidate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has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undergone </a:t>
            </a:r>
            <a:r>
              <a:rPr sz="1400" spc="-13" dirty="0" smtClean="0">
                <a:solidFill>
                  <a:srgbClr val="095A82"/>
                </a:solidFill>
                <a:cs typeface="Calibri"/>
              </a:rPr>
              <a:t>training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52550"/>
            <a:ext cx="7384289" cy="31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53294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Marginal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5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52144" y="939546"/>
            <a:ext cx="6657022" cy="643766"/>
          </a:xfrm>
          <a:prstGeom prst="rect">
            <a:avLst/>
          </a:prstGeom>
          <a:ln w="9143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28725">
              <a:lnSpc>
                <a:spcPts val="1590"/>
              </a:lnSpc>
            </a:pPr>
            <a:r>
              <a:rPr sz="1400" spc="-8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candidate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has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undergone </a:t>
            </a:r>
            <a:r>
              <a:rPr sz="1400" spc="-13" dirty="0" smtClean="0">
                <a:solidFill>
                  <a:srgbClr val="095A82"/>
                </a:solidFill>
                <a:cs typeface="Calibri"/>
              </a:rPr>
              <a:t>training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3"/>
              </a:spcBef>
            </a:pPr>
            <a:endParaRPr sz="14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160270"/>
            <a:r>
              <a:rPr sz="1400" i="1" dirty="0" smtClean="0">
                <a:solidFill>
                  <a:srgbClr val="095A82"/>
                </a:solidFill>
                <a:cs typeface="Calibri"/>
              </a:rPr>
              <a:t>P</a:t>
            </a:r>
            <a:r>
              <a:rPr sz="1400" dirty="0" smtClean="0">
                <a:solidFill>
                  <a:srgbClr val="095A82"/>
                </a:solidFill>
                <a:cs typeface="Calibri"/>
              </a:rPr>
              <a:t>(</a:t>
            </a:r>
            <a:r>
              <a:rPr lang="en-IN" sz="1400" i="1" dirty="0" smtClean="0">
                <a:solidFill>
                  <a:srgbClr val="095A82"/>
                </a:solidFill>
                <a:cs typeface="Calibri"/>
              </a:rPr>
              <a:t>With</a:t>
            </a:r>
            <a:r>
              <a:rPr sz="1400" i="1" dirty="0" smtClean="0">
                <a:solidFill>
                  <a:srgbClr val="095A82"/>
                </a:solidFill>
                <a:cs typeface="Calibri"/>
              </a:rPr>
              <a:t>Training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) = 45 </a:t>
            </a:r>
            <a:r>
              <a:rPr sz="1400" spc="15" dirty="0">
                <a:solidFill>
                  <a:srgbClr val="095A82"/>
                </a:solidFill>
                <a:cs typeface="Calibri"/>
              </a:rPr>
              <a:t>/105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≈</a:t>
            </a:r>
            <a:r>
              <a:rPr sz="1400" spc="14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0.42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3550"/>
            <a:ext cx="7086600" cy="29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53294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Marginal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5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701546" y="3875525"/>
            <a:ext cx="5766054" cy="31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9072" y="3893058"/>
            <a:ext cx="5705856" cy="256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6786" y="3890772"/>
            <a:ext cx="5710555" cy="261620"/>
          </a:xfrm>
          <a:custGeom>
            <a:avLst/>
            <a:gdLst/>
            <a:ahLst/>
            <a:cxnLst/>
            <a:rect l="l" t="t" r="r" b="b"/>
            <a:pathLst>
              <a:path w="11421110" h="523240">
                <a:moveTo>
                  <a:pt x="0" y="522731"/>
                </a:moveTo>
                <a:lnTo>
                  <a:pt x="11420855" y="522731"/>
                </a:lnTo>
                <a:lnTo>
                  <a:pt x="11420855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74692" y="3258318"/>
            <a:ext cx="825246" cy="355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6790" y="3249936"/>
            <a:ext cx="779526" cy="424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87646" y="3271266"/>
            <a:ext cx="774383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540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0184" y="2931414"/>
            <a:ext cx="128054" cy="10370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52950" y="2944368"/>
            <a:ext cx="38100" cy="948373"/>
          </a:xfrm>
          <a:custGeom>
            <a:avLst/>
            <a:gdLst/>
            <a:ahLst/>
            <a:cxnLst/>
            <a:rect l="l" t="t" r="r" b="b"/>
            <a:pathLst>
              <a:path w="76200" h="1896745">
                <a:moveTo>
                  <a:pt x="31750" y="1820037"/>
                </a:moveTo>
                <a:lnTo>
                  <a:pt x="0" y="1820037"/>
                </a:lnTo>
                <a:lnTo>
                  <a:pt x="38100" y="1896237"/>
                </a:lnTo>
                <a:lnTo>
                  <a:pt x="69850" y="1832737"/>
                </a:lnTo>
                <a:lnTo>
                  <a:pt x="31750" y="1832737"/>
                </a:lnTo>
                <a:lnTo>
                  <a:pt x="31750" y="1820037"/>
                </a:lnTo>
                <a:close/>
              </a:path>
              <a:path w="76200" h="1896745">
                <a:moveTo>
                  <a:pt x="44450" y="0"/>
                </a:moveTo>
                <a:lnTo>
                  <a:pt x="31750" y="0"/>
                </a:lnTo>
                <a:lnTo>
                  <a:pt x="31750" y="1832737"/>
                </a:lnTo>
                <a:lnTo>
                  <a:pt x="44450" y="1832737"/>
                </a:lnTo>
                <a:lnTo>
                  <a:pt x="44450" y="0"/>
                </a:lnTo>
                <a:close/>
              </a:path>
              <a:path w="76200" h="1896745">
                <a:moveTo>
                  <a:pt x="76200" y="1820037"/>
                </a:moveTo>
                <a:lnTo>
                  <a:pt x="44450" y="1820037"/>
                </a:lnTo>
                <a:lnTo>
                  <a:pt x="44450" y="1832737"/>
                </a:lnTo>
                <a:lnTo>
                  <a:pt x="69850" y="1832737"/>
                </a:lnTo>
                <a:lnTo>
                  <a:pt x="76200" y="1820037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9402" y="977646"/>
            <a:ext cx="8070342" cy="2007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208" y="1079754"/>
            <a:ext cx="7671054" cy="18448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404" y="993648"/>
            <a:ext cx="8013383" cy="1950720"/>
          </a:xfrm>
          <a:custGeom>
            <a:avLst/>
            <a:gdLst/>
            <a:ahLst/>
            <a:cxnLst/>
            <a:rect l="l" t="t" r="r" b="b"/>
            <a:pathLst>
              <a:path w="16026765" h="3901440">
                <a:moveTo>
                  <a:pt x="0" y="3901440"/>
                </a:moveTo>
                <a:lnTo>
                  <a:pt x="16026384" y="3901440"/>
                </a:lnTo>
                <a:lnTo>
                  <a:pt x="16026384" y="0"/>
                </a:lnTo>
                <a:lnTo>
                  <a:pt x="0" y="0"/>
                </a:lnTo>
                <a:lnTo>
                  <a:pt x="0" y="390144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404" y="993648"/>
            <a:ext cx="8013383" cy="1950720"/>
          </a:xfrm>
          <a:custGeom>
            <a:avLst/>
            <a:gdLst/>
            <a:ahLst/>
            <a:cxnLst/>
            <a:rect l="l" t="t" r="r" b="b"/>
            <a:pathLst>
              <a:path w="16026765" h="3901440">
                <a:moveTo>
                  <a:pt x="0" y="3901440"/>
                </a:moveTo>
                <a:lnTo>
                  <a:pt x="16026384" y="3901440"/>
                </a:lnTo>
                <a:lnTo>
                  <a:pt x="16026384" y="0"/>
                </a:lnTo>
                <a:lnTo>
                  <a:pt x="0" y="0"/>
                </a:lnTo>
                <a:lnTo>
                  <a:pt x="0" y="3901440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622" y="1109536"/>
            <a:ext cx="7480935" cy="17107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#Marginal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#total number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of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students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total=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105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#Students attended </a:t>
            </a:r>
            <a:r>
              <a:rPr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training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students_trained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45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The probability that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candidate has undergone </a:t>
            </a:r>
            <a:r>
              <a:rPr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training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lang="en-IN"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With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training=</a:t>
            </a:r>
            <a:r>
              <a:rPr sz="1000" spc="-3" dirty="0" err="1" smtClean="0">
                <a:solidFill>
                  <a:prstClr val="black"/>
                </a:solidFill>
                <a:latin typeface="Courier New"/>
                <a:cs typeface="Courier New"/>
              </a:rPr>
              <a:t>students_trained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/total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25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"The probability that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a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candidate has undergone </a:t>
            </a:r>
            <a:r>
              <a:rPr sz="1000" b="1" spc="-3" dirty="0" smtClean="0">
                <a:solidFill>
                  <a:srgbClr val="008080"/>
                </a:solidFill>
                <a:latin typeface="Courier New"/>
                <a:cs typeface="Courier New"/>
              </a:rPr>
              <a:t>training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is</a:t>
            </a:r>
            <a:r>
              <a:rPr sz="1000" b="1" spc="78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round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(edu_training,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))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1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56426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Joint Probability </a:t>
            </a:r>
            <a:r>
              <a:rPr sz="2800" dirty="0">
                <a:solidFill>
                  <a:srgbClr val="095A82"/>
                </a:solidFill>
              </a:rPr>
              <a:t>– </a:t>
            </a:r>
            <a:r>
              <a:rPr sz="2800" spc="-3" dirty="0">
                <a:solidFill>
                  <a:srgbClr val="095A82"/>
                </a:solidFill>
              </a:rPr>
              <a:t>Problem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Statement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886206" y="1027938"/>
            <a:ext cx="7371715" cy="205184"/>
          </a:xfrm>
          <a:prstGeom prst="rect">
            <a:avLst/>
          </a:prstGeom>
          <a:ln w="9143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280">
              <a:lnSpc>
                <a:spcPts val="1598"/>
              </a:lnSpc>
              <a:tabLst>
                <a:tab pos="6593840" algn="l"/>
              </a:tabLst>
            </a:pPr>
            <a:r>
              <a:rPr sz="1400" spc="-10" dirty="0">
                <a:solidFill>
                  <a:srgbClr val="095A82"/>
                </a:solidFill>
                <a:cs typeface="Calibri"/>
              </a:rPr>
              <a:t>Finding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that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candidate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has </a:t>
            </a:r>
            <a:r>
              <a:rPr sz="1400" spc="-15" dirty="0">
                <a:solidFill>
                  <a:srgbClr val="095A82"/>
                </a:solidFill>
                <a:cs typeface="Calibri"/>
              </a:rPr>
              <a:t>attended </a:t>
            </a:r>
            <a:r>
              <a:rPr sz="1400" spc="-18" dirty="0" smtClean="0">
                <a:solidFill>
                  <a:srgbClr val="095A82"/>
                </a:solidFill>
                <a:cs typeface="Calibri"/>
              </a:rPr>
              <a:t>training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and also</a:t>
            </a:r>
            <a:r>
              <a:rPr sz="1400" spc="23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has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 smtClean="0">
                <a:solidFill>
                  <a:srgbClr val="095A82"/>
                </a:solidFill>
                <a:cs typeface="Calibri"/>
              </a:rPr>
              <a:t>good</a:t>
            </a:r>
            <a:r>
              <a:rPr lang="en-IN" sz="1400" spc="-10" dirty="0" smtClean="0">
                <a:solidFill>
                  <a:srgbClr val="095A82"/>
                </a:solidFill>
                <a:cs typeface="Calibri"/>
              </a:rPr>
              <a:t> </a:t>
            </a:r>
            <a:r>
              <a:rPr sz="1400" spc="-13" dirty="0" smtClean="0">
                <a:solidFill>
                  <a:srgbClr val="095A82"/>
                </a:solidFill>
                <a:cs typeface="Calibri"/>
              </a:rPr>
              <a:t>package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84" y="1387555"/>
            <a:ext cx="7317957" cy="30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2017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Joint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467487" y="2303907"/>
            <a:ext cx="940435" cy="861060"/>
          </a:xfrm>
          <a:custGeom>
            <a:avLst/>
            <a:gdLst/>
            <a:ahLst/>
            <a:cxnLst/>
            <a:rect l="l" t="t" r="r" b="b"/>
            <a:pathLst>
              <a:path w="1880870" h="1722120">
                <a:moveTo>
                  <a:pt x="0" y="861060"/>
                </a:moveTo>
                <a:lnTo>
                  <a:pt x="1303" y="815335"/>
                </a:lnTo>
                <a:lnTo>
                  <a:pt x="5170" y="770232"/>
                </a:lnTo>
                <a:lnTo>
                  <a:pt x="11535" y="725809"/>
                </a:lnTo>
                <a:lnTo>
                  <a:pt x="20335" y="682126"/>
                </a:lnTo>
                <a:lnTo>
                  <a:pt x="31502" y="639243"/>
                </a:lnTo>
                <a:lnTo>
                  <a:pt x="44973" y="597218"/>
                </a:lnTo>
                <a:lnTo>
                  <a:pt x="60683" y="556113"/>
                </a:lnTo>
                <a:lnTo>
                  <a:pt x="78567" y="515986"/>
                </a:lnTo>
                <a:lnTo>
                  <a:pt x="98559" y="476896"/>
                </a:lnTo>
                <a:lnTo>
                  <a:pt x="120594" y="438904"/>
                </a:lnTo>
                <a:lnTo>
                  <a:pt x="144608" y="402068"/>
                </a:lnTo>
                <a:lnTo>
                  <a:pt x="170536" y="366449"/>
                </a:lnTo>
                <a:lnTo>
                  <a:pt x="198313" y="332106"/>
                </a:lnTo>
                <a:lnTo>
                  <a:pt x="227873" y="299099"/>
                </a:lnTo>
                <a:lnTo>
                  <a:pt x="259151" y="267486"/>
                </a:lnTo>
                <a:lnTo>
                  <a:pt x="292084" y="237328"/>
                </a:lnTo>
                <a:lnTo>
                  <a:pt x="326605" y="208684"/>
                </a:lnTo>
                <a:lnTo>
                  <a:pt x="362649" y="181614"/>
                </a:lnTo>
                <a:lnTo>
                  <a:pt x="400152" y="156177"/>
                </a:lnTo>
                <a:lnTo>
                  <a:pt x="439049" y="132433"/>
                </a:lnTo>
                <a:lnTo>
                  <a:pt x="479275" y="110441"/>
                </a:lnTo>
                <a:lnTo>
                  <a:pt x="520764" y="90261"/>
                </a:lnTo>
                <a:lnTo>
                  <a:pt x="563452" y="71952"/>
                </a:lnTo>
                <a:lnTo>
                  <a:pt x="607273" y="55575"/>
                </a:lnTo>
                <a:lnTo>
                  <a:pt x="652164" y="41188"/>
                </a:lnTo>
                <a:lnTo>
                  <a:pt x="698057" y="28850"/>
                </a:lnTo>
                <a:lnTo>
                  <a:pt x="744890" y="18623"/>
                </a:lnTo>
                <a:lnTo>
                  <a:pt x="792596" y="10564"/>
                </a:lnTo>
                <a:lnTo>
                  <a:pt x="841111" y="4735"/>
                </a:lnTo>
                <a:lnTo>
                  <a:pt x="890370" y="1193"/>
                </a:lnTo>
                <a:lnTo>
                  <a:pt x="940307" y="0"/>
                </a:lnTo>
                <a:lnTo>
                  <a:pt x="990245" y="1193"/>
                </a:lnTo>
                <a:lnTo>
                  <a:pt x="1039504" y="4735"/>
                </a:lnTo>
                <a:lnTo>
                  <a:pt x="1088019" y="10564"/>
                </a:lnTo>
                <a:lnTo>
                  <a:pt x="1135725" y="18623"/>
                </a:lnTo>
                <a:lnTo>
                  <a:pt x="1182558" y="28850"/>
                </a:lnTo>
                <a:lnTo>
                  <a:pt x="1228451" y="41188"/>
                </a:lnTo>
                <a:lnTo>
                  <a:pt x="1273342" y="55575"/>
                </a:lnTo>
                <a:lnTo>
                  <a:pt x="1317163" y="71952"/>
                </a:lnTo>
                <a:lnTo>
                  <a:pt x="1359851" y="90261"/>
                </a:lnTo>
                <a:lnTo>
                  <a:pt x="1401340" y="110441"/>
                </a:lnTo>
                <a:lnTo>
                  <a:pt x="1441566" y="132433"/>
                </a:lnTo>
                <a:lnTo>
                  <a:pt x="1480463" y="156177"/>
                </a:lnTo>
                <a:lnTo>
                  <a:pt x="1517966" y="181614"/>
                </a:lnTo>
                <a:lnTo>
                  <a:pt x="1554010" y="208684"/>
                </a:lnTo>
                <a:lnTo>
                  <a:pt x="1588531" y="237328"/>
                </a:lnTo>
                <a:lnTo>
                  <a:pt x="1621464" y="267486"/>
                </a:lnTo>
                <a:lnTo>
                  <a:pt x="1652742" y="299099"/>
                </a:lnTo>
                <a:lnTo>
                  <a:pt x="1682302" y="332106"/>
                </a:lnTo>
                <a:lnTo>
                  <a:pt x="1710079" y="366449"/>
                </a:lnTo>
                <a:lnTo>
                  <a:pt x="1736007" y="402068"/>
                </a:lnTo>
                <a:lnTo>
                  <a:pt x="1760021" y="438904"/>
                </a:lnTo>
                <a:lnTo>
                  <a:pt x="1782056" y="476896"/>
                </a:lnTo>
                <a:lnTo>
                  <a:pt x="1802048" y="515986"/>
                </a:lnTo>
                <a:lnTo>
                  <a:pt x="1819932" y="556113"/>
                </a:lnTo>
                <a:lnTo>
                  <a:pt x="1835642" y="597218"/>
                </a:lnTo>
                <a:lnTo>
                  <a:pt x="1849113" y="639243"/>
                </a:lnTo>
                <a:lnTo>
                  <a:pt x="1860280" y="682126"/>
                </a:lnTo>
                <a:lnTo>
                  <a:pt x="1869080" y="725809"/>
                </a:lnTo>
                <a:lnTo>
                  <a:pt x="1875445" y="770232"/>
                </a:lnTo>
                <a:lnTo>
                  <a:pt x="1879312" y="815335"/>
                </a:lnTo>
                <a:lnTo>
                  <a:pt x="1880615" y="861060"/>
                </a:lnTo>
                <a:lnTo>
                  <a:pt x="1879312" y="906784"/>
                </a:lnTo>
                <a:lnTo>
                  <a:pt x="1875445" y="951887"/>
                </a:lnTo>
                <a:lnTo>
                  <a:pt x="1869080" y="996310"/>
                </a:lnTo>
                <a:lnTo>
                  <a:pt x="1860280" y="1039993"/>
                </a:lnTo>
                <a:lnTo>
                  <a:pt x="1849113" y="1082876"/>
                </a:lnTo>
                <a:lnTo>
                  <a:pt x="1835642" y="1124901"/>
                </a:lnTo>
                <a:lnTo>
                  <a:pt x="1819932" y="1166006"/>
                </a:lnTo>
                <a:lnTo>
                  <a:pt x="1802048" y="1206133"/>
                </a:lnTo>
                <a:lnTo>
                  <a:pt x="1782056" y="1245223"/>
                </a:lnTo>
                <a:lnTo>
                  <a:pt x="1760021" y="1283215"/>
                </a:lnTo>
                <a:lnTo>
                  <a:pt x="1736007" y="1320051"/>
                </a:lnTo>
                <a:lnTo>
                  <a:pt x="1710079" y="1355670"/>
                </a:lnTo>
                <a:lnTo>
                  <a:pt x="1682302" y="1390013"/>
                </a:lnTo>
                <a:lnTo>
                  <a:pt x="1652742" y="1423020"/>
                </a:lnTo>
                <a:lnTo>
                  <a:pt x="1621464" y="1454633"/>
                </a:lnTo>
                <a:lnTo>
                  <a:pt x="1588531" y="1484791"/>
                </a:lnTo>
                <a:lnTo>
                  <a:pt x="1554010" y="1513435"/>
                </a:lnTo>
                <a:lnTo>
                  <a:pt x="1517966" y="1540505"/>
                </a:lnTo>
                <a:lnTo>
                  <a:pt x="1480463" y="1565942"/>
                </a:lnTo>
                <a:lnTo>
                  <a:pt x="1441566" y="1589686"/>
                </a:lnTo>
                <a:lnTo>
                  <a:pt x="1401340" y="1611678"/>
                </a:lnTo>
                <a:lnTo>
                  <a:pt x="1359851" y="1631858"/>
                </a:lnTo>
                <a:lnTo>
                  <a:pt x="1317163" y="1650167"/>
                </a:lnTo>
                <a:lnTo>
                  <a:pt x="1273342" y="1666544"/>
                </a:lnTo>
                <a:lnTo>
                  <a:pt x="1228451" y="1680931"/>
                </a:lnTo>
                <a:lnTo>
                  <a:pt x="1182558" y="1693269"/>
                </a:lnTo>
                <a:lnTo>
                  <a:pt x="1135725" y="1703496"/>
                </a:lnTo>
                <a:lnTo>
                  <a:pt x="1088019" y="1711555"/>
                </a:lnTo>
                <a:lnTo>
                  <a:pt x="1039504" y="1717384"/>
                </a:lnTo>
                <a:lnTo>
                  <a:pt x="990245" y="1720926"/>
                </a:lnTo>
                <a:lnTo>
                  <a:pt x="940307" y="1722120"/>
                </a:lnTo>
                <a:lnTo>
                  <a:pt x="890370" y="1720926"/>
                </a:lnTo>
                <a:lnTo>
                  <a:pt x="841111" y="1717384"/>
                </a:lnTo>
                <a:lnTo>
                  <a:pt x="792596" y="1711555"/>
                </a:lnTo>
                <a:lnTo>
                  <a:pt x="744890" y="1703496"/>
                </a:lnTo>
                <a:lnTo>
                  <a:pt x="698057" y="1693269"/>
                </a:lnTo>
                <a:lnTo>
                  <a:pt x="652164" y="1680931"/>
                </a:lnTo>
                <a:lnTo>
                  <a:pt x="607273" y="1666544"/>
                </a:lnTo>
                <a:lnTo>
                  <a:pt x="563452" y="1650167"/>
                </a:lnTo>
                <a:lnTo>
                  <a:pt x="520764" y="1631858"/>
                </a:lnTo>
                <a:lnTo>
                  <a:pt x="479275" y="1611678"/>
                </a:lnTo>
                <a:lnTo>
                  <a:pt x="439049" y="1589686"/>
                </a:lnTo>
                <a:lnTo>
                  <a:pt x="400152" y="1565942"/>
                </a:lnTo>
                <a:lnTo>
                  <a:pt x="362649" y="1540505"/>
                </a:lnTo>
                <a:lnTo>
                  <a:pt x="326605" y="1513435"/>
                </a:lnTo>
                <a:lnTo>
                  <a:pt x="292084" y="1484791"/>
                </a:lnTo>
                <a:lnTo>
                  <a:pt x="259151" y="1454633"/>
                </a:lnTo>
                <a:lnTo>
                  <a:pt x="227873" y="1423020"/>
                </a:lnTo>
                <a:lnTo>
                  <a:pt x="198313" y="1390013"/>
                </a:lnTo>
                <a:lnTo>
                  <a:pt x="170536" y="1355670"/>
                </a:lnTo>
                <a:lnTo>
                  <a:pt x="144608" y="1320051"/>
                </a:lnTo>
                <a:lnTo>
                  <a:pt x="120594" y="1283215"/>
                </a:lnTo>
                <a:lnTo>
                  <a:pt x="98559" y="1245223"/>
                </a:lnTo>
                <a:lnTo>
                  <a:pt x="78567" y="1206133"/>
                </a:lnTo>
                <a:lnTo>
                  <a:pt x="60683" y="1166006"/>
                </a:lnTo>
                <a:lnTo>
                  <a:pt x="44973" y="1124901"/>
                </a:lnTo>
                <a:lnTo>
                  <a:pt x="31502" y="1082876"/>
                </a:lnTo>
                <a:lnTo>
                  <a:pt x="20335" y="1039993"/>
                </a:lnTo>
                <a:lnTo>
                  <a:pt x="11535" y="996310"/>
                </a:lnTo>
                <a:lnTo>
                  <a:pt x="5170" y="951887"/>
                </a:lnTo>
                <a:lnTo>
                  <a:pt x="1303" y="906784"/>
                </a:lnTo>
                <a:lnTo>
                  <a:pt x="0" y="861060"/>
                </a:lnTo>
                <a:close/>
              </a:path>
            </a:pathLst>
          </a:custGeom>
          <a:ln w="28955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8903" y="2303907"/>
            <a:ext cx="940435" cy="861060"/>
          </a:xfrm>
          <a:custGeom>
            <a:avLst/>
            <a:gdLst/>
            <a:ahLst/>
            <a:cxnLst/>
            <a:rect l="l" t="t" r="r" b="b"/>
            <a:pathLst>
              <a:path w="1880870" h="1722120">
                <a:moveTo>
                  <a:pt x="0" y="861060"/>
                </a:moveTo>
                <a:lnTo>
                  <a:pt x="1303" y="815335"/>
                </a:lnTo>
                <a:lnTo>
                  <a:pt x="5170" y="770232"/>
                </a:lnTo>
                <a:lnTo>
                  <a:pt x="11535" y="725809"/>
                </a:lnTo>
                <a:lnTo>
                  <a:pt x="20335" y="682126"/>
                </a:lnTo>
                <a:lnTo>
                  <a:pt x="31502" y="639243"/>
                </a:lnTo>
                <a:lnTo>
                  <a:pt x="44973" y="597218"/>
                </a:lnTo>
                <a:lnTo>
                  <a:pt x="60683" y="556113"/>
                </a:lnTo>
                <a:lnTo>
                  <a:pt x="78567" y="515986"/>
                </a:lnTo>
                <a:lnTo>
                  <a:pt x="98559" y="476896"/>
                </a:lnTo>
                <a:lnTo>
                  <a:pt x="120594" y="438904"/>
                </a:lnTo>
                <a:lnTo>
                  <a:pt x="144608" y="402068"/>
                </a:lnTo>
                <a:lnTo>
                  <a:pt x="170536" y="366449"/>
                </a:lnTo>
                <a:lnTo>
                  <a:pt x="198313" y="332106"/>
                </a:lnTo>
                <a:lnTo>
                  <a:pt x="227873" y="299099"/>
                </a:lnTo>
                <a:lnTo>
                  <a:pt x="259151" y="267486"/>
                </a:lnTo>
                <a:lnTo>
                  <a:pt x="292084" y="237328"/>
                </a:lnTo>
                <a:lnTo>
                  <a:pt x="326605" y="208684"/>
                </a:lnTo>
                <a:lnTo>
                  <a:pt x="362649" y="181614"/>
                </a:lnTo>
                <a:lnTo>
                  <a:pt x="400152" y="156177"/>
                </a:lnTo>
                <a:lnTo>
                  <a:pt x="439049" y="132433"/>
                </a:lnTo>
                <a:lnTo>
                  <a:pt x="479275" y="110441"/>
                </a:lnTo>
                <a:lnTo>
                  <a:pt x="520764" y="90261"/>
                </a:lnTo>
                <a:lnTo>
                  <a:pt x="563452" y="71952"/>
                </a:lnTo>
                <a:lnTo>
                  <a:pt x="607273" y="55575"/>
                </a:lnTo>
                <a:lnTo>
                  <a:pt x="652164" y="41188"/>
                </a:lnTo>
                <a:lnTo>
                  <a:pt x="698057" y="28850"/>
                </a:lnTo>
                <a:lnTo>
                  <a:pt x="744890" y="18623"/>
                </a:lnTo>
                <a:lnTo>
                  <a:pt x="792596" y="10564"/>
                </a:lnTo>
                <a:lnTo>
                  <a:pt x="841111" y="4735"/>
                </a:lnTo>
                <a:lnTo>
                  <a:pt x="890370" y="1193"/>
                </a:lnTo>
                <a:lnTo>
                  <a:pt x="940307" y="0"/>
                </a:lnTo>
                <a:lnTo>
                  <a:pt x="990245" y="1193"/>
                </a:lnTo>
                <a:lnTo>
                  <a:pt x="1039504" y="4735"/>
                </a:lnTo>
                <a:lnTo>
                  <a:pt x="1088019" y="10564"/>
                </a:lnTo>
                <a:lnTo>
                  <a:pt x="1135725" y="18623"/>
                </a:lnTo>
                <a:lnTo>
                  <a:pt x="1182558" y="28850"/>
                </a:lnTo>
                <a:lnTo>
                  <a:pt x="1228451" y="41188"/>
                </a:lnTo>
                <a:lnTo>
                  <a:pt x="1273342" y="55575"/>
                </a:lnTo>
                <a:lnTo>
                  <a:pt x="1317163" y="71952"/>
                </a:lnTo>
                <a:lnTo>
                  <a:pt x="1359851" y="90261"/>
                </a:lnTo>
                <a:lnTo>
                  <a:pt x="1401340" y="110441"/>
                </a:lnTo>
                <a:lnTo>
                  <a:pt x="1441566" y="132433"/>
                </a:lnTo>
                <a:lnTo>
                  <a:pt x="1480463" y="156177"/>
                </a:lnTo>
                <a:lnTo>
                  <a:pt x="1517966" y="181614"/>
                </a:lnTo>
                <a:lnTo>
                  <a:pt x="1554010" y="208684"/>
                </a:lnTo>
                <a:lnTo>
                  <a:pt x="1588531" y="237328"/>
                </a:lnTo>
                <a:lnTo>
                  <a:pt x="1621464" y="267486"/>
                </a:lnTo>
                <a:lnTo>
                  <a:pt x="1652742" y="299099"/>
                </a:lnTo>
                <a:lnTo>
                  <a:pt x="1682302" y="332106"/>
                </a:lnTo>
                <a:lnTo>
                  <a:pt x="1710079" y="366449"/>
                </a:lnTo>
                <a:lnTo>
                  <a:pt x="1736007" y="402068"/>
                </a:lnTo>
                <a:lnTo>
                  <a:pt x="1760021" y="438904"/>
                </a:lnTo>
                <a:lnTo>
                  <a:pt x="1782056" y="476896"/>
                </a:lnTo>
                <a:lnTo>
                  <a:pt x="1802048" y="515986"/>
                </a:lnTo>
                <a:lnTo>
                  <a:pt x="1819932" y="556113"/>
                </a:lnTo>
                <a:lnTo>
                  <a:pt x="1835642" y="597218"/>
                </a:lnTo>
                <a:lnTo>
                  <a:pt x="1849113" y="639243"/>
                </a:lnTo>
                <a:lnTo>
                  <a:pt x="1860280" y="682126"/>
                </a:lnTo>
                <a:lnTo>
                  <a:pt x="1869080" y="725809"/>
                </a:lnTo>
                <a:lnTo>
                  <a:pt x="1875445" y="770232"/>
                </a:lnTo>
                <a:lnTo>
                  <a:pt x="1879312" y="815335"/>
                </a:lnTo>
                <a:lnTo>
                  <a:pt x="1880616" y="861060"/>
                </a:lnTo>
                <a:lnTo>
                  <a:pt x="1879312" y="906784"/>
                </a:lnTo>
                <a:lnTo>
                  <a:pt x="1875445" y="951887"/>
                </a:lnTo>
                <a:lnTo>
                  <a:pt x="1869080" y="996310"/>
                </a:lnTo>
                <a:lnTo>
                  <a:pt x="1860280" y="1039993"/>
                </a:lnTo>
                <a:lnTo>
                  <a:pt x="1849113" y="1082876"/>
                </a:lnTo>
                <a:lnTo>
                  <a:pt x="1835642" y="1124901"/>
                </a:lnTo>
                <a:lnTo>
                  <a:pt x="1819932" y="1166006"/>
                </a:lnTo>
                <a:lnTo>
                  <a:pt x="1802048" y="1206133"/>
                </a:lnTo>
                <a:lnTo>
                  <a:pt x="1782056" y="1245223"/>
                </a:lnTo>
                <a:lnTo>
                  <a:pt x="1760021" y="1283215"/>
                </a:lnTo>
                <a:lnTo>
                  <a:pt x="1736007" y="1320051"/>
                </a:lnTo>
                <a:lnTo>
                  <a:pt x="1710079" y="1355670"/>
                </a:lnTo>
                <a:lnTo>
                  <a:pt x="1682302" y="1390013"/>
                </a:lnTo>
                <a:lnTo>
                  <a:pt x="1652742" y="1423020"/>
                </a:lnTo>
                <a:lnTo>
                  <a:pt x="1621464" y="1454633"/>
                </a:lnTo>
                <a:lnTo>
                  <a:pt x="1588531" y="1484791"/>
                </a:lnTo>
                <a:lnTo>
                  <a:pt x="1554010" y="1513435"/>
                </a:lnTo>
                <a:lnTo>
                  <a:pt x="1517966" y="1540505"/>
                </a:lnTo>
                <a:lnTo>
                  <a:pt x="1480463" y="1565942"/>
                </a:lnTo>
                <a:lnTo>
                  <a:pt x="1441566" y="1589686"/>
                </a:lnTo>
                <a:lnTo>
                  <a:pt x="1401340" y="1611678"/>
                </a:lnTo>
                <a:lnTo>
                  <a:pt x="1359851" y="1631858"/>
                </a:lnTo>
                <a:lnTo>
                  <a:pt x="1317163" y="1650167"/>
                </a:lnTo>
                <a:lnTo>
                  <a:pt x="1273342" y="1666544"/>
                </a:lnTo>
                <a:lnTo>
                  <a:pt x="1228451" y="1680931"/>
                </a:lnTo>
                <a:lnTo>
                  <a:pt x="1182558" y="1693269"/>
                </a:lnTo>
                <a:lnTo>
                  <a:pt x="1135725" y="1703496"/>
                </a:lnTo>
                <a:lnTo>
                  <a:pt x="1088019" y="1711555"/>
                </a:lnTo>
                <a:lnTo>
                  <a:pt x="1039504" y="1717384"/>
                </a:lnTo>
                <a:lnTo>
                  <a:pt x="990245" y="1720926"/>
                </a:lnTo>
                <a:lnTo>
                  <a:pt x="940307" y="1722120"/>
                </a:lnTo>
                <a:lnTo>
                  <a:pt x="890370" y="1720926"/>
                </a:lnTo>
                <a:lnTo>
                  <a:pt x="841111" y="1717384"/>
                </a:lnTo>
                <a:lnTo>
                  <a:pt x="792596" y="1711555"/>
                </a:lnTo>
                <a:lnTo>
                  <a:pt x="744890" y="1703496"/>
                </a:lnTo>
                <a:lnTo>
                  <a:pt x="698057" y="1693269"/>
                </a:lnTo>
                <a:lnTo>
                  <a:pt x="652164" y="1680931"/>
                </a:lnTo>
                <a:lnTo>
                  <a:pt x="607273" y="1666544"/>
                </a:lnTo>
                <a:lnTo>
                  <a:pt x="563452" y="1650167"/>
                </a:lnTo>
                <a:lnTo>
                  <a:pt x="520764" y="1631858"/>
                </a:lnTo>
                <a:lnTo>
                  <a:pt x="479275" y="1611678"/>
                </a:lnTo>
                <a:lnTo>
                  <a:pt x="439049" y="1589686"/>
                </a:lnTo>
                <a:lnTo>
                  <a:pt x="400152" y="1565942"/>
                </a:lnTo>
                <a:lnTo>
                  <a:pt x="362649" y="1540505"/>
                </a:lnTo>
                <a:lnTo>
                  <a:pt x="326605" y="1513435"/>
                </a:lnTo>
                <a:lnTo>
                  <a:pt x="292084" y="1484791"/>
                </a:lnTo>
                <a:lnTo>
                  <a:pt x="259151" y="1454633"/>
                </a:lnTo>
                <a:lnTo>
                  <a:pt x="227873" y="1423020"/>
                </a:lnTo>
                <a:lnTo>
                  <a:pt x="198313" y="1390013"/>
                </a:lnTo>
                <a:lnTo>
                  <a:pt x="170536" y="1355670"/>
                </a:lnTo>
                <a:lnTo>
                  <a:pt x="144608" y="1320051"/>
                </a:lnTo>
                <a:lnTo>
                  <a:pt x="120594" y="1283215"/>
                </a:lnTo>
                <a:lnTo>
                  <a:pt x="98559" y="1245223"/>
                </a:lnTo>
                <a:lnTo>
                  <a:pt x="78567" y="1206133"/>
                </a:lnTo>
                <a:lnTo>
                  <a:pt x="60683" y="1166006"/>
                </a:lnTo>
                <a:lnTo>
                  <a:pt x="44973" y="1124901"/>
                </a:lnTo>
                <a:lnTo>
                  <a:pt x="31502" y="1082876"/>
                </a:lnTo>
                <a:lnTo>
                  <a:pt x="20335" y="1039993"/>
                </a:lnTo>
                <a:lnTo>
                  <a:pt x="11535" y="996310"/>
                </a:lnTo>
                <a:lnTo>
                  <a:pt x="5170" y="951887"/>
                </a:lnTo>
                <a:lnTo>
                  <a:pt x="1303" y="906784"/>
                </a:lnTo>
                <a:lnTo>
                  <a:pt x="0" y="861060"/>
                </a:lnTo>
                <a:close/>
              </a:path>
            </a:pathLst>
          </a:custGeom>
          <a:ln w="28956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168" y="1974533"/>
            <a:ext cx="51625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Sal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a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ry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0782" y="1974533"/>
            <a:ext cx="64833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60" dirty="0">
                <a:solidFill>
                  <a:srgbClr val="5F5F5F"/>
                </a:solidFill>
                <a:latin typeface="Arial"/>
                <a:cs typeface="Arial"/>
              </a:rPr>
              <a:t>T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a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n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n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g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7705" y="2635377"/>
            <a:ext cx="10287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F19C13"/>
                </a:solidFill>
                <a:cs typeface="Calibri"/>
              </a:rPr>
              <a:t>5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8475" y="2635377"/>
            <a:ext cx="19304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3" dirty="0">
                <a:solidFill>
                  <a:srgbClr val="0D80B8"/>
                </a:solidFill>
                <a:cs typeface="Calibri"/>
              </a:rPr>
              <a:t>10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7765" y="2608809"/>
            <a:ext cx="192723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b="1" spc="-5" dirty="0">
                <a:solidFill>
                  <a:srgbClr val="16A995"/>
                </a:solidFill>
                <a:cs typeface="Calibri"/>
              </a:rPr>
              <a:t>30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406" y="4027170"/>
            <a:ext cx="3846830" cy="205184"/>
          </a:xfrm>
          <a:prstGeom prst="rect">
            <a:avLst/>
          </a:prstGeom>
          <a:ln w="9144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83">
              <a:lnSpc>
                <a:spcPts val="1602"/>
              </a:lnSpc>
            </a:pPr>
            <a:r>
              <a:rPr sz="1400" i="1" spc="-3" dirty="0">
                <a:solidFill>
                  <a:srgbClr val="095A82"/>
                </a:solidFill>
                <a:cs typeface="Calibri"/>
              </a:rPr>
              <a:t>P</a:t>
            </a:r>
            <a:r>
              <a:rPr sz="1400" i="1" spc="5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18" dirty="0">
                <a:solidFill>
                  <a:srgbClr val="095A82"/>
                </a:solidFill>
                <a:cs typeface="Calibri"/>
              </a:rPr>
              <a:t>(</a:t>
            </a:r>
            <a:r>
              <a:rPr sz="1400" i="1" spc="18" dirty="0">
                <a:solidFill>
                  <a:srgbClr val="095A82"/>
                </a:solidFill>
                <a:cs typeface="Calibri"/>
              </a:rPr>
              <a:t>Good</a:t>
            </a:r>
            <a:r>
              <a:rPr sz="1400" i="1" spc="5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Package</a:t>
            </a:r>
            <a:r>
              <a:rPr sz="1400" i="1" spc="5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&amp;</a:t>
            </a:r>
            <a:r>
              <a:rPr sz="1400" spc="6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Edu</a:t>
            </a:r>
            <a:r>
              <a:rPr sz="1400" dirty="0">
                <a:solidFill>
                  <a:srgbClr val="095A82"/>
                </a:solidFill>
                <a:cs typeface="Calibri"/>
              </a:rPr>
              <a:t>.</a:t>
            </a:r>
            <a:r>
              <a:rPr sz="1400" i="1" dirty="0">
                <a:solidFill>
                  <a:srgbClr val="095A82"/>
                </a:solidFill>
                <a:cs typeface="Calibri"/>
              </a:rPr>
              <a:t>Training</a:t>
            </a:r>
            <a:r>
              <a:rPr sz="1400" i="1" spc="6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)</a:t>
            </a:r>
            <a:r>
              <a:rPr sz="1400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</a:t>
            </a:r>
            <a:r>
              <a:rPr sz="1400" spc="4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3" dirty="0">
                <a:solidFill>
                  <a:srgbClr val="095A82"/>
                </a:solidFill>
                <a:cs typeface="Calibri"/>
              </a:rPr>
              <a:t>30</a:t>
            </a:r>
            <a:r>
              <a:rPr sz="1400" spc="4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28" dirty="0">
                <a:solidFill>
                  <a:srgbClr val="095A82"/>
                </a:solidFill>
                <a:cs typeface="Calibri"/>
              </a:rPr>
              <a:t>/105</a:t>
            </a:r>
            <a:r>
              <a:rPr sz="1400" spc="9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≈</a:t>
            </a:r>
            <a:r>
              <a:rPr sz="1400" spc="8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5" dirty="0">
                <a:solidFill>
                  <a:srgbClr val="095A82"/>
                </a:solidFill>
                <a:cs typeface="Calibri"/>
              </a:rPr>
              <a:t>0.28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93" y="1226974"/>
            <a:ext cx="6421892" cy="26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2017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Joint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4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991100" y="3638556"/>
            <a:ext cx="824484" cy="355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13198" y="3630937"/>
            <a:ext cx="779526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4054" y="3651504"/>
            <a:ext cx="773430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223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0496" y="4168140"/>
            <a:ext cx="7328154" cy="413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8022" y="4185666"/>
            <a:ext cx="7267956" cy="3528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5736" y="4183380"/>
            <a:ext cx="7272655" cy="357505"/>
          </a:xfrm>
          <a:custGeom>
            <a:avLst/>
            <a:gdLst/>
            <a:ahLst/>
            <a:cxnLst/>
            <a:rect l="l" t="t" r="r" b="b"/>
            <a:pathLst>
              <a:path w="14545310" h="715009">
                <a:moveTo>
                  <a:pt x="0" y="714756"/>
                </a:moveTo>
                <a:lnTo>
                  <a:pt x="14545055" y="714756"/>
                </a:lnTo>
                <a:lnTo>
                  <a:pt x="145450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0184" y="3275838"/>
            <a:ext cx="128054" cy="986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52950" y="3288792"/>
            <a:ext cx="38100" cy="897255"/>
          </a:xfrm>
          <a:custGeom>
            <a:avLst/>
            <a:gdLst/>
            <a:ahLst/>
            <a:cxnLst/>
            <a:rect l="l" t="t" r="r" b="b"/>
            <a:pathLst>
              <a:path w="76200" h="1794509">
                <a:moveTo>
                  <a:pt x="31750" y="1717928"/>
                </a:moveTo>
                <a:lnTo>
                  <a:pt x="0" y="1717928"/>
                </a:lnTo>
                <a:lnTo>
                  <a:pt x="38100" y="1794128"/>
                </a:lnTo>
                <a:lnTo>
                  <a:pt x="69913" y="1730501"/>
                </a:lnTo>
                <a:lnTo>
                  <a:pt x="31750" y="1730501"/>
                </a:lnTo>
                <a:lnTo>
                  <a:pt x="31750" y="1717928"/>
                </a:lnTo>
                <a:close/>
              </a:path>
              <a:path w="76200" h="1794509">
                <a:moveTo>
                  <a:pt x="44450" y="0"/>
                </a:moveTo>
                <a:lnTo>
                  <a:pt x="31750" y="0"/>
                </a:lnTo>
                <a:lnTo>
                  <a:pt x="31750" y="1730501"/>
                </a:lnTo>
                <a:lnTo>
                  <a:pt x="44450" y="1730501"/>
                </a:lnTo>
                <a:lnTo>
                  <a:pt x="44450" y="0"/>
                </a:lnTo>
                <a:close/>
              </a:path>
              <a:path w="76200" h="1794509">
                <a:moveTo>
                  <a:pt x="76200" y="1717928"/>
                </a:moveTo>
                <a:lnTo>
                  <a:pt x="44450" y="1717928"/>
                </a:lnTo>
                <a:lnTo>
                  <a:pt x="44450" y="1730501"/>
                </a:lnTo>
                <a:lnTo>
                  <a:pt x="69913" y="1730501"/>
                </a:lnTo>
                <a:lnTo>
                  <a:pt x="76200" y="1717928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9402" y="1126236"/>
            <a:ext cx="8070342" cy="2203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208" y="1173480"/>
            <a:ext cx="6985254" cy="2149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404" y="1142238"/>
            <a:ext cx="8013383" cy="2146618"/>
          </a:xfrm>
          <a:custGeom>
            <a:avLst/>
            <a:gdLst/>
            <a:ahLst/>
            <a:cxnLst/>
            <a:rect l="l" t="t" r="r" b="b"/>
            <a:pathLst>
              <a:path w="16026765" h="4293234">
                <a:moveTo>
                  <a:pt x="0" y="4293108"/>
                </a:moveTo>
                <a:lnTo>
                  <a:pt x="16026384" y="4293108"/>
                </a:lnTo>
                <a:lnTo>
                  <a:pt x="16026384" y="0"/>
                </a:lnTo>
                <a:lnTo>
                  <a:pt x="0" y="0"/>
                </a:lnTo>
                <a:lnTo>
                  <a:pt x="0" y="4293108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404" y="1142238"/>
            <a:ext cx="8013383" cy="2146618"/>
          </a:xfrm>
          <a:custGeom>
            <a:avLst/>
            <a:gdLst/>
            <a:ahLst/>
            <a:cxnLst/>
            <a:rect l="l" t="t" r="r" b="b"/>
            <a:pathLst>
              <a:path w="16026765" h="4293234">
                <a:moveTo>
                  <a:pt x="0" y="4293108"/>
                </a:moveTo>
                <a:lnTo>
                  <a:pt x="16026384" y="4293108"/>
                </a:lnTo>
                <a:lnTo>
                  <a:pt x="16026384" y="0"/>
                </a:lnTo>
                <a:lnTo>
                  <a:pt x="0" y="0"/>
                </a:lnTo>
                <a:lnTo>
                  <a:pt x="0" y="429310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622" y="1203579"/>
            <a:ext cx="6795135" cy="20208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#Marginal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#students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with </a:t>
            </a:r>
            <a:r>
              <a:rPr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training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having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good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salary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3"/>
              </a:spcBef>
            </a:pPr>
            <a:r>
              <a:rPr sz="1000" spc="-3" dirty="0" err="1" smtClean="0">
                <a:solidFill>
                  <a:prstClr val="black"/>
                </a:solidFill>
                <a:latin typeface="Courier New"/>
                <a:cs typeface="Courier New"/>
              </a:rPr>
              <a:t>good_sal</a:t>
            </a:r>
            <a:r>
              <a:rPr lang="en-IN"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_with </a:t>
            </a:r>
            <a:r>
              <a:rPr lang="en-IN" sz="1000" spc="-3" dirty="0">
                <a:solidFill>
                  <a:prstClr val="black"/>
                </a:solidFill>
                <a:latin typeface="Courier New"/>
                <a:cs typeface="Courier New"/>
              </a:rPr>
              <a:t>training 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 smtClean="0">
                <a:solidFill>
                  <a:srgbClr val="0000FF"/>
                </a:solidFill>
                <a:latin typeface="Courier New"/>
                <a:cs typeface="Courier New"/>
              </a:rPr>
              <a:t>30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#students without </a:t>
            </a:r>
            <a:r>
              <a:rPr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training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having good</a:t>
            </a:r>
            <a:r>
              <a:rPr sz="1000" i="1" spc="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salary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 err="1" smtClean="0">
                <a:solidFill>
                  <a:prstClr val="black"/>
                </a:solidFill>
                <a:latin typeface="Courier New"/>
                <a:cs typeface="Courier New"/>
              </a:rPr>
              <a:t>good_sal</a:t>
            </a:r>
            <a:r>
              <a:rPr lang="en-IN"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_without training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 smtClean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#Finding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the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that a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candidate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has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attended </a:t>
            </a:r>
            <a:r>
              <a:rPr lang="en-IN"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With </a:t>
            </a:r>
            <a:r>
              <a:rPr sz="1000" i="1" spc="-3" dirty="0" smtClean="0">
                <a:solidFill>
                  <a:srgbClr val="808080"/>
                </a:solidFill>
                <a:latin typeface="Courier New"/>
                <a:cs typeface="Courier New"/>
              </a:rPr>
              <a:t>training</a:t>
            </a:r>
            <a:r>
              <a:rPr sz="1000" i="1" spc="20" dirty="0" smtClean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and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also has good</a:t>
            </a:r>
            <a:r>
              <a:rPr sz="1000" i="1" spc="-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package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 err="1" smtClean="0">
                <a:solidFill>
                  <a:prstClr val="black"/>
                </a:solidFill>
                <a:latin typeface="Courier New"/>
                <a:cs typeface="Courier New"/>
              </a:rPr>
              <a:t>student_good_sal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 err="1" smtClean="0">
                <a:solidFill>
                  <a:prstClr val="black"/>
                </a:solidFill>
                <a:latin typeface="Courier New"/>
                <a:cs typeface="Courier New"/>
              </a:rPr>
              <a:t>good_sal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lang="en-IN" sz="1000" spc="-3" dirty="0">
                <a:solidFill>
                  <a:prstClr val="black"/>
                </a:solidFill>
                <a:latin typeface="Courier New"/>
                <a:cs typeface="Courier New"/>
              </a:rPr>
              <a:t> _</a:t>
            </a:r>
            <a:r>
              <a:rPr lang="en-IN"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with </a:t>
            </a:r>
            <a:r>
              <a:rPr lang="en-IN" sz="1000" spc="-3" dirty="0">
                <a:solidFill>
                  <a:prstClr val="black"/>
                </a:solidFill>
                <a:latin typeface="Courier New"/>
                <a:cs typeface="Courier New"/>
              </a:rPr>
              <a:t>training </a:t>
            </a:r>
            <a:r>
              <a:rPr sz="1000" spc="-3" dirty="0" smtClean="0">
                <a:solidFill>
                  <a:prstClr val="black"/>
                </a:solidFill>
                <a:latin typeface="Courier New"/>
                <a:cs typeface="Courier New"/>
              </a:rPr>
              <a:t>/total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8"/>
              </a:spcBef>
            </a:pPr>
            <a:endParaRPr sz="1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3550" marR="2540" indent="-457518">
              <a:lnSpc>
                <a:spcPct val="102000"/>
              </a:lnSpc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"The probability that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a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candidate has attended </a:t>
            </a:r>
            <a:r>
              <a:rPr sz="1000" b="1" spc="-3" dirty="0" smtClean="0">
                <a:solidFill>
                  <a:srgbClr val="008080"/>
                </a:solidFill>
                <a:latin typeface="Courier New"/>
                <a:cs typeface="Courier New"/>
              </a:rPr>
              <a:t>training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and also has good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 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"package</a:t>
            </a:r>
            <a:r>
              <a:rPr sz="1000" b="1" spc="-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student_good_sal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67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663733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Conditional Probability </a:t>
            </a:r>
            <a:r>
              <a:rPr sz="2800" dirty="0">
                <a:solidFill>
                  <a:srgbClr val="095A82"/>
                </a:solidFill>
              </a:rPr>
              <a:t>– Problem</a:t>
            </a:r>
            <a:r>
              <a:rPr sz="2800" spc="-53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Statement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51332" y="1016508"/>
            <a:ext cx="7641590" cy="205184"/>
          </a:xfrm>
          <a:prstGeom prst="rect">
            <a:avLst/>
          </a:prstGeom>
          <a:ln w="9143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3042">
              <a:lnSpc>
                <a:spcPts val="1598"/>
              </a:lnSpc>
            </a:pPr>
            <a:r>
              <a:rPr sz="1400" spc="-10" dirty="0">
                <a:solidFill>
                  <a:srgbClr val="5F5F5F"/>
                </a:solidFill>
                <a:cs typeface="Calibri"/>
              </a:rPr>
              <a:t>Finding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probability that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candidate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has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good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package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given that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he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has not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undergone</a:t>
            </a:r>
            <a:r>
              <a:rPr sz="1400" spc="13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3" dirty="0">
                <a:solidFill>
                  <a:srgbClr val="5F5F5F"/>
                </a:solidFill>
                <a:cs typeface="Calibri"/>
              </a:rPr>
              <a:t>training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62366"/>
              </p:ext>
            </p:extLst>
          </p:nvPr>
        </p:nvGraphicFramePr>
        <p:xfrm>
          <a:off x="467106" y="1385885"/>
          <a:ext cx="8143494" cy="270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06"/>
                <a:gridCol w="1532948"/>
                <a:gridCol w="1545040"/>
                <a:gridCol w="1752600"/>
                <a:gridCol w="1905000"/>
              </a:tblGrid>
              <a:tr h="52527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446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 b="1">
                        <a:latin typeface="Calibri"/>
                        <a:cs typeface="Calibri"/>
                      </a:endParaRPr>
                    </a:p>
                  </a:txBody>
                  <a:tcPr marL="0" marR="0" marT="14446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807720" marR="140970" indent="-6584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b="1" spc="-114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808355" marR="386080" indent="-4114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-10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R="1104265" algn="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400" b="1" spc="-27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6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743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3350" marR="121285" algn="ctr">
                        <a:lnSpc>
                          <a:spcPct val="100000"/>
                        </a:lnSpc>
                        <a:tabLst>
                          <a:tab pos="1158240" algn="l"/>
                        </a:tabLst>
                      </a:pPr>
                      <a:r>
                        <a:rPr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Sala</a:t>
                      </a:r>
                      <a:r>
                        <a:rPr sz="1400" spc="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lang="en-IN" sz="1400" baseline="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6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spc="-5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2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 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obtained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by 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participant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6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Very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Poor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IN"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Poor</a:t>
                      </a:r>
                      <a:r>
                        <a:rPr sz="1400" spc="-8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108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50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108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Good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Excellent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IN"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  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80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8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R="1086485" algn="l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IN"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</a:t>
                      </a:r>
                      <a:r>
                        <a:rPr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4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91394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Conditional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3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2564531" y="4076126"/>
            <a:ext cx="3816350" cy="205184"/>
          </a:xfrm>
          <a:prstGeom prst="rect">
            <a:avLst/>
          </a:prstGeom>
          <a:ln w="9144">
            <a:solidFill>
              <a:srgbClr val="095A8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400" i="1" spc="-3" dirty="0">
                <a:solidFill>
                  <a:srgbClr val="095A82"/>
                </a:solidFill>
                <a:cs typeface="Calibri"/>
              </a:rPr>
              <a:t>P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(</a:t>
            </a:r>
            <a:r>
              <a:rPr sz="1400" i="1" spc="-3" dirty="0">
                <a:solidFill>
                  <a:srgbClr val="095A82"/>
                </a:solidFill>
                <a:cs typeface="Calibri"/>
              </a:rPr>
              <a:t>Good </a:t>
            </a:r>
            <a:r>
              <a:rPr sz="1400" i="1" spc="-18" dirty="0">
                <a:solidFill>
                  <a:srgbClr val="095A82"/>
                </a:solidFill>
                <a:cs typeface="Calibri"/>
              </a:rPr>
              <a:t>Package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| </a:t>
            </a:r>
            <a:r>
              <a:rPr sz="1400" i="1" spc="-8" dirty="0">
                <a:solidFill>
                  <a:srgbClr val="095A82"/>
                </a:solidFill>
                <a:cs typeface="Calibri"/>
              </a:rPr>
              <a:t>Without </a:t>
            </a:r>
            <a:r>
              <a:rPr lang="en-IN" sz="1400" i="1" spc="-15" dirty="0" smtClean="0">
                <a:solidFill>
                  <a:srgbClr val="095A82"/>
                </a:solidFill>
                <a:cs typeface="Calibri"/>
              </a:rPr>
              <a:t>Training</a:t>
            </a:r>
            <a:r>
              <a:rPr sz="1400" spc="-15" dirty="0" smtClean="0">
                <a:solidFill>
                  <a:srgbClr val="095A82"/>
                </a:solidFill>
                <a:cs typeface="Calibri"/>
              </a:rPr>
              <a:t>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= 5 </a:t>
            </a:r>
            <a:r>
              <a:rPr sz="1400" spc="8" dirty="0">
                <a:solidFill>
                  <a:srgbClr val="095A82"/>
                </a:solidFill>
                <a:cs typeface="Calibri"/>
              </a:rPr>
              <a:t>/60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≈</a:t>
            </a:r>
            <a:r>
              <a:rPr sz="140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0.08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24853"/>
              </p:ext>
            </p:extLst>
          </p:nvPr>
        </p:nvGraphicFramePr>
        <p:xfrm>
          <a:off x="456831" y="1052576"/>
          <a:ext cx="8372095" cy="270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695"/>
                <a:gridCol w="1859447"/>
                <a:gridCol w="1645753"/>
                <a:gridCol w="1828800"/>
                <a:gridCol w="1676400"/>
              </a:tblGrid>
              <a:tr h="52527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446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446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95A8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807720" marR="140970" indent="-6584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b="1" spc="-114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b="1" spc="-5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808355" marR="386080" indent="-4114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-10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R="1104265" algn="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400" b="1" spc="-27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6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1400" b="1" dirty="0">
                        <a:latin typeface="Calibri"/>
                        <a:cs typeface="Calibri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743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33350" marR="121285" algn="ctr">
                        <a:lnSpc>
                          <a:spcPct val="100000"/>
                        </a:lnSpc>
                        <a:tabLst>
                          <a:tab pos="1158240" algn="l"/>
                        </a:tabLst>
                      </a:pPr>
                      <a:r>
                        <a:rPr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Sala</a:t>
                      </a:r>
                      <a:r>
                        <a:rPr sz="1400" spc="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lang="en-IN"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6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spc="-5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2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 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obtained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by 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participant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6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Very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Poor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IN"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Poor</a:t>
                      </a:r>
                      <a:r>
                        <a:rPr sz="1400" spc="-8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3108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50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3108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Good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lang="en-IN"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</a:t>
                      </a:r>
                      <a:r>
                        <a:rPr sz="1400" spc="-1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1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Excellent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Package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IN"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   </a:t>
                      </a:r>
                      <a:r>
                        <a:rPr sz="1400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36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EC"/>
                    </a:solidFill>
                  </a:tcPr>
                </a:tc>
              </a:tr>
              <a:tr h="280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8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45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  <a:tc>
                  <a:txBody>
                    <a:bodyPr/>
                    <a:lstStyle/>
                    <a:p>
                      <a:pPr marR="1086485" algn="l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IN"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    </a:t>
                      </a:r>
                      <a:r>
                        <a:rPr sz="1400" spc="-5" dirty="0" smtClean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105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1D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304157" y="2876550"/>
            <a:ext cx="359728" cy="288290"/>
          </a:xfrm>
          <a:custGeom>
            <a:avLst/>
            <a:gdLst/>
            <a:ahLst/>
            <a:cxnLst/>
            <a:rect l="l" t="t" r="r" b="b"/>
            <a:pathLst>
              <a:path w="719454" h="576579">
                <a:moveTo>
                  <a:pt x="0" y="288035"/>
                </a:moveTo>
                <a:lnTo>
                  <a:pt x="3899" y="245460"/>
                </a:lnTo>
                <a:lnTo>
                  <a:pt x="15228" y="204828"/>
                </a:lnTo>
                <a:lnTo>
                  <a:pt x="33429" y="166584"/>
                </a:lnTo>
                <a:lnTo>
                  <a:pt x="57946" y="131173"/>
                </a:lnTo>
                <a:lnTo>
                  <a:pt x="88222" y="99041"/>
                </a:lnTo>
                <a:lnTo>
                  <a:pt x="123701" y="70632"/>
                </a:lnTo>
                <a:lnTo>
                  <a:pt x="163827" y="46390"/>
                </a:lnTo>
                <a:lnTo>
                  <a:pt x="208042" y="26762"/>
                </a:lnTo>
                <a:lnTo>
                  <a:pt x="255791" y="12190"/>
                </a:lnTo>
                <a:lnTo>
                  <a:pt x="306517" y="3121"/>
                </a:lnTo>
                <a:lnTo>
                  <a:pt x="359663" y="0"/>
                </a:lnTo>
                <a:lnTo>
                  <a:pt x="412810" y="3121"/>
                </a:lnTo>
                <a:lnTo>
                  <a:pt x="463536" y="12190"/>
                </a:lnTo>
                <a:lnTo>
                  <a:pt x="511285" y="26762"/>
                </a:lnTo>
                <a:lnTo>
                  <a:pt x="555500" y="46390"/>
                </a:lnTo>
                <a:lnTo>
                  <a:pt x="595626" y="70632"/>
                </a:lnTo>
                <a:lnTo>
                  <a:pt x="631105" y="99041"/>
                </a:lnTo>
                <a:lnTo>
                  <a:pt x="661381" y="131173"/>
                </a:lnTo>
                <a:lnTo>
                  <a:pt x="685898" y="166584"/>
                </a:lnTo>
                <a:lnTo>
                  <a:pt x="704099" y="204828"/>
                </a:lnTo>
                <a:lnTo>
                  <a:pt x="715428" y="245460"/>
                </a:lnTo>
                <a:lnTo>
                  <a:pt x="719327" y="288035"/>
                </a:lnTo>
                <a:lnTo>
                  <a:pt x="715428" y="330611"/>
                </a:lnTo>
                <a:lnTo>
                  <a:pt x="704099" y="371243"/>
                </a:lnTo>
                <a:lnTo>
                  <a:pt x="685898" y="409487"/>
                </a:lnTo>
                <a:lnTo>
                  <a:pt x="661381" y="444898"/>
                </a:lnTo>
                <a:lnTo>
                  <a:pt x="631105" y="477030"/>
                </a:lnTo>
                <a:lnTo>
                  <a:pt x="595626" y="505439"/>
                </a:lnTo>
                <a:lnTo>
                  <a:pt x="555500" y="529681"/>
                </a:lnTo>
                <a:lnTo>
                  <a:pt x="511285" y="549309"/>
                </a:lnTo>
                <a:lnTo>
                  <a:pt x="463536" y="563881"/>
                </a:lnTo>
                <a:lnTo>
                  <a:pt x="412810" y="572950"/>
                </a:lnTo>
                <a:lnTo>
                  <a:pt x="359663" y="576071"/>
                </a:lnTo>
                <a:lnTo>
                  <a:pt x="306517" y="572950"/>
                </a:lnTo>
                <a:lnTo>
                  <a:pt x="255791" y="563881"/>
                </a:lnTo>
                <a:lnTo>
                  <a:pt x="208042" y="549309"/>
                </a:lnTo>
                <a:lnTo>
                  <a:pt x="163827" y="529681"/>
                </a:lnTo>
                <a:lnTo>
                  <a:pt x="123701" y="505439"/>
                </a:lnTo>
                <a:lnTo>
                  <a:pt x="88222" y="477030"/>
                </a:lnTo>
                <a:lnTo>
                  <a:pt x="57946" y="444898"/>
                </a:lnTo>
                <a:lnTo>
                  <a:pt x="33429" y="409487"/>
                </a:lnTo>
                <a:lnTo>
                  <a:pt x="15228" y="371243"/>
                </a:lnTo>
                <a:lnTo>
                  <a:pt x="3899" y="330611"/>
                </a:lnTo>
                <a:lnTo>
                  <a:pt x="0" y="288035"/>
                </a:lnTo>
                <a:close/>
              </a:path>
            </a:pathLst>
          </a:custGeom>
          <a:ln w="28956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92842" y="3471736"/>
            <a:ext cx="359728" cy="288290"/>
          </a:xfrm>
          <a:custGeom>
            <a:avLst/>
            <a:gdLst/>
            <a:ahLst/>
            <a:cxnLst/>
            <a:rect l="l" t="t" r="r" b="b"/>
            <a:pathLst>
              <a:path w="719454" h="576579">
                <a:moveTo>
                  <a:pt x="0" y="288035"/>
                </a:moveTo>
                <a:lnTo>
                  <a:pt x="3899" y="245460"/>
                </a:lnTo>
                <a:lnTo>
                  <a:pt x="15228" y="204828"/>
                </a:lnTo>
                <a:lnTo>
                  <a:pt x="33429" y="166584"/>
                </a:lnTo>
                <a:lnTo>
                  <a:pt x="57946" y="131173"/>
                </a:lnTo>
                <a:lnTo>
                  <a:pt x="88222" y="99041"/>
                </a:lnTo>
                <a:lnTo>
                  <a:pt x="123701" y="70632"/>
                </a:lnTo>
                <a:lnTo>
                  <a:pt x="163827" y="46390"/>
                </a:lnTo>
                <a:lnTo>
                  <a:pt x="208042" y="26762"/>
                </a:lnTo>
                <a:lnTo>
                  <a:pt x="255791" y="12190"/>
                </a:lnTo>
                <a:lnTo>
                  <a:pt x="306517" y="3121"/>
                </a:lnTo>
                <a:lnTo>
                  <a:pt x="359663" y="0"/>
                </a:lnTo>
                <a:lnTo>
                  <a:pt x="412810" y="3121"/>
                </a:lnTo>
                <a:lnTo>
                  <a:pt x="463536" y="12190"/>
                </a:lnTo>
                <a:lnTo>
                  <a:pt x="511285" y="26762"/>
                </a:lnTo>
                <a:lnTo>
                  <a:pt x="555500" y="46390"/>
                </a:lnTo>
                <a:lnTo>
                  <a:pt x="595626" y="70632"/>
                </a:lnTo>
                <a:lnTo>
                  <a:pt x="631105" y="99041"/>
                </a:lnTo>
                <a:lnTo>
                  <a:pt x="661381" y="131173"/>
                </a:lnTo>
                <a:lnTo>
                  <a:pt x="685898" y="166584"/>
                </a:lnTo>
                <a:lnTo>
                  <a:pt x="704099" y="204828"/>
                </a:lnTo>
                <a:lnTo>
                  <a:pt x="715428" y="245460"/>
                </a:lnTo>
                <a:lnTo>
                  <a:pt x="719327" y="288035"/>
                </a:lnTo>
                <a:lnTo>
                  <a:pt x="715428" y="330611"/>
                </a:lnTo>
                <a:lnTo>
                  <a:pt x="704099" y="371243"/>
                </a:lnTo>
                <a:lnTo>
                  <a:pt x="685898" y="409487"/>
                </a:lnTo>
                <a:lnTo>
                  <a:pt x="661381" y="444898"/>
                </a:lnTo>
                <a:lnTo>
                  <a:pt x="631105" y="477030"/>
                </a:lnTo>
                <a:lnTo>
                  <a:pt x="595626" y="505439"/>
                </a:lnTo>
                <a:lnTo>
                  <a:pt x="555500" y="529681"/>
                </a:lnTo>
                <a:lnTo>
                  <a:pt x="511285" y="549309"/>
                </a:lnTo>
                <a:lnTo>
                  <a:pt x="463536" y="563881"/>
                </a:lnTo>
                <a:lnTo>
                  <a:pt x="412810" y="572950"/>
                </a:lnTo>
                <a:lnTo>
                  <a:pt x="359663" y="576071"/>
                </a:lnTo>
                <a:lnTo>
                  <a:pt x="306517" y="572950"/>
                </a:lnTo>
                <a:lnTo>
                  <a:pt x="255791" y="563881"/>
                </a:lnTo>
                <a:lnTo>
                  <a:pt x="208042" y="549309"/>
                </a:lnTo>
                <a:lnTo>
                  <a:pt x="163827" y="529681"/>
                </a:lnTo>
                <a:lnTo>
                  <a:pt x="123701" y="505439"/>
                </a:lnTo>
                <a:lnTo>
                  <a:pt x="88222" y="477030"/>
                </a:lnTo>
                <a:lnTo>
                  <a:pt x="57946" y="444898"/>
                </a:lnTo>
                <a:lnTo>
                  <a:pt x="33429" y="409487"/>
                </a:lnTo>
                <a:lnTo>
                  <a:pt x="15228" y="371243"/>
                </a:lnTo>
                <a:lnTo>
                  <a:pt x="3899" y="330611"/>
                </a:lnTo>
                <a:lnTo>
                  <a:pt x="0" y="288035"/>
                </a:lnTo>
                <a:close/>
              </a:path>
            </a:pathLst>
          </a:custGeom>
          <a:ln w="28955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60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91394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Conditional Probability </a:t>
            </a:r>
            <a:r>
              <a:rPr sz="2800" dirty="0">
                <a:solidFill>
                  <a:srgbClr val="095A82"/>
                </a:solidFill>
              </a:rPr>
              <a:t>-</a:t>
            </a:r>
            <a:r>
              <a:rPr sz="2800" spc="-38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774692" y="3364237"/>
            <a:ext cx="825246" cy="355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6790" y="3355854"/>
            <a:ext cx="779526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7646" y="3377184"/>
            <a:ext cx="774383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540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3524" y="4138428"/>
            <a:ext cx="7642098" cy="345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1050" y="4155948"/>
            <a:ext cx="7581900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764" y="4153662"/>
            <a:ext cx="7586663" cy="290513"/>
          </a:xfrm>
          <a:custGeom>
            <a:avLst/>
            <a:gdLst/>
            <a:ahLst/>
            <a:cxnLst/>
            <a:rect l="l" t="t" r="r" b="b"/>
            <a:pathLst>
              <a:path w="15173325" h="581025">
                <a:moveTo>
                  <a:pt x="0" y="580644"/>
                </a:moveTo>
                <a:lnTo>
                  <a:pt x="15172944" y="580644"/>
                </a:lnTo>
                <a:lnTo>
                  <a:pt x="15172944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0184" y="2868168"/>
            <a:ext cx="128054" cy="136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52950" y="2881122"/>
            <a:ext cx="38100" cy="1275080"/>
          </a:xfrm>
          <a:custGeom>
            <a:avLst/>
            <a:gdLst/>
            <a:ahLst/>
            <a:cxnLst/>
            <a:rect l="l" t="t" r="r" b="b"/>
            <a:pathLst>
              <a:path w="76200" h="2550159">
                <a:moveTo>
                  <a:pt x="31750" y="2473579"/>
                </a:moveTo>
                <a:lnTo>
                  <a:pt x="0" y="2473579"/>
                </a:lnTo>
                <a:lnTo>
                  <a:pt x="38100" y="2549779"/>
                </a:lnTo>
                <a:lnTo>
                  <a:pt x="69850" y="2486279"/>
                </a:lnTo>
                <a:lnTo>
                  <a:pt x="31750" y="2486279"/>
                </a:lnTo>
                <a:lnTo>
                  <a:pt x="31750" y="2473579"/>
                </a:lnTo>
                <a:close/>
              </a:path>
              <a:path w="76200" h="2550159">
                <a:moveTo>
                  <a:pt x="44450" y="0"/>
                </a:moveTo>
                <a:lnTo>
                  <a:pt x="31750" y="0"/>
                </a:lnTo>
                <a:lnTo>
                  <a:pt x="31750" y="2486279"/>
                </a:lnTo>
                <a:lnTo>
                  <a:pt x="44450" y="2486279"/>
                </a:lnTo>
                <a:lnTo>
                  <a:pt x="44450" y="0"/>
                </a:lnTo>
                <a:close/>
              </a:path>
              <a:path w="76200" h="2550159">
                <a:moveTo>
                  <a:pt x="76200" y="2473579"/>
                </a:moveTo>
                <a:lnTo>
                  <a:pt x="44450" y="2473579"/>
                </a:lnTo>
                <a:lnTo>
                  <a:pt x="44450" y="2486279"/>
                </a:lnTo>
                <a:lnTo>
                  <a:pt x="69850" y="2486279"/>
                </a:lnTo>
                <a:lnTo>
                  <a:pt x="76200" y="247357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9402" y="1091184"/>
            <a:ext cx="8070342" cy="18310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208" y="1181100"/>
            <a:ext cx="6451854" cy="16924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404" y="1107186"/>
            <a:ext cx="8013383" cy="1774190"/>
          </a:xfrm>
          <a:custGeom>
            <a:avLst/>
            <a:gdLst/>
            <a:ahLst/>
            <a:cxnLst/>
            <a:rect l="l" t="t" r="r" b="b"/>
            <a:pathLst>
              <a:path w="16026765" h="3548379">
                <a:moveTo>
                  <a:pt x="0" y="3547872"/>
                </a:moveTo>
                <a:lnTo>
                  <a:pt x="16026384" y="3547872"/>
                </a:lnTo>
                <a:lnTo>
                  <a:pt x="16026384" y="0"/>
                </a:lnTo>
                <a:lnTo>
                  <a:pt x="0" y="0"/>
                </a:lnTo>
                <a:lnTo>
                  <a:pt x="0" y="3547872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404" y="1107186"/>
            <a:ext cx="8013383" cy="1774190"/>
          </a:xfrm>
          <a:custGeom>
            <a:avLst/>
            <a:gdLst/>
            <a:ahLst/>
            <a:cxnLst/>
            <a:rect l="l" t="t" r="r" b="b"/>
            <a:pathLst>
              <a:path w="16026765" h="3548379">
                <a:moveTo>
                  <a:pt x="0" y="3547872"/>
                </a:moveTo>
                <a:lnTo>
                  <a:pt x="16026384" y="3547872"/>
                </a:lnTo>
                <a:lnTo>
                  <a:pt x="16026384" y="0"/>
                </a:lnTo>
                <a:lnTo>
                  <a:pt x="0" y="0"/>
                </a:lnTo>
                <a:lnTo>
                  <a:pt x="0" y="354787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622" y="1210881"/>
            <a:ext cx="6261735" cy="15591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#Conditional</a:t>
            </a:r>
            <a:r>
              <a:rPr sz="1000" i="1" spc="-5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Probability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#Total no. of students without edureka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training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student_without_training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60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>
              <a:spcBef>
                <a:spcPts val="3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#Students getting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good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salary without training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student_without_training_good_sal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3550" marR="2540" indent="-457518">
              <a:lnSpc>
                <a:spcPct val="102000"/>
              </a:lnSpc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"The probability of students getting good package without </a:t>
            </a:r>
            <a:r>
              <a:rPr sz="1000" b="1" spc="-3" dirty="0" smtClean="0">
                <a:solidFill>
                  <a:srgbClr val="008080"/>
                </a:solidFill>
                <a:latin typeface="Courier New"/>
                <a:cs typeface="Courier New"/>
              </a:rPr>
              <a:t>training 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" 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"is</a:t>
            </a:r>
            <a:r>
              <a:rPr sz="1000" b="1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00" b="1" spc="-3" dirty="0">
                <a:solidFill>
                  <a:srgbClr val="008080"/>
                </a:solidFill>
                <a:latin typeface="Courier New"/>
                <a:cs typeface="Courier New"/>
              </a:rPr>
              <a:t>"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student_without_training_good_sal/student_without_training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3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487" y="850392"/>
            <a:ext cx="8210550" cy="14605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1629727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spc="-3" dirty="0">
                <a:solidFill>
                  <a:srgbClr val="095A82"/>
                </a:solidFill>
              </a:rPr>
              <a:t>Probabili</a:t>
            </a:r>
            <a:r>
              <a:rPr sz="2800" spc="-15" dirty="0">
                <a:solidFill>
                  <a:srgbClr val="095A82"/>
                </a:solidFill>
              </a:rPr>
              <a:t>t</a:t>
            </a:r>
            <a:r>
              <a:rPr sz="2800" dirty="0">
                <a:solidFill>
                  <a:srgbClr val="095A82"/>
                </a:solidFill>
              </a:rPr>
              <a:t>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187958" y="1382268"/>
            <a:ext cx="1718310" cy="2377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6902" y="1767078"/>
            <a:ext cx="5163312" cy="1457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8624" y="1829562"/>
            <a:ext cx="4911852" cy="1384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19856" y="1780032"/>
            <a:ext cx="5112385" cy="1406843"/>
          </a:xfrm>
          <a:custGeom>
            <a:avLst/>
            <a:gdLst/>
            <a:ahLst/>
            <a:cxnLst/>
            <a:rect l="l" t="t" r="r" b="b"/>
            <a:pathLst>
              <a:path w="10224769" h="2813685">
                <a:moveTo>
                  <a:pt x="10224516" y="0"/>
                </a:moveTo>
                <a:lnTo>
                  <a:pt x="468884" y="0"/>
                </a:lnTo>
                <a:lnTo>
                  <a:pt x="420944" y="2420"/>
                </a:lnTo>
                <a:lnTo>
                  <a:pt x="374388" y="9526"/>
                </a:lnTo>
                <a:lnTo>
                  <a:pt x="329453" y="21080"/>
                </a:lnTo>
                <a:lnTo>
                  <a:pt x="286375" y="36847"/>
                </a:lnTo>
                <a:lnTo>
                  <a:pt x="245388" y="56592"/>
                </a:lnTo>
                <a:lnTo>
                  <a:pt x="206728" y="80079"/>
                </a:lnTo>
                <a:lnTo>
                  <a:pt x="170632" y="107071"/>
                </a:lnTo>
                <a:lnTo>
                  <a:pt x="137334" y="137334"/>
                </a:lnTo>
                <a:lnTo>
                  <a:pt x="107071" y="170632"/>
                </a:lnTo>
                <a:lnTo>
                  <a:pt x="80079" y="206728"/>
                </a:lnTo>
                <a:lnTo>
                  <a:pt x="56592" y="245388"/>
                </a:lnTo>
                <a:lnTo>
                  <a:pt x="36847" y="286375"/>
                </a:lnTo>
                <a:lnTo>
                  <a:pt x="21080" y="329453"/>
                </a:lnTo>
                <a:lnTo>
                  <a:pt x="9526" y="374388"/>
                </a:lnTo>
                <a:lnTo>
                  <a:pt x="2420" y="420944"/>
                </a:lnTo>
                <a:lnTo>
                  <a:pt x="0" y="468883"/>
                </a:lnTo>
                <a:lnTo>
                  <a:pt x="0" y="2813303"/>
                </a:lnTo>
                <a:lnTo>
                  <a:pt x="9755632" y="2813303"/>
                </a:lnTo>
                <a:lnTo>
                  <a:pt x="9803571" y="2810883"/>
                </a:lnTo>
                <a:lnTo>
                  <a:pt x="9850127" y="2803777"/>
                </a:lnTo>
                <a:lnTo>
                  <a:pt x="9895062" y="2792223"/>
                </a:lnTo>
                <a:lnTo>
                  <a:pt x="9938140" y="2776456"/>
                </a:lnTo>
                <a:lnTo>
                  <a:pt x="9979127" y="2756711"/>
                </a:lnTo>
                <a:lnTo>
                  <a:pt x="10017787" y="2733224"/>
                </a:lnTo>
                <a:lnTo>
                  <a:pt x="10053883" y="2706232"/>
                </a:lnTo>
                <a:lnTo>
                  <a:pt x="10087181" y="2675969"/>
                </a:lnTo>
                <a:lnTo>
                  <a:pt x="10117444" y="2642671"/>
                </a:lnTo>
                <a:lnTo>
                  <a:pt x="10144436" y="2606575"/>
                </a:lnTo>
                <a:lnTo>
                  <a:pt x="10167923" y="2567915"/>
                </a:lnTo>
                <a:lnTo>
                  <a:pt x="10187668" y="2526928"/>
                </a:lnTo>
                <a:lnTo>
                  <a:pt x="10203435" y="2483850"/>
                </a:lnTo>
                <a:lnTo>
                  <a:pt x="10214989" y="2438915"/>
                </a:lnTo>
                <a:lnTo>
                  <a:pt x="10222095" y="2392359"/>
                </a:lnTo>
                <a:lnTo>
                  <a:pt x="10224516" y="2344419"/>
                </a:lnTo>
                <a:lnTo>
                  <a:pt x="10224516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3971" y="1878965"/>
            <a:ext cx="4667250" cy="120257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92100" indent="-285750">
              <a:spcBef>
                <a:spcPts val="48"/>
              </a:spcBef>
              <a:buClr>
                <a:srgbClr val="095A82"/>
              </a:buClr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the measure of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how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likely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something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will</a:t>
            </a:r>
            <a:r>
              <a:rPr sz="14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occur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buClr>
                <a:srgbClr val="095A82"/>
              </a:buClr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It is the ratio of </a:t>
            </a:r>
            <a:r>
              <a:rPr sz="1400" spc="-8" dirty="0">
                <a:solidFill>
                  <a:srgbClr val="5F5F5F"/>
                </a:solidFill>
                <a:cs typeface="Calibri"/>
              </a:rPr>
              <a:t>desired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outcomes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to total</a:t>
            </a:r>
            <a:r>
              <a:rPr sz="1400" spc="5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outcomes: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1232218">
              <a:spcBef>
                <a:spcPts val="583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(#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desired)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/ (#</a:t>
            </a:r>
            <a:r>
              <a:rPr sz="1400" spc="3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total)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3"/>
              </a:spcBef>
            </a:pPr>
            <a:endParaRPr sz="16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2100" indent="-285750">
              <a:buClr>
                <a:srgbClr val="095A82"/>
              </a:buClr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5" dirty="0">
                <a:solidFill>
                  <a:srgbClr val="5F5F5F"/>
                </a:solidFill>
                <a:cs typeface="Calibri"/>
              </a:rPr>
              <a:t>The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Probabilities of all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outcomes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always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sum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to</a:t>
            </a:r>
            <a:r>
              <a:rPr sz="1400" spc="55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1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3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352" y="4727448"/>
            <a:ext cx="1137920" cy="416243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9590" y="4726683"/>
            <a:ext cx="1138047" cy="41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487" y="857631"/>
            <a:ext cx="821055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00" y="2225177"/>
            <a:ext cx="74295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5. </a:t>
            </a:r>
            <a:r>
              <a:rPr lang="en-IN" sz="3300" b="1" spc="-3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Bayes' </a:t>
            </a:r>
            <a:r>
              <a:rPr lang="en-IN" sz="3300" b="1" spc="-3" dirty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Inference</a:t>
            </a:r>
            <a:endParaRPr sz="3300" b="1" spc="-3" dirty="0">
              <a:solidFill>
                <a:srgbClr val="FFFFFF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2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1" y="0"/>
            <a:ext cx="1243965" cy="109601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5"/>
            <a:ext cx="662940" cy="489584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5"/>
            <a:ext cx="664845" cy="489584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827" y="4725927"/>
            <a:ext cx="1138428" cy="417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75" y="2498946"/>
            <a:ext cx="9123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5080" indent="3810" algn="ctr">
              <a:spcBef>
                <a:spcPts val="50"/>
              </a:spcBef>
            </a:pPr>
            <a:r>
              <a:rPr lang="en-IN" sz="3600" spc="-3" dirty="0" smtClean="0">
                <a:solidFill>
                  <a:srgbClr val="002060"/>
                </a:solidFill>
              </a:rPr>
              <a:t>Bayes Inference</a:t>
            </a:r>
            <a:endParaRPr lang="en-IN" sz="3600" spc="-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4533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Baye’s</a:t>
            </a:r>
            <a:r>
              <a:rPr sz="2800" spc="-43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Inference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896868" y="3052572"/>
            <a:ext cx="1426528" cy="1427480"/>
          </a:xfrm>
          <a:custGeom>
            <a:avLst/>
            <a:gdLst/>
            <a:ahLst/>
            <a:cxnLst/>
            <a:rect l="l" t="t" r="r" b="b"/>
            <a:pathLst>
              <a:path w="2853054" h="2854959">
                <a:moveTo>
                  <a:pt x="1426464" y="0"/>
                </a:moveTo>
                <a:lnTo>
                  <a:pt x="1378422" y="794"/>
                </a:lnTo>
                <a:lnTo>
                  <a:pt x="1330779" y="3160"/>
                </a:lnTo>
                <a:lnTo>
                  <a:pt x="1283558" y="7072"/>
                </a:lnTo>
                <a:lnTo>
                  <a:pt x="1236785" y="12507"/>
                </a:lnTo>
                <a:lnTo>
                  <a:pt x="1190484" y="19438"/>
                </a:lnTo>
                <a:lnTo>
                  <a:pt x="1144680" y="27841"/>
                </a:lnTo>
                <a:lnTo>
                  <a:pt x="1099399" y="37691"/>
                </a:lnTo>
                <a:lnTo>
                  <a:pt x="1054665" y="48963"/>
                </a:lnTo>
                <a:lnTo>
                  <a:pt x="1010504" y="61631"/>
                </a:lnTo>
                <a:lnTo>
                  <a:pt x="966939" y="75672"/>
                </a:lnTo>
                <a:lnTo>
                  <a:pt x="923998" y="91060"/>
                </a:lnTo>
                <a:lnTo>
                  <a:pt x="881703" y="107769"/>
                </a:lnTo>
                <a:lnTo>
                  <a:pt x="840081" y="125776"/>
                </a:lnTo>
                <a:lnTo>
                  <a:pt x="799155" y="145055"/>
                </a:lnTo>
                <a:lnTo>
                  <a:pt x="758952" y="165581"/>
                </a:lnTo>
                <a:lnTo>
                  <a:pt x="719496" y="187329"/>
                </a:lnTo>
                <a:lnTo>
                  <a:pt x="680812" y="210274"/>
                </a:lnTo>
                <a:lnTo>
                  <a:pt x="642926" y="234392"/>
                </a:lnTo>
                <a:lnTo>
                  <a:pt x="605861" y="259657"/>
                </a:lnTo>
                <a:lnTo>
                  <a:pt x="569643" y="286044"/>
                </a:lnTo>
                <a:lnTo>
                  <a:pt x="534297" y="313528"/>
                </a:lnTo>
                <a:lnTo>
                  <a:pt x="499848" y="342085"/>
                </a:lnTo>
                <a:lnTo>
                  <a:pt x="466321" y="371689"/>
                </a:lnTo>
                <a:lnTo>
                  <a:pt x="433741" y="402315"/>
                </a:lnTo>
                <a:lnTo>
                  <a:pt x="402132" y="433939"/>
                </a:lnTo>
                <a:lnTo>
                  <a:pt x="371521" y="466536"/>
                </a:lnTo>
                <a:lnTo>
                  <a:pt x="341931" y="500079"/>
                </a:lnTo>
                <a:lnTo>
                  <a:pt x="313388" y="534546"/>
                </a:lnTo>
                <a:lnTo>
                  <a:pt x="285917" y="569910"/>
                </a:lnTo>
                <a:lnTo>
                  <a:pt x="259542" y="606146"/>
                </a:lnTo>
                <a:lnTo>
                  <a:pt x="234289" y="643231"/>
                </a:lnTo>
                <a:lnTo>
                  <a:pt x="210183" y="681137"/>
                </a:lnTo>
                <a:lnTo>
                  <a:pt x="187248" y="719842"/>
                </a:lnTo>
                <a:lnTo>
                  <a:pt x="165510" y="759319"/>
                </a:lnTo>
                <a:lnTo>
                  <a:pt x="144993" y="799544"/>
                </a:lnTo>
                <a:lnTo>
                  <a:pt x="125722" y="840492"/>
                </a:lnTo>
                <a:lnTo>
                  <a:pt x="107724" y="882137"/>
                </a:lnTo>
                <a:lnTo>
                  <a:pt x="91021" y="924456"/>
                </a:lnTo>
                <a:lnTo>
                  <a:pt x="75640" y="967422"/>
                </a:lnTo>
                <a:lnTo>
                  <a:pt x="61606" y="1011011"/>
                </a:lnTo>
                <a:lnTo>
                  <a:pt x="48942" y="1055199"/>
                </a:lnTo>
                <a:lnTo>
                  <a:pt x="37675" y="1099959"/>
                </a:lnTo>
                <a:lnTo>
                  <a:pt x="27829" y="1145267"/>
                </a:lnTo>
                <a:lnTo>
                  <a:pt x="19430" y="1191098"/>
                </a:lnTo>
                <a:lnTo>
                  <a:pt x="12502" y="1237427"/>
                </a:lnTo>
                <a:lnTo>
                  <a:pt x="7069" y="1284230"/>
                </a:lnTo>
                <a:lnTo>
                  <a:pt x="3158" y="1331480"/>
                </a:lnTo>
                <a:lnTo>
                  <a:pt x="793" y="1379154"/>
                </a:lnTo>
                <a:lnTo>
                  <a:pt x="0" y="1427225"/>
                </a:lnTo>
                <a:lnTo>
                  <a:pt x="793" y="1475297"/>
                </a:lnTo>
                <a:lnTo>
                  <a:pt x="3158" y="1522971"/>
                </a:lnTo>
                <a:lnTo>
                  <a:pt x="7069" y="1570221"/>
                </a:lnTo>
                <a:lnTo>
                  <a:pt x="12502" y="1617024"/>
                </a:lnTo>
                <a:lnTo>
                  <a:pt x="19430" y="1663353"/>
                </a:lnTo>
                <a:lnTo>
                  <a:pt x="27829" y="1709184"/>
                </a:lnTo>
                <a:lnTo>
                  <a:pt x="37675" y="1754492"/>
                </a:lnTo>
                <a:lnTo>
                  <a:pt x="48942" y="1799252"/>
                </a:lnTo>
                <a:lnTo>
                  <a:pt x="61606" y="1843440"/>
                </a:lnTo>
                <a:lnTo>
                  <a:pt x="75640" y="1887029"/>
                </a:lnTo>
                <a:lnTo>
                  <a:pt x="91021" y="1929995"/>
                </a:lnTo>
                <a:lnTo>
                  <a:pt x="107724" y="1972314"/>
                </a:lnTo>
                <a:lnTo>
                  <a:pt x="125722" y="2013959"/>
                </a:lnTo>
                <a:lnTo>
                  <a:pt x="144993" y="2054907"/>
                </a:lnTo>
                <a:lnTo>
                  <a:pt x="165510" y="2095132"/>
                </a:lnTo>
                <a:lnTo>
                  <a:pt x="187248" y="2134609"/>
                </a:lnTo>
                <a:lnTo>
                  <a:pt x="210183" y="2173314"/>
                </a:lnTo>
                <a:lnTo>
                  <a:pt x="234289" y="2211220"/>
                </a:lnTo>
                <a:lnTo>
                  <a:pt x="259542" y="2248305"/>
                </a:lnTo>
                <a:lnTo>
                  <a:pt x="285917" y="2284541"/>
                </a:lnTo>
                <a:lnTo>
                  <a:pt x="313388" y="2319905"/>
                </a:lnTo>
                <a:lnTo>
                  <a:pt x="341931" y="2354372"/>
                </a:lnTo>
                <a:lnTo>
                  <a:pt x="371521" y="2387915"/>
                </a:lnTo>
                <a:lnTo>
                  <a:pt x="402132" y="2420512"/>
                </a:lnTo>
                <a:lnTo>
                  <a:pt x="433741" y="2452136"/>
                </a:lnTo>
                <a:lnTo>
                  <a:pt x="466321" y="2482762"/>
                </a:lnTo>
                <a:lnTo>
                  <a:pt x="499848" y="2512366"/>
                </a:lnTo>
                <a:lnTo>
                  <a:pt x="534297" y="2540923"/>
                </a:lnTo>
                <a:lnTo>
                  <a:pt x="569643" y="2568407"/>
                </a:lnTo>
                <a:lnTo>
                  <a:pt x="605861" y="2594794"/>
                </a:lnTo>
                <a:lnTo>
                  <a:pt x="642926" y="2620059"/>
                </a:lnTo>
                <a:lnTo>
                  <a:pt x="680812" y="2644177"/>
                </a:lnTo>
                <a:lnTo>
                  <a:pt x="719496" y="2667122"/>
                </a:lnTo>
                <a:lnTo>
                  <a:pt x="758952" y="2688870"/>
                </a:lnTo>
                <a:lnTo>
                  <a:pt x="799155" y="2709396"/>
                </a:lnTo>
                <a:lnTo>
                  <a:pt x="840081" y="2728675"/>
                </a:lnTo>
                <a:lnTo>
                  <a:pt x="881703" y="2746682"/>
                </a:lnTo>
                <a:lnTo>
                  <a:pt x="923998" y="2763391"/>
                </a:lnTo>
                <a:lnTo>
                  <a:pt x="966939" y="2778779"/>
                </a:lnTo>
                <a:lnTo>
                  <a:pt x="1010504" y="2792820"/>
                </a:lnTo>
                <a:lnTo>
                  <a:pt x="1054665" y="2805488"/>
                </a:lnTo>
                <a:lnTo>
                  <a:pt x="1099399" y="2816760"/>
                </a:lnTo>
                <a:lnTo>
                  <a:pt x="1144680" y="2826610"/>
                </a:lnTo>
                <a:lnTo>
                  <a:pt x="1190484" y="2835013"/>
                </a:lnTo>
                <a:lnTo>
                  <a:pt x="1236785" y="2841944"/>
                </a:lnTo>
                <a:lnTo>
                  <a:pt x="1283558" y="2847379"/>
                </a:lnTo>
                <a:lnTo>
                  <a:pt x="1330779" y="2851291"/>
                </a:lnTo>
                <a:lnTo>
                  <a:pt x="1378422" y="2853657"/>
                </a:lnTo>
                <a:lnTo>
                  <a:pt x="1426464" y="2854452"/>
                </a:lnTo>
                <a:lnTo>
                  <a:pt x="1474505" y="2853657"/>
                </a:lnTo>
                <a:lnTo>
                  <a:pt x="1522148" y="2851291"/>
                </a:lnTo>
                <a:lnTo>
                  <a:pt x="1569369" y="2847379"/>
                </a:lnTo>
                <a:lnTo>
                  <a:pt x="1616142" y="2841944"/>
                </a:lnTo>
                <a:lnTo>
                  <a:pt x="1662443" y="2835013"/>
                </a:lnTo>
                <a:lnTo>
                  <a:pt x="1708247" y="2826610"/>
                </a:lnTo>
                <a:lnTo>
                  <a:pt x="1753528" y="2816760"/>
                </a:lnTo>
                <a:lnTo>
                  <a:pt x="1798262" y="2805488"/>
                </a:lnTo>
                <a:lnTo>
                  <a:pt x="1842423" y="2792820"/>
                </a:lnTo>
                <a:lnTo>
                  <a:pt x="1885988" y="2778779"/>
                </a:lnTo>
                <a:lnTo>
                  <a:pt x="1928929" y="2763391"/>
                </a:lnTo>
                <a:lnTo>
                  <a:pt x="1971224" y="2746682"/>
                </a:lnTo>
                <a:lnTo>
                  <a:pt x="2012846" y="2728675"/>
                </a:lnTo>
                <a:lnTo>
                  <a:pt x="2053772" y="2709396"/>
                </a:lnTo>
                <a:lnTo>
                  <a:pt x="2093975" y="2688870"/>
                </a:lnTo>
                <a:lnTo>
                  <a:pt x="2133431" y="2667122"/>
                </a:lnTo>
                <a:lnTo>
                  <a:pt x="2172115" y="2644177"/>
                </a:lnTo>
                <a:lnTo>
                  <a:pt x="2210001" y="2620059"/>
                </a:lnTo>
                <a:lnTo>
                  <a:pt x="2247066" y="2594794"/>
                </a:lnTo>
                <a:lnTo>
                  <a:pt x="2283284" y="2568407"/>
                </a:lnTo>
                <a:lnTo>
                  <a:pt x="2318630" y="2540923"/>
                </a:lnTo>
                <a:lnTo>
                  <a:pt x="2353079" y="2512366"/>
                </a:lnTo>
                <a:lnTo>
                  <a:pt x="2386606" y="2482762"/>
                </a:lnTo>
                <a:lnTo>
                  <a:pt x="2419186" y="2452136"/>
                </a:lnTo>
                <a:lnTo>
                  <a:pt x="2450795" y="2420512"/>
                </a:lnTo>
                <a:lnTo>
                  <a:pt x="2481406" y="2387915"/>
                </a:lnTo>
                <a:lnTo>
                  <a:pt x="2510996" y="2354372"/>
                </a:lnTo>
                <a:lnTo>
                  <a:pt x="2539539" y="2319905"/>
                </a:lnTo>
                <a:lnTo>
                  <a:pt x="2567010" y="2284541"/>
                </a:lnTo>
                <a:lnTo>
                  <a:pt x="2593385" y="2248305"/>
                </a:lnTo>
                <a:lnTo>
                  <a:pt x="2618638" y="2211220"/>
                </a:lnTo>
                <a:lnTo>
                  <a:pt x="2642744" y="2173314"/>
                </a:lnTo>
                <a:lnTo>
                  <a:pt x="2665679" y="2134609"/>
                </a:lnTo>
                <a:lnTo>
                  <a:pt x="2687417" y="2095132"/>
                </a:lnTo>
                <a:lnTo>
                  <a:pt x="2707934" y="2054907"/>
                </a:lnTo>
                <a:lnTo>
                  <a:pt x="2727205" y="2013959"/>
                </a:lnTo>
                <a:lnTo>
                  <a:pt x="2745203" y="1972314"/>
                </a:lnTo>
                <a:lnTo>
                  <a:pt x="2761906" y="1929995"/>
                </a:lnTo>
                <a:lnTo>
                  <a:pt x="2777287" y="1887029"/>
                </a:lnTo>
                <a:lnTo>
                  <a:pt x="2791321" y="1843440"/>
                </a:lnTo>
                <a:lnTo>
                  <a:pt x="2803985" y="1799252"/>
                </a:lnTo>
                <a:lnTo>
                  <a:pt x="2815252" y="1754492"/>
                </a:lnTo>
                <a:lnTo>
                  <a:pt x="2825098" y="1709184"/>
                </a:lnTo>
                <a:lnTo>
                  <a:pt x="2833497" y="1663353"/>
                </a:lnTo>
                <a:lnTo>
                  <a:pt x="2840425" y="1617024"/>
                </a:lnTo>
                <a:lnTo>
                  <a:pt x="2845858" y="1570221"/>
                </a:lnTo>
                <a:lnTo>
                  <a:pt x="2849769" y="1522971"/>
                </a:lnTo>
                <a:lnTo>
                  <a:pt x="2852134" y="1475297"/>
                </a:lnTo>
                <a:lnTo>
                  <a:pt x="2852928" y="1427225"/>
                </a:lnTo>
                <a:lnTo>
                  <a:pt x="2852134" y="1379154"/>
                </a:lnTo>
                <a:lnTo>
                  <a:pt x="2849769" y="1331480"/>
                </a:lnTo>
                <a:lnTo>
                  <a:pt x="2845858" y="1284230"/>
                </a:lnTo>
                <a:lnTo>
                  <a:pt x="2840425" y="1237427"/>
                </a:lnTo>
                <a:lnTo>
                  <a:pt x="2833497" y="1191098"/>
                </a:lnTo>
                <a:lnTo>
                  <a:pt x="2825098" y="1145267"/>
                </a:lnTo>
                <a:lnTo>
                  <a:pt x="2815252" y="1099959"/>
                </a:lnTo>
                <a:lnTo>
                  <a:pt x="2803985" y="1055199"/>
                </a:lnTo>
                <a:lnTo>
                  <a:pt x="2791321" y="1011011"/>
                </a:lnTo>
                <a:lnTo>
                  <a:pt x="2777287" y="967422"/>
                </a:lnTo>
                <a:lnTo>
                  <a:pt x="2761906" y="924456"/>
                </a:lnTo>
                <a:lnTo>
                  <a:pt x="2745203" y="882137"/>
                </a:lnTo>
                <a:lnTo>
                  <a:pt x="2727205" y="840492"/>
                </a:lnTo>
                <a:lnTo>
                  <a:pt x="2707934" y="799544"/>
                </a:lnTo>
                <a:lnTo>
                  <a:pt x="2687417" y="759319"/>
                </a:lnTo>
                <a:lnTo>
                  <a:pt x="2665679" y="719842"/>
                </a:lnTo>
                <a:lnTo>
                  <a:pt x="2642744" y="681137"/>
                </a:lnTo>
                <a:lnTo>
                  <a:pt x="2618638" y="643231"/>
                </a:lnTo>
                <a:lnTo>
                  <a:pt x="2593385" y="606146"/>
                </a:lnTo>
                <a:lnTo>
                  <a:pt x="2567010" y="569910"/>
                </a:lnTo>
                <a:lnTo>
                  <a:pt x="2539539" y="534546"/>
                </a:lnTo>
                <a:lnTo>
                  <a:pt x="2510996" y="500079"/>
                </a:lnTo>
                <a:lnTo>
                  <a:pt x="2481406" y="466536"/>
                </a:lnTo>
                <a:lnTo>
                  <a:pt x="2450795" y="433939"/>
                </a:lnTo>
                <a:lnTo>
                  <a:pt x="2419186" y="402315"/>
                </a:lnTo>
                <a:lnTo>
                  <a:pt x="2386606" y="371689"/>
                </a:lnTo>
                <a:lnTo>
                  <a:pt x="2353079" y="342085"/>
                </a:lnTo>
                <a:lnTo>
                  <a:pt x="2318630" y="313528"/>
                </a:lnTo>
                <a:lnTo>
                  <a:pt x="2283284" y="286044"/>
                </a:lnTo>
                <a:lnTo>
                  <a:pt x="2247066" y="259657"/>
                </a:lnTo>
                <a:lnTo>
                  <a:pt x="2210001" y="234392"/>
                </a:lnTo>
                <a:lnTo>
                  <a:pt x="2172115" y="210274"/>
                </a:lnTo>
                <a:lnTo>
                  <a:pt x="2133431" y="187329"/>
                </a:lnTo>
                <a:lnTo>
                  <a:pt x="2093975" y="165581"/>
                </a:lnTo>
                <a:lnTo>
                  <a:pt x="2053772" y="145055"/>
                </a:lnTo>
                <a:lnTo>
                  <a:pt x="2012846" y="125776"/>
                </a:lnTo>
                <a:lnTo>
                  <a:pt x="1971224" y="107769"/>
                </a:lnTo>
                <a:lnTo>
                  <a:pt x="1928929" y="91060"/>
                </a:lnTo>
                <a:lnTo>
                  <a:pt x="1885988" y="75672"/>
                </a:lnTo>
                <a:lnTo>
                  <a:pt x="1842423" y="61631"/>
                </a:lnTo>
                <a:lnTo>
                  <a:pt x="1798262" y="48963"/>
                </a:lnTo>
                <a:lnTo>
                  <a:pt x="1753528" y="37691"/>
                </a:lnTo>
                <a:lnTo>
                  <a:pt x="1708247" y="27841"/>
                </a:lnTo>
                <a:lnTo>
                  <a:pt x="1662443" y="19438"/>
                </a:lnTo>
                <a:lnTo>
                  <a:pt x="1616142" y="12507"/>
                </a:lnTo>
                <a:lnTo>
                  <a:pt x="1569369" y="7072"/>
                </a:lnTo>
                <a:lnTo>
                  <a:pt x="1522148" y="3160"/>
                </a:lnTo>
                <a:lnTo>
                  <a:pt x="1474505" y="794"/>
                </a:lnTo>
                <a:lnTo>
                  <a:pt x="142646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0792" y="3207258"/>
            <a:ext cx="1118870" cy="1117918"/>
          </a:xfrm>
          <a:custGeom>
            <a:avLst/>
            <a:gdLst/>
            <a:ahLst/>
            <a:cxnLst/>
            <a:rect l="l" t="t" r="r" b="b"/>
            <a:pathLst>
              <a:path w="2237740" h="2235834">
                <a:moveTo>
                  <a:pt x="1118616" y="0"/>
                </a:moveTo>
                <a:lnTo>
                  <a:pt x="1070088" y="1032"/>
                </a:lnTo>
                <a:lnTo>
                  <a:pt x="1022088" y="4103"/>
                </a:lnTo>
                <a:lnTo>
                  <a:pt x="974660" y="9169"/>
                </a:lnTo>
                <a:lnTo>
                  <a:pt x="927843" y="16189"/>
                </a:lnTo>
                <a:lnTo>
                  <a:pt x="881681" y="25121"/>
                </a:lnTo>
                <a:lnTo>
                  <a:pt x="836215" y="35923"/>
                </a:lnTo>
                <a:lnTo>
                  <a:pt x="791488" y="48553"/>
                </a:lnTo>
                <a:lnTo>
                  <a:pt x="747540" y="62969"/>
                </a:lnTo>
                <a:lnTo>
                  <a:pt x="704415" y="79129"/>
                </a:lnTo>
                <a:lnTo>
                  <a:pt x="662154" y="96991"/>
                </a:lnTo>
                <a:lnTo>
                  <a:pt x="620799" y="116513"/>
                </a:lnTo>
                <a:lnTo>
                  <a:pt x="580392" y="137653"/>
                </a:lnTo>
                <a:lnTo>
                  <a:pt x="540975" y="160370"/>
                </a:lnTo>
                <a:lnTo>
                  <a:pt x="502590" y="184621"/>
                </a:lnTo>
                <a:lnTo>
                  <a:pt x="465279" y="210364"/>
                </a:lnTo>
                <a:lnTo>
                  <a:pt x="429084" y="237558"/>
                </a:lnTo>
                <a:lnTo>
                  <a:pt x="394046" y="266160"/>
                </a:lnTo>
                <a:lnTo>
                  <a:pt x="360208" y="296128"/>
                </a:lnTo>
                <a:lnTo>
                  <a:pt x="327612" y="327421"/>
                </a:lnTo>
                <a:lnTo>
                  <a:pt x="296299" y="359997"/>
                </a:lnTo>
                <a:lnTo>
                  <a:pt x="266312" y="393813"/>
                </a:lnTo>
                <a:lnTo>
                  <a:pt x="237693" y="428828"/>
                </a:lnTo>
                <a:lnTo>
                  <a:pt x="210483" y="465000"/>
                </a:lnTo>
                <a:lnTo>
                  <a:pt x="184724" y="502286"/>
                </a:lnTo>
                <a:lnTo>
                  <a:pt x="160459" y="540645"/>
                </a:lnTo>
                <a:lnTo>
                  <a:pt x="137729" y="580036"/>
                </a:lnTo>
                <a:lnTo>
                  <a:pt x="116577" y="620415"/>
                </a:lnTo>
                <a:lnTo>
                  <a:pt x="97044" y="661741"/>
                </a:lnTo>
                <a:lnTo>
                  <a:pt x="79172" y="703972"/>
                </a:lnTo>
                <a:lnTo>
                  <a:pt x="63003" y="747066"/>
                </a:lnTo>
                <a:lnTo>
                  <a:pt x="48579" y="790981"/>
                </a:lnTo>
                <a:lnTo>
                  <a:pt x="35942" y="835675"/>
                </a:lnTo>
                <a:lnTo>
                  <a:pt x="25135" y="881106"/>
                </a:lnTo>
                <a:lnTo>
                  <a:pt x="16198" y="927233"/>
                </a:lnTo>
                <a:lnTo>
                  <a:pt x="9174" y="974013"/>
                </a:lnTo>
                <a:lnTo>
                  <a:pt x="4105" y="1021405"/>
                </a:lnTo>
                <a:lnTo>
                  <a:pt x="1033" y="1069365"/>
                </a:lnTo>
                <a:lnTo>
                  <a:pt x="0" y="1117854"/>
                </a:lnTo>
                <a:lnTo>
                  <a:pt x="1033" y="1166342"/>
                </a:lnTo>
                <a:lnTo>
                  <a:pt x="4105" y="1214302"/>
                </a:lnTo>
                <a:lnTo>
                  <a:pt x="9174" y="1261694"/>
                </a:lnTo>
                <a:lnTo>
                  <a:pt x="16198" y="1308474"/>
                </a:lnTo>
                <a:lnTo>
                  <a:pt x="25135" y="1354601"/>
                </a:lnTo>
                <a:lnTo>
                  <a:pt x="35942" y="1400032"/>
                </a:lnTo>
                <a:lnTo>
                  <a:pt x="48579" y="1444726"/>
                </a:lnTo>
                <a:lnTo>
                  <a:pt x="63003" y="1488641"/>
                </a:lnTo>
                <a:lnTo>
                  <a:pt x="79172" y="1531735"/>
                </a:lnTo>
                <a:lnTo>
                  <a:pt x="97044" y="1573966"/>
                </a:lnTo>
                <a:lnTo>
                  <a:pt x="116577" y="1615292"/>
                </a:lnTo>
                <a:lnTo>
                  <a:pt x="137729" y="1655671"/>
                </a:lnTo>
                <a:lnTo>
                  <a:pt x="160459" y="1695062"/>
                </a:lnTo>
                <a:lnTo>
                  <a:pt x="184724" y="1733421"/>
                </a:lnTo>
                <a:lnTo>
                  <a:pt x="210483" y="1770707"/>
                </a:lnTo>
                <a:lnTo>
                  <a:pt x="237693" y="1806879"/>
                </a:lnTo>
                <a:lnTo>
                  <a:pt x="266312" y="1841894"/>
                </a:lnTo>
                <a:lnTo>
                  <a:pt x="296299" y="1875710"/>
                </a:lnTo>
                <a:lnTo>
                  <a:pt x="327612" y="1908286"/>
                </a:lnTo>
                <a:lnTo>
                  <a:pt x="360208" y="1939579"/>
                </a:lnTo>
                <a:lnTo>
                  <a:pt x="394046" y="1969547"/>
                </a:lnTo>
                <a:lnTo>
                  <a:pt x="429084" y="1998149"/>
                </a:lnTo>
                <a:lnTo>
                  <a:pt x="465279" y="2025343"/>
                </a:lnTo>
                <a:lnTo>
                  <a:pt x="502590" y="2051086"/>
                </a:lnTo>
                <a:lnTo>
                  <a:pt x="540975" y="2075337"/>
                </a:lnTo>
                <a:lnTo>
                  <a:pt x="580392" y="2098054"/>
                </a:lnTo>
                <a:lnTo>
                  <a:pt x="620799" y="2119194"/>
                </a:lnTo>
                <a:lnTo>
                  <a:pt x="662154" y="2138716"/>
                </a:lnTo>
                <a:lnTo>
                  <a:pt x="704415" y="2156578"/>
                </a:lnTo>
                <a:lnTo>
                  <a:pt x="747540" y="2172738"/>
                </a:lnTo>
                <a:lnTo>
                  <a:pt x="791488" y="2187154"/>
                </a:lnTo>
                <a:lnTo>
                  <a:pt x="836215" y="2199784"/>
                </a:lnTo>
                <a:lnTo>
                  <a:pt x="881681" y="2210586"/>
                </a:lnTo>
                <a:lnTo>
                  <a:pt x="927843" y="2219518"/>
                </a:lnTo>
                <a:lnTo>
                  <a:pt x="974660" y="2226538"/>
                </a:lnTo>
                <a:lnTo>
                  <a:pt x="1022088" y="2231604"/>
                </a:lnTo>
                <a:lnTo>
                  <a:pt x="1070088" y="2234675"/>
                </a:lnTo>
                <a:lnTo>
                  <a:pt x="1118616" y="2235708"/>
                </a:lnTo>
                <a:lnTo>
                  <a:pt x="1167143" y="2234675"/>
                </a:lnTo>
                <a:lnTo>
                  <a:pt x="1215143" y="2231604"/>
                </a:lnTo>
                <a:lnTo>
                  <a:pt x="1262571" y="2226538"/>
                </a:lnTo>
                <a:lnTo>
                  <a:pt x="1309388" y="2219518"/>
                </a:lnTo>
                <a:lnTo>
                  <a:pt x="1355550" y="2210586"/>
                </a:lnTo>
                <a:lnTo>
                  <a:pt x="1401016" y="2199784"/>
                </a:lnTo>
                <a:lnTo>
                  <a:pt x="1445743" y="2187154"/>
                </a:lnTo>
                <a:lnTo>
                  <a:pt x="1489691" y="2172738"/>
                </a:lnTo>
                <a:lnTo>
                  <a:pt x="1532816" y="2156578"/>
                </a:lnTo>
                <a:lnTo>
                  <a:pt x="1575077" y="2138716"/>
                </a:lnTo>
                <a:lnTo>
                  <a:pt x="1616432" y="2119194"/>
                </a:lnTo>
                <a:lnTo>
                  <a:pt x="1656839" y="2098054"/>
                </a:lnTo>
                <a:lnTo>
                  <a:pt x="1696256" y="2075337"/>
                </a:lnTo>
                <a:lnTo>
                  <a:pt x="1734641" y="2051086"/>
                </a:lnTo>
                <a:lnTo>
                  <a:pt x="1771952" y="2025343"/>
                </a:lnTo>
                <a:lnTo>
                  <a:pt x="1808147" y="1998149"/>
                </a:lnTo>
                <a:lnTo>
                  <a:pt x="1843185" y="1969547"/>
                </a:lnTo>
                <a:lnTo>
                  <a:pt x="1877023" y="1939579"/>
                </a:lnTo>
                <a:lnTo>
                  <a:pt x="1909619" y="1908286"/>
                </a:lnTo>
                <a:lnTo>
                  <a:pt x="1940932" y="1875710"/>
                </a:lnTo>
                <a:lnTo>
                  <a:pt x="1970919" y="1841894"/>
                </a:lnTo>
                <a:lnTo>
                  <a:pt x="1999538" y="1806879"/>
                </a:lnTo>
                <a:lnTo>
                  <a:pt x="2026748" y="1770707"/>
                </a:lnTo>
                <a:lnTo>
                  <a:pt x="2052507" y="1733421"/>
                </a:lnTo>
                <a:lnTo>
                  <a:pt x="2076772" y="1695062"/>
                </a:lnTo>
                <a:lnTo>
                  <a:pt x="2099502" y="1655671"/>
                </a:lnTo>
                <a:lnTo>
                  <a:pt x="2120654" y="1615292"/>
                </a:lnTo>
                <a:lnTo>
                  <a:pt x="2140187" y="1573966"/>
                </a:lnTo>
                <a:lnTo>
                  <a:pt x="2158059" y="1531735"/>
                </a:lnTo>
                <a:lnTo>
                  <a:pt x="2174228" y="1488641"/>
                </a:lnTo>
                <a:lnTo>
                  <a:pt x="2188652" y="1444726"/>
                </a:lnTo>
                <a:lnTo>
                  <a:pt x="2201289" y="1400032"/>
                </a:lnTo>
                <a:lnTo>
                  <a:pt x="2212096" y="1354601"/>
                </a:lnTo>
                <a:lnTo>
                  <a:pt x="2221033" y="1308474"/>
                </a:lnTo>
                <a:lnTo>
                  <a:pt x="2228057" y="1261694"/>
                </a:lnTo>
                <a:lnTo>
                  <a:pt x="2233126" y="1214302"/>
                </a:lnTo>
                <a:lnTo>
                  <a:pt x="2236198" y="1166342"/>
                </a:lnTo>
                <a:lnTo>
                  <a:pt x="2237232" y="1117854"/>
                </a:lnTo>
                <a:lnTo>
                  <a:pt x="2236198" y="1069365"/>
                </a:lnTo>
                <a:lnTo>
                  <a:pt x="2233126" y="1021405"/>
                </a:lnTo>
                <a:lnTo>
                  <a:pt x="2228057" y="974013"/>
                </a:lnTo>
                <a:lnTo>
                  <a:pt x="2221033" y="927233"/>
                </a:lnTo>
                <a:lnTo>
                  <a:pt x="2212096" y="881106"/>
                </a:lnTo>
                <a:lnTo>
                  <a:pt x="2201289" y="835675"/>
                </a:lnTo>
                <a:lnTo>
                  <a:pt x="2188652" y="790981"/>
                </a:lnTo>
                <a:lnTo>
                  <a:pt x="2174228" y="747066"/>
                </a:lnTo>
                <a:lnTo>
                  <a:pt x="2158059" y="703972"/>
                </a:lnTo>
                <a:lnTo>
                  <a:pt x="2140187" y="661741"/>
                </a:lnTo>
                <a:lnTo>
                  <a:pt x="2120654" y="620415"/>
                </a:lnTo>
                <a:lnTo>
                  <a:pt x="2099502" y="580036"/>
                </a:lnTo>
                <a:lnTo>
                  <a:pt x="2076772" y="540645"/>
                </a:lnTo>
                <a:lnTo>
                  <a:pt x="2052507" y="502286"/>
                </a:lnTo>
                <a:lnTo>
                  <a:pt x="2026748" y="465000"/>
                </a:lnTo>
                <a:lnTo>
                  <a:pt x="1999538" y="428828"/>
                </a:lnTo>
                <a:lnTo>
                  <a:pt x="1970919" y="393813"/>
                </a:lnTo>
                <a:lnTo>
                  <a:pt x="1940932" y="359997"/>
                </a:lnTo>
                <a:lnTo>
                  <a:pt x="1909619" y="327421"/>
                </a:lnTo>
                <a:lnTo>
                  <a:pt x="1877023" y="296128"/>
                </a:lnTo>
                <a:lnTo>
                  <a:pt x="1843185" y="266160"/>
                </a:lnTo>
                <a:lnTo>
                  <a:pt x="1808147" y="237558"/>
                </a:lnTo>
                <a:lnTo>
                  <a:pt x="1771952" y="210364"/>
                </a:lnTo>
                <a:lnTo>
                  <a:pt x="1734641" y="184621"/>
                </a:lnTo>
                <a:lnTo>
                  <a:pt x="1696256" y="160370"/>
                </a:lnTo>
                <a:lnTo>
                  <a:pt x="1656839" y="137653"/>
                </a:lnTo>
                <a:lnTo>
                  <a:pt x="1616432" y="116513"/>
                </a:lnTo>
                <a:lnTo>
                  <a:pt x="1575077" y="96991"/>
                </a:lnTo>
                <a:lnTo>
                  <a:pt x="1532816" y="79129"/>
                </a:lnTo>
                <a:lnTo>
                  <a:pt x="1489691" y="62969"/>
                </a:lnTo>
                <a:lnTo>
                  <a:pt x="1445743" y="48553"/>
                </a:lnTo>
                <a:lnTo>
                  <a:pt x="1401016" y="35923"/>
                </a:lnTo>
                <a:lnTo>
                  <a:pt x="1355550" y="25121"/>
                </a:lnTo>
                <a:lnTo>
                  <a:pt x="1309388" y="16189"/>
                </a:lnTo>
                <a:lnTo>
                  <a:pt x="1262571" y="9169"/>
                </a:lnTo>
                <a:lnTo>
                  <a:pt x="1215143" y="4103"/>
                </a:lnTo>
                <a:lnTo>
                  <a:pt x="1167143" y="1032"/>
                </a:lnTo>
                <a:lnTo>
                  <a:pt x="1118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7535" y="3471735"/>
            <a:ext cx="907415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47308" algn="ctr">
              <a:spcBef>
                <a:spcPts val="50"/>
              </a:spcBef>
            </a:pPr>
            <a:r>
              <a:rPr b="1" spc="-28" dirty="0">
                <a:solidFill>
                  <a:srgbClr val="868686"/>
                </a:solidFill>
                <a:cs typeface="Calibri"/>
              </a:rPr>
              <a:t>Baye’s</a:t>
            </a:r>
            <a:endParaRPr>
              <a:solidFill>
                <a:prstClr val="black"/>
              </a:solidFill>
              <a:cs typeface="Calibri"/>
            </a:endParaRPr>
          </a:p>
          <a:p>
            <a:pPr algn="ctr"/>
            <a:r>
              <a:rPr b="1" dirty="0">
                <a:solidFill>
                  <a:srgbClr val="868686"/>
                </a:solidFill>
                <a:cs typeface="Calibri"/>
              </a:rPr>
              <a:t>I</a:t>
            </a:r>
            <a:r>
              <a:rPr b="1" spc="-13" dirty="0">
                <a:solidFill>
                  <a:srgbClr val="868686"/>
                </a:solidFill>
                <a:cs typeface="Calibri"/>
              </a:rPr>
              <a:t>n</a:t>
            </a:r>
            <a:r>
              <a:rPr b="1" spc="-30" dirty="0">
                <a:solidFill>
                  <a:srgbClr val="868686"/>
                </a:solidFill>
                <a:cs typeface="Calibri"/>
              </a:rPr>
              <a:t>f</a:t>
            </a:r>
            <a:r>
              <a:rPr b="1" spc="-3" dirty="0">
                <a:solidFill>
                  <a:srgbClr val="868686"/>
                </a:solidFill>
                <a:cs typeface="Calibri"/>
              </a:rPr>
              <a:t>e</a:t>
            </a:r>
            <a:r>
              <a:rPr b="1" spc="-15" dirty="0">
                <a:solidFill>
                  <a:srgbClr val="868686"/>
                </a:solidFill>
                <a:cs typeface="Calibri"/>
              </a:rPr>
              <a:t>r</a:t>
            </a:r>
            <a:r>
              <a:rPr b="1" spc="-3" dirty="0">
                <a:solidFill>
                  <a:srgbClr val="868686"/>
                </a:solidFill>
                <a:cs typeface="Calibri"/>
              </a:rPr>
              <a:t>en</a:t>
            </a:r>
            <a:r>
              <a:rPr b="1" spc="3" dirty="0">
                <a:solidFill>
                  <a:srgbClr val="868686"/>
                </a:solidFill>
                <a:cs typeface="Calibri"/>
              </a:rPr>
              <a:t>c</a:t>
            </a:r>
            <a:r>
              <a:rPr b="1" dirty="0">
                <a:solidFill>
                  <a:srgbClr val="868686"/>
                </a:solidFill>
                <a:cs typeface="Calibri"/>
              </a:rPr>
              <a:t>e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9220" y="3183636"/>
            <a:ext cx="1781810" cy="1165225"/>
          </a:xfrm>
          <a:custGeom>
            <a:avLst/>
            <a:gdLst/>
            <a:ahLst/>
            <a:cxnLst/>
            <a:rect l="l" t="t" r="r" b="b"/>
            <a:pathLst>
              <a:path w="3563620" h="2330450">
                <a:moveTo>
                  <a:pt x="3174746" y="0"/>
                </a:moveTo>
                <a:lnTo>
                  <a:pt x="388366" y="0"/>
                </a:lnTo>
                <a:lnTo>
                  <a:pt x="339647" y="3025"/>
                </a:lnTo>
                <a:lnTo>
                  <a:pt x="292735" y="11860"/>
                </a:lnTo>
                <a:lnTo>
                  <a:pt x="247993" y="26139"/>
                </a:lnTo>
                <a:lnTo>
                  <a:pt x="205786" y="45500"/>
                </a:lnTo>
                <a:lnTo>
                  <a:pt x="166477" y="69578"/>
                </a:lnTo>
                <a:lnTo>
                  <a:pt x="130430" y="98009"/>
                </a:lnTo>
                <a:lnTo>
                  <a:pt x="98009" y="130430"/>
                </a:lnTo>
                <a:lnTo>
                  <a:pt x="69578" y="166477"/>
                </a:lnTo>
                <a:lnTo>
                  <a:pt x="45500" y="205786"/>
                </a:lnTo>
                <a:lnTo>
                  <a:pt x="26139" y="247993"/>
                </a:lnTo>
                <a:lnTo>
                  <a:pt x="11860" y="292735"/>
                </a:lnTo>
                <a:lnTo>
                  <a:pt x="3025" y="339647"/>
                </a:lnTo>
                <a:lnTo>
                  <a:pt x="0" y="388365"/>
                </a:lnTo>
                <a:lnTo>
                  <a:pt x="0" y="1941829"/>
                </a:lnTo>
                <a:lnTo>
                  <a:pt x="3025" y="1990548"/>
                </a:lnTo>
                <a:lnTo>
                  <a:pt x="11860" y="2037460"/>
                </a:lnTo>
                <a:lnTo>
                  <a:pt x="26139" y="2082202"/>
                </a:lnTo>
                <a:lnTo>
                  <a:pt x="45500" y="2124409"/>
                </a:lnTo>
                <a:lnTo>
                  <a:pt x="69578" y="2163718"/>
                </a:lnTo>
                <a:lnTo>
                  <a:pt x="98009" y="2199765"/>
                </a:lnTo>
                <a:lnTo>
                  <a:pt x="130430" y="2232186"/>
                </a:lnTo>
                <a:lnTo>
                  <a:pt x="166477" y="2260617"/>
                </a:lnTo>
                <a:lnTo>
                  <a:pt x="205786" y="2284695"/>
                </a:lnTo>
                <a:lnTo>
                  <a:pt x="247993" y="2304056"/>
                </a:lnTo>
                <a:lnTo>
                  <a:pt x="292735" y="2318335"/>
                </a:lnTo>
                <a:lnTo>
                  <a:pt x="339647" y="2327170"/>
                </a:lnTo>
                <a:lnTo>
                  <a:pt x="388366" y="2330196"/>
                </a:lnTo>
                <a:lnTo>
                  <a:pt x="3174746" y="2330196"/>
                </a:lnTo>
                <a:lnTo>
                  <a:pt x="3223464" y="2327170"/>
                </a:lnTo>
                <a:lnTo>
                  <a:pt x="3270376" y="2318335"/>
                </a:lnTo>
                <a:lnTo>
                  <a:pt x="3315118" y="2304056"/>
                </a:lnTo>
                <a:lnTo>
                  <a:pt x="3357325" y="2284695"/>
                </a:lnTo>
                <a:lnTo>
                  <a:pt x="3396634" y="2260617"/>
                </a:lnTo>
                <a:lnTo>
                  <a:pt x="3432681" y="2232186"/>
                </a:lnTo>
                <a:lnTo>
                  <a:pt x="3465102" y="2199765"/>
                </a:lnTo>
                <a:lnTo>
                  <a:pt x="3493533" y="2163718"/>
                </a:lnTo>
                <a:lnTo>
                  <a:pt x="3517611" y="2124409"/>
                </a:lnTo>
                <a:lnTo>
                  <a:pt x="3536972" y="2082202"/>
                </a:lnTo>
                <a:lnTo>
                  <a:pt x="3551251" y="2037460"/>
                </a:lnTo>
                <a:lnTo>
                  <a:pt x="3560086" y="1990548"/>
                </a:lnTo>
                <a:lnTo>
                  <a:pt x="3563112" y="1941829"/>
                </a:lnTo>
                <a:lnTo>
                  <a:pt x="3563112" y="388365"/>
                </a:lnTo>
                <a:lnTo>
                  <a:pt x="3560086" y="339647"/>
                </a:lnTo>
                <a:lnTo>
                  <a:pt x="3551251" y="292735"/>
                </a:lnTo>
                <a:lnTo>
                  <a:pt x="3536972" y="247993"/>
                </a:lnTo>
                <a:lnTo>
                  <a:pt x="3517611" y="205786"/>
                </a:lnTo>
                <a:lnTo>
                  <a:pt x="3493533" y="166477"/>
                </a:lnTo>
                <a:lnTo>
                  <a:pt x="3465102" y="130430"/>
                </a:lnTo>
                <a:lnTo>
                  <a:pt x="3432681" y="98009"/>
                </a:lnTo>
                <a:lnTo>
                  <a:pt x="3396634" y="69578"/>
                </a:lnTo>
                <a:lnTo>
                  <a:pt x="3357325" y="45500"/>
                </a:lnTo>
                <a:lnTo>
                  <a:pt x="3315118" y="26139"/>
                </a:lnTo>
                <a:lnTo>
                  <a:pt x="3270376" y="11860"/>
                </a:lnTo>
                <a:lnTo>
                  <a:pt x="3223464" y="3025"/>
                </a:lnTo>
                <a:lnTo>
                  <a:pt x="317474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6707" y="3542602"/>
            <a:ext cx="843280" cy="43697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indent="227013">
              <a:spcBef>
                <a:spcPts val="48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Joint  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38500" y="3614166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762000" y="0"/>
                </a:moveTo>
                <a:lnTo>
                  <a:pt x="7620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762000" y="457200"/>
                </a:lnTo>
                <a:lnTo>
                  <a:pt x="762000" y="609600"/>
                </a:lnTo>
                <a:lnTo>
                  <a:pt x="1066800" y="304800"/>
                </a:lnTo>
                <a:lnTo>
                  <a:pt x="7620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06368" y="1186434"/>
            <a:ext cx="1781810" cy="1165225"/>
          </a:xfrm>
          <a:custGeom>
            <a:avLst/>
            <a:gdLst/>
            <a:ahLst/>
            <a:cxnLst/>
            <a:rect l="l" t="t" r="r" b="b"/>
            <a:pathLst>
              <a:path w="3563620" h="2330450">
                <a:moveTo>
                  <a:pt x="3174746" y="0"/>
                </a:moveTo>
                <a:lnTo>
                  <a:pt x="388366" y="0"/>
                </a:lnTo>
                <a:lnTo>
                  <a:pt x="339647" y="3025"/>
                </a:lnTo>
                <a:lnTo>
                  <a:pt x="292735" y="11860"/>
                </a:lnTo>
                <a:lnTo>
                  <a:pt x="247993" y="26139"/>
                </a:lnTo>
                <a:lnTo>
                  <a:pt x="205786" y="45500"/>
                </a:lnTo>
                <a:lnTo>
                  <a:pt x="166477" y="69578"/>
                </a:lnTo>
                <a:lnTo>
                  <a:pt x="130430" y="98009"/>
                </a:lnTo>
                <a:lnTo>
                  <a:pt x="98009" y="130430"/>
                </a:lnTo>
                <a:lnTo>
                  <a:pt x="69578" y="166477"/>
                </a:lnTo>
                <a:lnTo>
                  <a:pt x="45500" y="205786"/>
                </a:lnTo>
                <a:lnTo>
                  <a:pt x="26139" y="247993"/>
                </a:lnTo>
                <a:lnTo>
                  <a:pt x="11860" y="292735"/>
                </a:lnTo>
                <a:lnTo>
                  <a:pt x="3025" y="339647"/>
                </a:lnTo>
                <a:lnTo>
                  <a:pt x="0" y="388365"/>
                </a:lnTo>
                <a:lnTo>
                  <a:pt x="0" y="1941829"/>
                </a:lnTo>
                <a:lnTo>
                  <a:pt x="3025" y="1990548"/>
                </a:lnTo>
                <a:lnTo>
                  <a:pt x="11860" y="2037460"/>
                </a:lnTo>
                <a:lnTo>
                  <a:pt x="26139" y="2082202"/>
                </a:lnTo>
                <a:lnTo>
                  <a:pt x="45500" y="2124409"/>
                </a:lnTo>
                <a:lnTo>
                  <a:pt x="69578" y="2163718"/>
                </a:lnTo>
                <a:lnTo>
                  <a:pt x="98009" y="2199765"/>
                </a:lnTo>
                <a:lnTo>
                  <a:pt x="130430" y="2232186"/>
                </a:lnTo>
                <a:lnTo>
                  <a:pt x="166477" y="2260617"/>
                </a:lnTo>
                <a:lnTo>
                  <a:pt x="205786" y="2284695"/>
                </a:lnTo>
                <a:lnTo>
                  <a:pt x="247993" y="2304056"/>
                </a:lnTo>
                <a:lnTo>
                  <a:pt x="292735" y="2318335"/>
                </a:lnTo>
                <a:lnTo>
                  <a:pt x="339647" y="2327170"/>
                </a:lnTo>
                <a:lnTo>
                  <a:pt x="388366" y="2330195"/>
                </a:lnTo>
                <a:lnTo>
                  <a:pt x="3174746" y="2330195"/>
                </a:lnTo>
                <a:lnTo>
                  <a:pt x="3223464" y="2327170"/>
                </a:lnTo>
                <a:lnTo>
                  <a:pt x="3270376" y="2318335"/>
                </a:lnTo>
                <a:lnTo>
                  <a:pt x="3315118" y="2304056"/>
                </a:lnTo>
                <a:lnTo>
                  <a:pt x="3357325" y="2284695"/>
                </a:lnTo>
                <a:lnTo>
                  <a:pt x="3396634" y="2260617"/>
                </a:lnTo>
                <a:lnTo>
                  <a:pt x="3432681" y="2232186"/>
                </a:lnTo>
                <a:lnTo>
                  <a:pt x="3465102" y="2199765"/>
                </a:lnTo>
                <a:lnTo>
                  <a:pt x="3493533" y="2163718"/>
                </a:lnTo>
                <a:lnTo>
                  <a:pt x="3517611" y="2124409"/>
                </a:lnTo>
                <a:lnTo>
                  <a:pt x="3536972" y="2082202"/>
                </a:lnTo>
                <a:lnTo>
                  <a:pt x="3551251" y="2037460"/>
                </a:lnTo>
                <a:lnTo>
                  <a:pt x="3560086" y="1990548"/>
                </a:lnTo>
                <a:lnTo>
                  <a:pt x="3563112" y="1941829"/>
                </a:lnTo>
                <a:lnTo>
                  <a:pt x="3563112" y="388365"/>
                </a:lnTo>
                <a:lnTo>
                  <a:pt x="3560086" y="339647"/>
                </a:lnTo>
                <a:lnTo>
                  <a:pt x="3551251" y="292735"/>
                </a:lnTo>
                <a:lnTo>
                  <a:pt x="3536972" y="247993"/>
                </a:lnTo>
                <a:lnTo>
                  <a:pt x="3517611" y="205786"/>
                </a:lnTo>
                <a:lnTo>
                  <a:pt x="3493533" y="166477"/>
                </a:lnTo>
                <a:lnTo>
                  <a:pt x="3465102" y="130430"/>
                </a:lnTo>
                <a:lnTo>
                  <a:pt x="3432681" y="98009"/>
                </a:lnTo>
                <a:lnTo>
                  <a:pt x="3396634" y="69578"/>
                </a:lnTo>
                <a:lnTo>
                  <a:pt x="3357325" y="45500"/>
                </a:lnTo>
                <a:lnTo>
                  <a:pt x="3315118" y="26139"/>
                </a:lnTo>
                <a:lnTo>
                  <a:pt x="3270376" y="11860"/>
                </a:lnTo>
                <a:lnTo>
                  <a:pt x="3223464" y="3025"/>
                </a:lnTo>
                <a:lnTo>
                  <a:pt x="317474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5343" y="1544955"/>
            <a:ext cx="902653" cy="43697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35878" marR="2540" indent="-29845">
              <a:spcBef>
                <a:spcPts val="48"/>
              </a:spcBef>
            </a:pP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400" spc="3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al  Probability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83224" y="3183636"/>
            <a:ext cx="1781810" cy="1165225"/>
          </a:xfrm>
          <a:custGeom>
            <a:avLst/>
            <a:gdLst/>
            <a:ahLst/>
            <a:cxnLst/>
            <a:rect l="l" t="t" r="r" b="b"/>
            <a:pathLst>
              <a:path w="3563619" h="2330450">
                <a:moveTo>
                  <a:pt x="3174746" y="0"/>
                </a:moveTo>
                <a:lnTo>
                  <a:pt x="388366" y="0"/>
                </a:lnTo>
                <a:lnTo>
                  <a:pt x="339647" y="3025"/>
                </a:lnTo>
                <a:lnTo>
                  <a:pt x="292735" y="11860"/>
                </a:lnTo>
                <a:lnTo>
                  <a:pt x="247993" y="26139"/>
                </a:lnTo>
                <a:lnTo>
                  <a:pt x="205786" y="45500"/>
                </a:lnTo>
                <a:lnTo>
                  <a:pt x="166477" y="69578"/>
                </a:lnTo>
                <a:lnTo>
                  <a:pt x="130430" y="98009"/>
                </a:lnTo>
                <a:lnTo>
                  <a:pt x="98009" y="130430"/>
                </a:lnTo>
                <a:lnTo>
                  <a:pt x="69578" y="166477"/>
                </a:lnTo>
                <a:lnTo>
                  <a:pt x="45500" y="205786"/>
                </a:lnTo>
                <a:lnTo>
                  <a:pt x="26139" y="247993"/>
                </a:lnTo>
                <a:lnTo>
                  <a:pt x="11860" y="292735"/>
                </a:lnTo>
                <a:lnTo>
                  <a:pt x="3025" y="339647"/>
                </a:lnTo>
                <a:lnTo>
                  <a:pt x="0" y="388365"/>
                </a:lnTo>
                <a:lnTo>
                  <a:pt x="0" y="1941829"/>
                </a:lnTo>
                <a:lnTo>
                  <a:pt x="3025" y="1990548"/>
                </a:lnTo>
                <a:lnTo>
                  <a:pt x="11860" y="2037460"/>
                </a:lnTo>
                <a:lnTo>
                  <a:pt x="26139" y="2082202"/>
                </a:lnTo>
                <a:lnTo>
                  <a:pt x="45500" y="2124409"/>
                </a:lnTo>
                <a:lnTo>
                  <a:pt x="69578" y="2163718"/>
                </a:lnTo>
                <a:lnTo>
                  <a:pt x="98009" y="2199765"/>
                </a:lnTo>
                <a:lnTo>
                  <a:pt x="130430" y="2232186"/>
                </a:lnTo>
                <a:lnTo>
                  <a:pt x="166477" y="2260617"/>
                </a:lnTo>
                <a:lnTo>
                  <a:pt x="205786" y="2284695"/>
                </a:lnTo>
                <a:lnTo>
                  <a:pt x="247993" y="2304056"/>
                </a:lnTo>
                <a:lnTo>
                  <a:pt x="292735" y="2318335"/>
                </a:lnTo>
                <a:lnTo>
                  <a:pt x="339647" y="2327170"/>
                </a:lnTo>
                <a:lnTo>
                  <a:pt x="388366" y="2330196"/>
                </a:lnTo>
                <a:lnTo>
                  <a:pt x="3174746" y="2330196"/>
                </a:lnTo>
                <a:lnTo>
                  <a:pt x="3223464" y="2327170"/>
                </a:lnTo>
                <a:lnTo>
                  <a:pt x="3270376" y="2318335"/>
                </a:lnTo>
                <a:lnTo>
                  <a:pt x="3315118" y="2304056"/>
                </a:lnTo>
                <a:lnTo>
                  <a:pt x="3357325" y="2284695"/>
                </a:lnTo>
                <a:lnTo>
                  <a:pt x="3396634" y="2260617"/>
                </a:lnTo>
                <a:lnTo>
                  <a:pt x="3432681" y="2232186"/>
                </a:lnTo>
                <a:lnTo>
                  <a:pt x="3465102" y="2199765"/>
                </a:lnTo>
                <a:lnTo>
                  <a:pt x="3493533" y="2163718"/>
                </a:lnTo>
                <a:lnTo>
                  <a:pt x="3517611" y="2124409"/>
                </a:lnTo>
                <a:lnTo>
                  <a:pt x="3536972" y="2082202"/>
                </a:lnTo>
                <a:lnTo>
                  <a:pt x="3551251" y="2037460"/>
                </a:lnTo>
                <a:lnTo>
                  <a:pt x="3560086" y="1990548"/>
                </a:lnTo>
                <a:lnTo>
                  <a:pt x="3563111" y="1941829"/>
                </a:lnTo>
                <a:lnTo>
                  <a:pt x="3563111" y="388365"/>
                </a:lnTo>
                <a:lnTo>
                  <a:pt x="3560086" y="339647"/>
                </a:lnTo>
                <a:lnTo>
                  <a:pt x="3551251" y="292735"/>
                </a:lnTo>
                <a:lnTo>
                  <a:pt x="3536972" y="247993"/>
                </a:lnTo>
                <a:lnTo>
                  <a:pt x="3517611" y="205786"/>
                </a:lnTo>
                <a:lnTo>
                  <a:pt x="3493533" y="166477"/>
                </a:lnTo>
                <a:lnTo>
                  <a:pt x="3465102" y="130430"/>
                </a:lnTo>
                <a:lnTo>
                  <a:pt x="3432681" y="98009"/>
                </a:lnTo>
                <a:lnTo>
                  <a:pt x="3396634" y="69578"/>
                </a:lnTo>
                <a:lnTo>
                  <a:pt x="3357325" y="45500"/>
                </a:lnTo>
                <a:lnTo>
                  <a:pt x="3315118" y="26139"/>
                </a:lnTo>
                <a:lnTo>
                  <a:pt x="3270376" y="11860"/>
                </a:lnTo>
                <a:lnTo>
                  <a:pt x="3223464" y="3025"/>
                </a:lnTo>
                <a:lnTo>
                  <a:pt x="3174746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2362" y="3542602"/>
            <a:ext cx="843280" cy="43697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indent="74613">
              <a:spcBef>
                <a:spcPts val="48"/>
              </a:spcBef>
            </a:pP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Marginal  Pro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3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72100" y="3614166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304800" y="0"/>
                </a:moveTo>
                <a:lnTo>
                  <a:pt x="0" y="304800"/>
                </a:lnTo>
                <a:lnTo>
                  <a:pt x="304800" y="609600"/>
                </a:lnTo>
                <a:lnTo>
                  <a:pt x="304800" y="457200"/>
                </a:lnTo>
                <a:lnTo>
                  <a:pt x="1066800" y="457200"/>
                </a:lnTo>
                <a:lnTo>
                  <a:pt x="1066800" y="152400"/>
                </a:lnTo>
                <a:lnTo>
                  <a:pt x="304800" y="152400"/>
                </a:lnTo>
                <a:lnTo>
                  <a:pt x="30480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7700" y="2437638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609600" h="1066800">
                <a:moveTo>
                  <a:pt x="609600" y="762000"/>
                </a:moveTo>
                <a:lnTo>
                  <a:pt x="0" y="762000"/>
                </a:lnTo>
                <a:lnTo>
                  <a:pt x="304800" y="1066800"/>
                </a:lnTo>
                <a:lnTo>
                  <a:pt x="609600" y="762000"/>
                </a:lnTo>
                <a:close/>
              </a:path>
              <a:path w="609600" h="1066800">
                <a:moveTo>
                  <a:pt x="457200" y="0"/>
                </a:moveTo>
                <a:lnTo>
                  <a:pt x="152400" y="0"/>
                </a:lnTo>
                <a:lnTo>
                  <a:pt x="152400" y="762000"/>
                </a:lnTo>
                <a:lnTo>
                  <a:pt x="457200" y="762000"/>
                </a:lnTo>
                <a:lnTo>
                  <a:pt x="4572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7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238220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Baye’s</a:t>
            </a:r>
            <a:r>
              <a:rPr sz="2800" spc="-43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Theorem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898648" y="2955798"/>
            <a:ext cx="3372612" cy="614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2290" y="3076962"/>
            <a:ext cx="3004566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16555" y="2973705"/>
            <a:ext cx="3311842" cy="554038"/>
          </a:xfrm>
          <a:custGeom>
            <a:avLst/>
            <a:gdLst/>
            <a:ahLst/>
            <a:cxnLst/>
            <a:rect l="l" t="t" r="r" b="b"/>
            <a:pathLst>
              <a:path w="6623684" h="1108075">
                <a:moveTo>
                  <a:pt x="0" y="1107947"/>
                </a:moveTo>
                <a:lnTo>
                  <a:pt x="6623304" y="1107947"/>
                </a:lnTo>
                <a:lnTo>
                  <a:pt x="6623304" y="0"/>
                </a:lnTo>
                <a:lnTo>
                  <a:pt x="0" y="0"/>
                </a:lnTo>
                <a:lnTo>
                  <a:pt x="0" y="1107947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6555" y="2973705"/>
            <a:ext cx="3311842" cy="554038"/>
          </a:xfrm>
          <a:custGeom>
            <a:avLst/>
            <a:gdLst/>
            <a:ahLst/>
            <a:cxnLst/>
            <a:rect l="l" t="t" r="r" b="b"/>
            <a:pathLst>
              <a:path w="6623684" h="1108075">
                <a:moveTo>
                  <a:pt x="0" y="1107947"/>
                </a:moveTo>
                <a:lnTo>
                  <a:pt x="6623304" y="1107947"/>
                </a:lnTo>
                <a:lnTo>
                  <a:pt x="6623304" y="0"/>
                </a:lnTo>
                <a:lnTo>
                  <a:pt x="0" y="0"/>
                </a:lnTo>
                <a:lnTo>
                  <a:pt x="0" y="1107947"/>
                </a:lnTo>
                <a:close/>
              </a:path>
            </a:pathLst>
          </a:custGeom>
          <a:ln w="19811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5701" y="3133217"/>
            <a:ext cx="140208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  <a:tabLst>
                <a:tab pos="826453" algn="l"/>
              </a:tabLst>
            </a:pP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P (A|B)</a:t>
            </a:r>
            <a:r>
              <a:rPr sz="140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=	P</a:t>
            </a:r>
            <a:r>
              <a:rPr sz="1400" spc="-4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(B|A)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3072" y="3133217"/>
            <a:ext cx="41719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P</a:t>
            </a:r>
            <a:r>
              <a:rPr sz="1400" spc="-4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(A)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1496" y="3133217"/>
            <a:ext cx="41687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P</a:t>
            </a:r>
            <a:r>
              <a:rPr sz="1400" spc="-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Arial"/>
                <a:cs typeface="Arial"/>
              </a:rPr>
              <a:t>(B)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2471" y="3045333"/>
            <a:ext cx="144145" cy="410528"/>
          </a:xfrm>
          <a:custGeom>
            <a:avLst/>
            <a:gdLst/>
            <a:ahLst/>
            <a:cxnLst/>
            <a:rect l="l" t="t" r="r" b="b"/>
            <a:pathLst>
              <a:path w="288290" h="821054">
                <a:moveTo>
                  <a:pt x="288035" y="0"/>
                </a:moveTo>
                <a:lnTo>
                  <a:pt x="0" y="820674"/>
                </a:lnTo>
              </a:path>
            </a:pathLst>
          </a:custGeom>
          <a:ln w="19812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1104" y="1985010"/>
            <a:ext cx="3022092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108" y="1981200"/>
            <a:ext cx="2999232" cy="851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106" y="2001012"/>
            <a:ext cx="2965133" cy="897040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6208" marR="132398" indent="-2223" algn="ctr">
              <a:spcBef>
                <a:spcPts val="275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(B|A)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referred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to </a:t>
            </a:r>
            <a:r>
              <a:rPr sz="1400" dirty="0">
                <a:solidFill>
                  <a:srgbClr val="5F5F5F"/>
                </a:solidFill>
                <a:cs typeface="Calibri"/>
              </a:rPr>
              <a:t>as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Likelihood 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Ratio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which measures the 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probability (given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event A) of  occurrence of</a:t>
            </a:r>
            <a:r>
              <a:rPr sz="14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B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85950" y="1114800"/>
            <a:ext cx="5369814" cy="549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85950" y="1203966"/>
            <a:ext cx="5368290" cy="424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15668" y="1125474"/>
            <a:ext cx="5312728" cy="492443"/>
          </a:xfrm>
          <a:custGeom>
            <a:avLst/>
            <a:gdLst/>
            <a:ahLst/>
            <a:cxnLst/>
            <a:rect l="l" t="t" r="r" b="b"/>
            <a:pathLst>
              <a:path w="10625455" h="984885">
                <a:moveTo>
                  <a:pt x="0" y="984503"/>
                </a:moveTo>
                <a:lnTo>
                  <a:pt x="10625327" y="984503"/>
                </a:lnTo>
                <a:lnTo>
                  <a:pt x="10625327" y="0"/>
                </a:lnTo>
                <a:lnTo>
                  <a:pt x="0" y="0"/>
                </a:lnTo>
                <a:lnTo>
                  <a:pt x="0" y="984503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15668" y="1125474"/>
            <a:ext cx="5312728" cy="492443"/>
          </a:xfrm>
          <a:custGeom>
            <a:avLst/>
            <a:gdLst/>
            <a:ahLst/>
            <a:cxnLst/>
            <a:rect l="l" t="t" r="r" b="b"/>
            <a:pathLst>
              <a:path w="10625455" h="984885">
                <a:moveTo>
                  <a:pt x="0" y="984503"/>
                </a:moveTo>
                <a:lnTo>
                  <a:pt x="10625327" y="984503"/>
                </a:lnTo>
                <a:lnTo>
                  <a:pt x="10625327" y="0"/>
                </a:lnTo>
                <a:lnTo>
                  <a:pt x="0" y="0"/>
                </a:lnTo>
                <a:lnTo>
                  <a:pt x="0" y="984503"/>
                </a:lnTo>
                <a:close/>
              </a:path>
            </a:pathLst>
          </a:custGeom>
          <a:ln w="1219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5668" y="1247457"/>
            <a:ext cx="531272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103823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Shows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relation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between one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conditional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and its</a:t>
            </a:r>
            <a:r>
              <a:rPr sz="1400" spc="9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inverse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0106" y="1985010"/>
            <a:ext cx="2935224" cy="789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66410" y="1981200"/>
            <a:ext cx="2683764" cy="8511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6108" y="2001012"/>
            <a:ext cx="2878138" cy="681597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50190" marR="245428" algn="ctr">
              <a:spcBef>
                <a:spcPts val="275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(A) is referred to as </a:t>
            </a:r>
            <a:r>
              <a:rPr sz="1400" i="1" spc="-5" dirty="0">
                <a:solidFill>
                  <a:srgbClr val="5F5F5F"/>
                </a:solidFill>
                <a:cs typeface="Calibri"/>
              </a:rPr>
              <a:t>Prior 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which represents the </a:t>
            </a:r>
            <a:r>
              <a:rPr sz="1400" dirty="0">
                <a:solidFill>
                  <a:srgbClr val="5F5F5F"/>
                </a:solidFill>
                <a:cs typeface="Calibri"/>
              </a:rPr>
              <a:t>actual 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probability distribution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of</a:t>
            </a:r>
            <a:r>
              <a:rPr sz="1400" spc="28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A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25396" y="3921252"/>
            <a:ext cx="293522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64842" y="3937260"/>
            <a:ext cx="2696718" cy="851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1398" y="3937254"/>
            <a:ext cx="2878138" cy="702756"/>
          </a:xfrm>
          <a:prstGeom prst="rect">
            <a:avLst/>
          </a:prstGeom>
          <a:ln w="12192">
            <a:solidFill>
              <a:srgbClr val="095A82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43523" marR="239078" algn="ctr">
              <a:spcBef>
                <a:spcPts val="440"/>
              </a:spcBef>
            </a:pPr>
            <a:r>
              <a:rPr sz="1400" spc="-3" dirty="0">
                <a:solidFill>
                  <a:srgbClr val="5F5F5F"/>
                </a:solidFill>
                <a:cs typeface="Calibri"/>
              </a:rPr>
              <a:t>P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(A|B)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is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referred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to </a:t>
            </a:r>
            <a:r>
              <a:rPr sz="1400" dirty="0">
                <a:solidFill>
                  <a:srgbClr val="5F5F5F"/>
                </a:solidFill>
                <a:cs typeface="Calibri"/>
              </a:rPr>
              <a:t>as  </a:t>
            </a:r>
            <a:r>
              <a:rPr sz="1400" i="1" spc="-3" dirty="0">
                <a:solidFill>
                  <a:srgbClr val="5F5F5F"/>
                </a:solidFill>
                <a:cs typeface="Calibri"/>
              </a:rPr>
              <a:t>Posterior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which means the  </a:t>
            </a:r>
            <a:r>
              <a:rPr sz="1400" spc="-5" dirty="0">
                <a:solidFill>
                  <a:srgbClr val="5F5F5F"/>
                </a:solidFill>
                <a:cs typeface="Calibri"/>
              </a:rPr>
              <a:t>probability of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occurrence of A  given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5F5F5F"/>
                </a:solidFill>
                <a:cs typeface="Calibri"/>
              </a:rPr>
              <a:t>B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60114" y="3044952"/>
            <a:ext cx="713423" cy="398780"/>
          </a:xfrm>
          <a:custGeom>
            <a:avLst/>
            <a:gdLst/>
            <a:ahLst/>
            <a:cxnLst/>
            <a:rect l="l" t="t" r="r" b="b"/>
            <a:pathLst>
              <a:path w="1426845" h="797559">
                <a:moveTo>
                  <a:pt x="0" y="398525"/>
                </a:moveTo>
                <a:lnTo>
                  <a:pt x="10327" y="330567"/>
                </a:lnTo>
                <a:lnTo>
                  <a:pt x="40170" y="266336"/>
                </a:lnTo>
                <a:lnTo>
                  <a:pt x="87815" y="206788"/>
                </a:lnTo>
                <a:lnTo>
                  <a:pt x="117778" y="179069"/>
                </a:lnTo>
                <a:lnTo>
                  <a:pt x="151551" y="152881"/>
                </a:lnTo>
                <a:lnTo>
                  <a:pt x="188918" y="128342"/>
                </a:lnTo>
                <a:lnTo>
                  <a:pt x="229666" y="105572"/>
                </a:lnTo>
                <a:lnTo>
                  <a:pt x="273581" y="84691"/>
                </a:lnTo>
                <a:lnTo>
                  <a:pt x="320449" y="65819"/>
                </a:lnTo>
                <a:lnTo>
                  <a:pt x="370056" y="49074"/>
                </a:lnTo>
                <a:lnTo>
                  <a:pt x="422187" y="34578"/>
                </a:lnTo>
                <a:lnTo>
                  <a:pt x="476630" y="22449"/>
                </a:lnTo>
                <a:lnTo>
                  <a:pt x="533170" y="12807"/>
                </a:lnTo>
                <a:lnTo>
                  <a:pt x="591593" y="5771"/>
                </a:lnTo>
                <a:lnTo>
                  <a:pt x="651684" y="1462"/>
                </a:lnTo>
                <a:lnTo>
                  <a:pt x="713231" y="0"/>
                </a:lnTo>
                <a:lnTo>
                  <a:pt x="774779" y="1462"/>
                </a:lnTo>
                <a:lnTo>
                  <a:pt x="834870" y="5771"/>
                </a:lnTo>
                <a:lnTo>
                  <a:pt x="893293" y="12807"/>
                </a:lnTo>
                <a:lnTo>
                  <a:pt x="949833" y="22449"/>
                </a:lnTo>
                <a:lnTo>
                  <a:pt x="1004276" y="34578"/>
                </a:lnTo>
                <a:lnTo>
                  <a:pt x="1056407" y="49074"/>
                </a:lnTo>
                <a:lnTo>
                  <a:pt x="1106014" y="65819"/>
                </a:lnTo>
                <a:lnTo>
                  <a:pt x="1152882" y="84691"/>
                </a:lnTo>
                <a:lnTo>
                  <a:pt x="1196797" y="105572"/>
                </a:lnTo>
                <a:lnTo>
                  <a:pt x="1237545" y="128342"/>
                </a:lnTo>
                <a:lnTo>
                  <a:pt x="1274912" y="152881"/>
                </a:lnTo>
                <a:lnTo>
                  <a:pt x="1308685" y="179069"/>
                </a:lnTo>
                <a:lnTo>
                  <a:pt x="1338648" y="206788"/>
                </a:lnTo>
                <a:lnTo>
                  <a:pt x="1364589" y="235916"/>
                </a:lnTo>
                <a:lnTo>
                  <a:pt x="1403547" y="297926"/>
                </a:lnTo>
                <a:lnTo>
                  <a:pt x="1423846" y="364140"/>
                </a:lnTo>
                <a:lnTo>
                  <a:pt x="1426464" y="398525"/>
                </a:lnTo>
                <a:lnTo>
                  <a:pt x="1423846" y="432911"/>
                </a:lnTo>
                <a:lnTo>
                  <a:pt x="1403547" y="499125"/>
                </a:lnTo>
                <a:lnTo>
                  <a:pt x="1364589" y="561135"/>
                </a:lnTo>
                <a:lnTo>
                  <a:pt x="1338648" y="590263"/>
                </a:lnTo>
                <a:lnTo>
                  <a:pt x="1308685" y="617982"/>
                </a:lnTo>
                <a:lnTo>
                  <a:pt x="1274912" y="644170"/>
                </a:lnTo>
                <a:lnTo>
                  <a:pt x="1237545" y="668709"/>
                </a:lnTo>
                <a:lnTo>
                  <a:pt x="1196797" y="691479"/>
                </a:lnTo>
                <a:lnTo>
                  <a:pt x="1152882" y="712360"/>
                </a:lnTo>
                <a:lnTo>
                  <a:pt x="1106014" y="731232"/>
                </a:lnTo>
                <a:lnTo>
                  <a:pt x="1056407" y="747977"/>
                </a:lnTo>
                <a:lnTo>
                  <a:pt x="1004276" y="762473"/>
                </a:lnTo>
                <a:lnTo>
                  <a:pt x="949833" y="774602"/>
                </a:lnTo>
                <a:lnTo>
                  <a:pt x="893293" y="784244"/>
                </a:lnTo>
                <a:lnTo>
                  <a:pt x="834870" y="791280"/>
                </a:lnTo>
                <a:lnTo>
                  <a:pt x="774779" y="795589"/>
                </a:lnTo>
                <a:lnTo>
                  <a:pt x="713231" y="797051"/>
                </a:lnTo>
                <a:lnTo>
                  <a:pt x="651684" y="795589"/>
                </a:lnTo>
                <a:lnTo>
                  <a:pt x="591593" y="791280"/>
                </a:lnTo>
                <a:lnTo>
                  <a:pt x="533170" y="784244"/>
                </a:lnTo>
                <a:lnTo>
                  <a:pt x="476630" y="774602"/>
                </a:lnTo>
                <a:lnTo>
                  <a:pt x="422187" y="762473"/>
                </a:lnTo>
                <a:lnTo>
                  <a:pt x="370056" y="747977"/>
                </a:lnTo>
                <a:lnTo>
                  <a:pt x="320449" y="731232"/>
                </a:lnTo>
                <a:lnTo>
                  <a:pt x="273581" y="712360"/>
                </a:lnTo>
                <a:lnTo>
                  <a:pt x="229666" y="691479"/>
                </a:lnTo>
                <a:lnTo>
                  <a:pt x="188918" y="668709"/>
                </a:lnTo>
                <a:lnTo>
                  <a:pt x="151551" y="644170"/>
                </a:lnTo>
                <a:lnTo>
                  <a:pt x="117778" y="617982"/>
                </a:lnTo>
                <a:lnTo>
                  <a:pt x="87815" y="590263"/>
                </a:lnTo>
                <a:lnTo>
                  <a:pt x="61874" y="561135"/>
                </a:lnTo>
                <a:lnTo>
                  <a:pt x="22916" y="499125"/>
                </a:lnTo>
                <a:lnTo>
                  <a:pt x="2617" y="432911"/>
                </a:lnTo>
                <a:lnTo>
                  <a:pt x="0" y="39852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32048" y="2348484"/>
            <a:ext cx="888048" cy="696913"/>
          </a:xfrm>
          <a:custGeom>
            <a:avLst/>
            <a:gdLst/>
            <a:ahLst/>
            <a:cxnLst/>
            <a:rect l="l" t="t" r="r" b="b"/>
            <a:pathLst>
              <a:path w="1776095" h="1393825">
                <a:moveTo>
                  <a:pt x="1762886" y="38100"/>
                </a:moveTo>
                <a:lnTo>
                  <a:pt x="1762886" y="1393444"/>
                </a:lnTo>
                <a:lnTo>
                  <a:pt x="1775586" y="1393444"/>
                </a:lnTo>
                <a:lnTo>
                  <a:pt x="1775586" y="44450"/>
                </a:lnTo>
                <a:lnTo>
                  <a:pt x="1769236" y="44450"/>
                </a:lnTo>
                <a:lnTo>
                  <a:pt x="1762886" y="38100"/>
                </a:lnTo>
                <a:close/>
              </a:path>
              <a:path w="1776095" h="139382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776095" h="139382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776095" h="1393825">
                <a:moveTo>
                  <a:pt x="177279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762886" y="44450"/>
                </a:lnTo>
                <a:lnTo>
                  <a:pt x="1762886" y="38100"/>
                </a:lnTo>
                <a:lnTo>
                  <a:pt x="1775586" y="38100"/>
                </a:lnTo>
                <a:lnTo>
                  <a:pt x="1775586" y="34544"/>
                </a:lnTo>
                <a:lnTo>
                  <a:pt x="1772793" y="31750"/>
                </a:lnTo>
                <a:close/>
              </a:path>
              <a:path w="1776095" h="1393825">
                <a:moveTo>
                  <a:pt x="1775586" y="38100"/>
                </a:moveTo>
                <a:lnTo>
                  <a:pt x="1762886" y="38100"/>
                </a:lnTo>
                <a:lnTo>
                  <a:pt x="1769236" y="44450"/>
                </a:lnTo>
                <a:lnTo>
                  <a:pt x="1775586" y="44450"/>
                </a:lnTo>
                <a:lnTo>
                  <a:pt x="1775586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00016" y="3056382"/>
            <a:ext cx="589280" cy="399415"/>
          </a:xfrm>
          <a:custGeom>
            <a:avLst/>
            <a:gdLst/>
            <a:ahLst/>
            <a:cxnLst/>
            <a:rect l="l" t="t" r="r" b="b"/>
            <a:pathLst>
              <a:path w="1178559" h="798829">
                <a:moveTo>
                  <a:pt x="0" y="399288"/>
                </a:moveTo>
                <a:lnTo>
                  <a:pt x="2695" y="360841"/>
                </a:lnTo>
                <a:lnTo>
                  <a:pt x="10618" y="323427"/>
                </a:lnTo>
                <a:lnTo>
                  <a:pt x="23522" y="287213"/>
                </a:lnTo>
                <a:lnTo>
                  <a:pt x="41159" y="252366"/>
                </a:lnTo>
                <a:lnTo>
                  <a:pt x="63284" y="219053"/>
                </a:lnTo>
                <a:lnTo>
                  <a:pt x="89649" y="187444"/>
                </a:lnTo>
                <a:lnTo>
                  <a:pt x="120009" y="157704"/>
                </a:lnTo>
                <a:lnTo>
                  <a:pt x="154116" y="130001"/>
                </a:lnTo>
                <a:lnTo>
                  <a:pt x="191723" y="104504"/>
                </a:lnTo>
                <a:lnTo>
                  <a:pt x="232586" y="81379"/>
                </a:lnTo>
                <a:lnTo>
                  <a:pt x="276455" y="60793"/>
                </a:lnTo>
                <a:lnTo>
                  <a:pt x="323086" y="42915"/>
                </a:lnTo>
                <a:lnTo>
                  <a:pt x="372232" y="27912"/>
                </a:lnTo>
                <a:lnTo>
                  <a:pt x="423645" y="15952"/>
                </a:lnTo>
                <a:lnTo>
                  <a:pt x="477079" y="7201"/>
                </a:lnTo>
                <a:lnTo>
                  <a:pt x="532288" y="1828"/>
                </a:lnTo>
                <a:lnTo>
                  <a:pt x="589026" y="0"/>
                </a:lnTo>
                <a:lnTo>
                  <a:pt x="645743" y="1828"/>
                </a:lnTo>
                <a:lnTo>
                  <a:pt x="700937" y="7201"/>
                </a:lnTo>
                <a:lnTo>
                  <a:pt x="754361" y="15952"/>
                </a:lnTo>
                <a:lnTo>
                  <a:pt x="805767" y="27912"/>
                </a:lnTo>
                <a:lnTo>
                  <a:pt x="854909" y="42915"/>
                </a:lnTo>
                <a:lnTo>
                  <a:pt x="901539" y="60793"/>
                </a:lnTo>
                <a:lnTo>
                  <a:pt x="945411" y="81379"/>
                </a:lnTo>
                <a:lnTo>
                  <a:pt x="986277" y="104504"/>
                </a:lnTo>
                <a:lnTo>
                  <a:pt x="1023891" y="130001"/>
                </a:lnTo>
                <a:lnTo>
                  <a:pt x="1058004" y="157704"/>
                </a:lnTo>
                <a:lnTo>
                  <a:pt x="1088371" y="187444"/>
                </a:lnTo>
                <a:lnTo>
                  <a:pt x="1114744" y="219053"/>
                </a:lnTo>
                <a:lnTo>
                  <a:pt x="1136876" y="252366"/>
                </a:lnTo>
                <a:lnTo>
                  <a:pt x="1154520" y="287213"/>
                </a:lnTo>
                <a:lnTo>
                  <a:pt x="1167428" y="323427"/>
                </a:lnTo>
                <a:lnTo>
                  <a:pt x="1175354" y="360841"/>
                </a:lnTo>
                <a:lnTo>
                  <a:pt x="1178052" y="399288"/>
                </a:lnTo>
                <a:lnTo>
                  <a:pt x="1175354" y="437734"/>
                </a:lnTo>
                <a:lnTo>
                  <a:pt x="1167428" y="475148"/>
                </a:lnTo>
                <a:lnTo>
                  <a:pt x="1154520" y="511362"/>
                </a:lnTo>
                <a:lnTo>
                  <a:pt x="1136876" y="546209"/>
                </a:lnTo>
                <a:lnTo>
                  <a:pt x="1114744" y="579522"/>
                </a:lnTo>
                <a:lnTo>
                  <a:pt x="1088371" y="611131"/>
                </a:lnTo>
                <a:lnTo>
                  <a:pt x="1058004" y="640871"/>
                </a:lnTo>
                <a:lnTo>
                  <a:pt x="1023891" y="668574"/>
                </a:lnTo>
                <a:lnTo>
                  <a:pt x="986277" y="694071"/>
                </a:lnTo>
                <a:lnTo>
                  <a:pt x="945411" y="717196"/>
                </a:lnTo>
                <a:lnTo>
                  <a:pt x="901539" y="737782"/>
                </a:lnTo>
                <a:lnTo>
                  <a:pt x="854909" y="755660"/>
                </a:lnTo>
                <a:lnTo>
                  <a:pt x="805767" y="770663"/>
                </a:lnTo>
                <a:lnTo>
                  <a:pt x="754361" y="782623"/>
                </a:lnTo>
                <a:lnTo>
                  <a:pt x="700937" y="791374"/>
                </a:lnTo>
                <a:lnTo>
                  <a:pt x="645743" y="796747"/>
                </a:lnTo>
                <a:lnTo>
                  <a:pt x="589026" y="798576"/>
                </a:lnTo>
                <a:lnTo>
                  <a:pt x="532288" y="796747"/>
                </a:lnTo>
                <a:lnTo>
                  <a:pt x="477079" y="791374"/>
                </a:lnTo>
                <a:lnTo>
                  <a:pt x="423645" y="782623"/>
                </a:lnTo>
                <a:lnTo>
                  <a:pt x="372232" y="770663"/>
                </a:lnTo>
                <a:lnTo>
                  <a:pt x="323086" y="755660"/>
                </a:lnTo>
                <a:lnTo>
                  <a:pt x="276455" y="737782"/>
                </a:lnTo>
                <a:lnTo>
                  <a:pt x="232586" y="717196"/>
                </a:lnTo>
                <a:lnTo>
                  <a:pt x="191723" y="694071"/>
                </a:lnTo>
                <a:lnTo>
                  <a:pt x="154116" y="668574"/>
                </a:lnTo>
                <a:lnTo>
                  <a:pt x="120009" y="640871"/>
                </a:lnTo>
                <a:lnTo>
                  <a:pt x="89649" y="611131"/>
                </a:lnTo>
                <a:lnTo>
                  <a:pt x="63284" y="579522"/>
                </a:lnTo>
                <a:lnTo>
                  <a:pt x="41159" y="546209"/>
                </a:lnTo>
                <a:lnTo>
                  <a:pt x="23522" y="511362"/>
                </a:lnTo>
                <a:lnTo>
                  <a:pt x="10618" y="475148"/>
                </a:lnTo>
                <a:lnTo>
                  <a:pt x="2695" y="437734"/>
                </a:lnTo>
                <a:lnTo>
                  <a:pt x="0" y="399288"/>
                </a:lnTo>
                <a:close/>
              </a:path>
            </a:pathLst>
          </a:custGeom>
          <a:ln w="12192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90973" y="2367534"/>
            <a:ext cx="444818" cy="689293"/>
          </a:xfrm>
          <a:custGeom>
            <a:avLst/>
            <a:gdLst/>
            <a:ahLst/>
            <a:cxnLst/>
            <a:rect l="l" t="t" r="r" b="b"/>
            <a:pathLst>
              <a:path w="889634" h="1378585">
                <a:moveTo>
                  <a:pt x="818884" y="33859"/>
                </a:moveTo>
                <a:lnTo>
                  <a:pt x="6223" y="41656"/>
                </a:lnTo>
                <a:lnTo>
                  <a:pt x="2794" y="41656"/>
                </a:lnTo>
                <a:lnTo>
                  <a:pt x="0" y="44577"/>
                </a:lnTo>
                <a:lnTo>
                  <a:pt x="0" y="1378585"/>
                </a:lnTo>
                <a:lnTo>
                  <a:pt x="12700" y="1378585"/>
                </a:lnTo>
                <a:lnTo>
                  <a:pt x="12700" y="54356"/>
                </a:lnTo>
                <a:lnTo>
                  <a:pt x="6350" y="54356"/>
                </a:lnTo>
                <a:lnTo>
                  <a:pt x="12700" y="48006"/>
                </a:lnTo>
                <a:lnTo>
                  <a:pt x="668261" y="48006"/>
                </a:lnTo>
                <a:lnTo>
                  <a:pt x="829134" y="46462"/>
                </a:lnTo>
                <a:lnTo>
                  <a:pt x="818884" y="33859"/>
                </a:lnTo>
                <a:close/>
              </a:path>
              <a:path w="889634" h="1378585">
                <a:moveTo>
                  <a:pt x="874305" y="33655"/>
                </a:moveTo>
                <a:lnTo>
                  <a:pt x="840231" y="33655"/>
                </a:lnTo>
                <a:lnTo>
                  <a:pt x="840358" y="46355"/>
                </a:lnTo>
                <a:lnTo>
                  <a:pt x="829134" y="46462"/>
                </a:lnTo>
                <a:lnTo>
                  <a:pt x="854455" y="77597"/>
                </a:lnTo>
                <a:lnTo>
                  <a:pt x="874305" y="33655"/>
                </a:lnTo>
                <a:close/>
              </a:path>
              <a:path w="889634" h="1378585">
                <a:moveTo>
                  <a:pt x="12700" y="48006"/>
                </a:moveTo>
                <a:lnTo>
                  <a:pt x="6350" y="54356"/>
                </a:lnTo>
                <a:lnTo>
                  <a:pt x="12700" y="54295"/>
                </a:lnTo>
                <a:lnTo>
                  <a:pt x="12700" y="48006"/>
                </a:lnTo>
                <a:close/>
              </a:path>
              <a:path w="889634" h="1378585">
                <a:moveTo>
                  <a:pt x="12700" y="54295"/>
                </a:moveTo>
                <a:lnTo>
                  <a:pt x="6350" y="54356"/>
                </a:lnTo>
                <a:lnTo>
                  <a:pt x="12700" y="54356"/>
                </a:lnTo>
                <a:close/>
              </a:path>
              <a:path w="889634" h="1378585">
                <a:moveTo>
                  <a:pt x="668261" y="48006"/>
                </a:moveTo>
                <a:lnTo>
                  <a:pt x="12700" y="48006"/>
                </a:lnTo>
                <a:lnTo>
                  <a:pt x="12700" y="54295"/>
                </a:lnTo>
                <a:lnTo>
                  <a:pt x="668261" y="48006"/>
                </a:lnTo>
                <a:close/>
              </a:path>
              <a:path w="889634" h="1378585">
                <a:moveTo>
                  <a:pt x="840231" y="33655"/>
                </a:moveTo>
                <a:lnTo>
                  <a:pt x="818884" y="33859"/>
                </a:lnTo>
                <a:lnTo>
                  <a:pt x="829134" y="46462"/>
                </a:lnTo>
                <a:lnTo>
                  <a:pt x="840358" y="46355"/>
                </a:lnTo>
                <a:lnTo>
                  <a:pt x="840231" y="33655"/>
                </a:lnTo>
                <a:close/>
              </a:path>
              <a:path w="889634" h="1378585">
                <a:moveTo>
                  <a:pt x="889507" y="0"/>
                </a:moveTo>
                <a:lnTo>
                  <a:pt x="806323" y="18415"/>
                </a:lnTo>
                <a:lnTo>
                  <a:pt x="818884" y="33859"/>
                </a:lnTo>
                <a:lnTo>
                  <a:pt x="874305" y="33655"/>
                </a:lnTo>
                <a:lnTo>
                  <a:pt x="88950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56204" y="3056382"/>
            <a:ext cx="648653" cy="428308"/>
          </a:xfrm>
          <a:custGeom>
            <a:avLst/>
            <a:gdLst/>
            <a:ahLst/>
            <a:cxnLst/>
            <a:rect l="l" t="t" r="r" b="b"/>
            <a:pathLst>
              <a:path w="1297304" h="856615">
                <a:moveTo>
                  <a:pt x="0" y="428244"/>
                </a:moveTo>
                <a:lnTo>
                  <a:pt x="9391" y="355225"/>
                </a:lnTo>
                <a:lnTo>
                  <a:pt x="36526" y="286208"/>
                </a:lnTo>
                <a:lnTo>
                  <a:pt x="56261" y="253521"/>
                </a:lnTo>
                <a:lnTo>
                  <a:pt x="79848" y="222221"/>
                </a:lnTo>
                <a:lnTo>
                  <a:pt x="107092" y="192435"/>
                </a:lnTo>
                <a:lnTo>
                  <a:pt x="137800" y="164294"/>
                </a:lnTo>
                <a:lnTo>
                  <a:pt x="171775" y="137924"/>
                </a:lnTo>
                <a:lnTo>
                  <a:pt x="208825" y="113455"/>
                </a:lnTo>
                <a:lnTo>
                  <a:pt x="248753" y="91016"/>
                </a:lnTo>
                <a:lnTo>
                  <a:pt x="291365" y="70734"/>
                </a:lnTo>
                <a:lnTo>
                  <a:pt x="336467" y="52740"/>
                </a:lnTo>
                <a:lnTo>
                  <a:pt x="383864" y="37161"/>
                </a:lnTo>
                <a:lnTo>
                  <a:pt x="433361" y="24126"/>
                </a:lnTo>
                <a:lnTo>
                  <a:pt x="484764" y="13763"/>
                </a:lnTo>
                <a:lnTo>
                  <a:pt x="537879" y="6203"/>
                </a:lnTo>
                <a:lnTo>
                  <a:pt x="592509" y="1572"/>
                </a:lnTo>
                <a:lnTo>
                  <a:pt x="648462" y="0"/>
                </a:lnTo>
                <a:lnTo>
                  <a:pt x="704414" y="1572"/>
                </a:lnTo>
                <a:lnTo>
                  <a:pt x="759044" y="6203"/>
                </a:lnTo>
                <a:lnTo>
                  <a:pt x="812159" y="13763"/>
                </a:lnTo>
                <a:lnTo>
                  <a:pt x="863562" y="24126"/>
                </a:lnTo>
                <a:lnTo>
                  <a:pt x="913059" y="37161"/>
                </a:lnTo>
                <a:lnTo>
                  <a:pt x="960456" y="52740"/>
                </a:lnTo>
                <a:lnTo>
                  <a:pt x="1005558" y="70734"/>
                </a:lnTo>
                <a:lnTo>
                  <a:pt x="1048170" y="91016"/>
                </a:lnTo>
                <a:lnTo>
                  <a:pt x="1088098" y="113455"/>
                </a:lnTo>
                <a:lnTo>
                  <a:pt x="1125148" y="137924"/>
                </a:lnTo>
                <a:lnTo>
                  <a:pt x="1159123" y="164294"/>
                </a:lnTo>
                <a:lnTo>
                  <a:pt x="1189831" y="192435"/>
                </a:lnTo>
                <a:lnTo>
                  <a:pt x="1217075" y="222221"/>
                </a:lnTo>
                <a:lnTo>
                  <a:pt x="1240662" y="253521"/>
                </a:lnTo>
                <a:lnTo>
                  <a:pt x="1260397" y="286208"/>
                </a:lnTo>
                <a:lnTo>
                  <a:pt x="1287532" y="355225"/>
                </a:lnTo>
                <a:lnTo>
                  <a:pt x="1296923" y="428244"/>
                </a:lnTo>
                <a:lnTo>
                  <a:pt x="1294543" y="465189"/>
                </a:lnTo>
                <a:lnTo>
                  <a:pt x="1276086" y="536335"/>
                </a:lnTo>
                <a:lnTo>
                  <a:pt x="1240662" y="602966"/>
                </a:lnTo>
                <a:lnTo>
                  <a:pt x="1217075" y="634266"/>
                </a:lnTo>
                <a:lnTo>
                  <a:pt x="1189831" y="664052"/>
                </a:lnTo>
                <a:lnTo>
                  <a:pt x="1159123" y="692193"/>
                </a:lnTo>
                <a:lnTo>
                  <a:pt x="1125148" y="718563"/>
                </a:lnTo>
                <a:lnTo>
                  <a:pt x="1088098" y="743032"/>
                </a:lnTo>
                <a:lnTo>
                  <a:pt x="1048170" y="765471"/>
                </a:lnTo>
                <a:lnTo>
                  <a:pt x="1005558" y="785753"/>
                </a:lnTo>
                <a:lnTo>
                  <a:pt x="960456" y="803747"/>
                </a:lnTo>
                <a:lnTo>
                  <a:pt x="913059" y="819326"/>
                </a:lnTo>
                <a:lnTo>
                  <a:pt x="863562" y="832361"/>
                </a:lnTo>
                <a:lnTo>
                  <a:pt x="812159" y="842724"/>
                </a:lnTo>
                <a:lnTo>
                  <a:pt x="759044" y="850284"/>
                </a:lnTo>
                <a:lnTo>
                  <a:pt x="704414" y="854915"/>
                </a:lnTo>
                <a:lnTo>
                  <a:pt x="648462" y="856488"/>
                </a:lnTo>
                <a:lnTo>
                  <a:pt x="592509" y="854915"/>
                </a:lnTo>
                <a:lnTo>
                  <a:pt x="537879" y="850284"/>
                </a:lnTo>
                <a:lnTo>
                  <a:pt x="484764" y="842724"/>
                </a:lnTo>
                <a:lnTo>
                  <a:pt x="433361" y="832361"/>
                </a:lnTo>
                <a:lnTo>
                  <a:pt x="383864" y="819326"/>
                </a:lnTo>
                <a:lnTo>
                  <a:pt x="336467" y="803747"/>
                </a:lnTo>
                <a:lnTo>
                  <a:pt x="291365" y="785753"/>
                </a:lnTo>
                <a:lnTo>
                  <a:pt x="248753" y="765471"/>
                </a:lnTo>
                <a:lnTo>
                  <a:pt x="208825" y="743032"/>
                </a:lnTo>
                <a:lnTo>
                  <a:pt x="171775" y="718563"/>
                </a:lnTo>
                <a:lnTo>
                  <a:pt x="137800" y="692193"/>
                </a:lnTo>
                <a:lnTo>
                  <a:pt x="107092" y="664052"/>
                </a:lnTo>
                <a:lnTo>
                  <a:pt x="79848" y="634266"/>
                </a:lnTo>
                <a:lnTo>
                  <a:pt x="56261" y="602966"/>
                </a:lnTo>
                <a:lnTo>
                  <a:pt x="36526" y="570279"/>
                </a:lnTo>
                <a:lnTo>
                  <a:pt x="9391" y="501262"/>
                </a:lnTo>
                <a:lnTo>
                  <a:pt x="0" y="428244"/>
                </a:lnTo>
                <a:close/>
              </a:path>
            </a:pathLst>
          </a:custGeom>
          <a:ln w="1219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61766" y="3484626"/>
            <a:ext cx="38100" cy="452438"/>
          </a:xfrm>
          <a:custGeom>
            <a:avLst/>
            <a:gdLst/>
            <a:ahLst/>
            <a:cxnLst/>
            <a:rect l="l" t="t" r="r" b="b"/>
            <a:pathLst>
              <a:path w="76200" h="904875">
                <a:moveTo>
                  <a:pt x="31750" y="828421"/>
                </a:moveTo>
                <a:lnTo>
                  <a:pt x="0" y="828421"/>
                </a:lnTo>
                <a:lnTo>
                  <a:pt x="38100" y="904621"/>
                </a:lnTo>
                <a:lnTo>
                  <a:pt x="69850" y="841121"/>
                </a:lnTo>
                <a:lnTo>
                  <a:pt x="31750" y="841121"/>
                </a:lnTo>
                <a:lnTo>
                  <a:pt x="31750" y="828421"/>
                </a:lnTo>
                <a:close/>
              </a:path>
              <a:path w="76200" h="904875">
                <a:moveTo>
                  <a:pt x="44450" y="0"/>
                </a:moveTo>
                <a:lnTo>
                  <a:pt x="31750" y="0"/>
                </a:lnTo>
                <a:lnTo>
                  <a:pt x="31750" y="841121"/>
                </a:lnTo>
                <a:lnTo>
                  <a:pt x="44450" y="841121"/>
                </a:lnTo>
                <a:lnTo>
                  <a:pt x="44450" y="0"/>
                </a:lnTo>
                <a:close/>
              </a:path>
              <a:path w="76200" h="904875">
                <a:moveTo>
                  <a:pt x="76200" y="828421"/>
                </a:moveTo>
                <a:lnTo>
                  <a:pt x="44450" y="828421"/>
                </a:lnTo>
                <a:lnTo>
                  <a:pt x="44450" y="841121"/>
                </a:lnTo>
                <a:lnTo>
                  <a:pt x="69850" y="841121"/>
                </a:lnTo>
                <a:lnTo>
                  <a:pt x="76200" y="828421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1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623792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Baye’s </a:t>
            </a:r>
            <a:r>
              <a:rPr sz="2800" spc="-3" dirty="0">
                <a:solidFill>
                  <a:srgbClr val="095A82"/>
                </a:solidFill>
              </a:rPr>
              <a:t>Theorem </a:t>
            </a:r>
            <a:r>
              <a:rPr sz="2800" dirty="0">
                <a:solidFill>
                  <a:srgbClr val="095A82"/>
                </a:solidFill>
              </a:rPr>
              <a:t>and </a:t>
            </a:r>
            <a:r>
              <a:rPr sz="2800" spc="-3" dirty="0">
                <a:solidFill>
                  <a:srgbClr val="095A82"/>
                </a:solidFill>
              </a:rPr>
              <a:t>General Product</a:t>
            </a:r>
            <a:r>
              <a:rPr sz="2800" spc="-73" dirty="0">
                <a:solidFill>
                  <a:srgbClr val="095A82"/>
                </a:solidFill>
              </a:rPr>
              <a:t> </a:t>
            </a:r>
            <a:r>
              <a:rPr sz="2800" dirty="0">
                <a:solidFill>
                  <a:srgbClr val="095A82"/>
                </a:solidFill>
              </a:rPr>
              <a:t>Rule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237613" y="2874645"/>
            <a:ext cx="1316990" cy="0"/>
          </a:xfrm>
          <a:custGeom>
            <a:avLst/>
            <a:gdLst/>
            <a:ahLst/>
            <a:cxnLst/>
            <a:rect l="l" t="t" r="r" b="b"/>
            <a:pathLst>
              <a:path w="2633979">
                <a:moveTo>
                  <a:pt x="0" y="0"/>
                </a:moveTo>
                <a:lnTo>
                  <a:pt x="2633853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5631" y="2867914"/>
            <a:ext cx="599440" cy="322204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050" i="1" dirty="0">
                <a:solidFill>
                  <a:srgbClr val="5F5F5F"/>
                </a:solidFill>
                <a:latin typeface="Times New Roman"/>
                <a:cs typeface="Times New Roman"/>
              </a:rPr>
              <a:t>P</a:t>
            </a:r>
            <a:r>
              <a:rPr sz="2050" i="1" spc="28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2050" spc="53" dirty="0">
                <a:solidFill>
                  <a:srgbClr val="5F5F5F"/>
                </a:solidFill>
                <a:latin typeface="Times New Roman"/>
                <a:cs typeface="Times New Roman"/>
              </a:rPr>
              <a:t>(</a:t>
            </a:r>
            <a:r>
              <a:rPr sz="2050" i="1" spc="53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2050" spc="53" dirty="0">
                <a:solidFill>
                  <a:srgbClr val="5F5F5F"/>
                </a:solidFill>
                <a:latin typeface="Times New Roman"/>
                <a:cs typeface="Times New Roman"/>
              </a:rPr>
              <a:t>)</a:t>
            </a:r>
            <a:endParaRPr sz="20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922" y="2500948"/>
            <a:ext cx="2620328" cy="322204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3075" i="1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P </a:t>
            </a:r>
            <a:r>
              <a:rPr sz="3075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( </a:t>
            </a:r>
            <a:r>
              <a:rPr sz="3075" i="1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A </a:t>
            </a:r>
            <a:r>
              <a:rPr sz="3075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| </a:t>
            </a:r>
            <a:r>
              <a:rPr sz="3075" i="1" spc="26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3075" spc="26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) </a:t>
            </a:r>
            <a:r>
              <a:rPr sz="3075" baseline="-29132" dirty="0">
                <a:solidFill>
                  <a:srgbClr val="5F5F5F"/>
                </a:solidFill>
                <a:latin typeface="Symbol"/>
                <a:cs typeface="Symbol"/>
              </a:rPr>
              <a:t></a:t>
            </a:r>
            <a:r>
              <a:rPr sz="3075" baseline="-29132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2050" i="1" dirty="0">
                <a:solidFill>
                  <a:srgbClr val="5F5F5F"/>
                </a:solidFill>
                <a:latin typeface="Times New Roman"/>
                <a:cs typeface="Times New Roman"/>
              </a:rPr>
              <a:t>P </a:t>
            </a:r>
            <a:r>
              <a:rPr sz="2050" dirty="0">
                <a:solidFill>
                  <a:srgbClr val="5F5F5F"/>
                </a:solidFill>
                <a:latin typeface="Times New Roman"/>
                <a:cs typeface="Times New Roman"/>
              </a:rPr>
              <a:t>( </a:t>
            </a:r>
            <a:r>
              <a:rPr sz="2050" i="1" dirty="0">
                <a:solidFill>
                  <a:srgbClr val="5F5F5F"/>
                </a:solidFill>
                <a:latin typeface="Times New Roman"/>
                <a:cs typeface="Times New Roman"/>
              </a:rPr>
              <a:t>A </a:t>
            </a:r>
            <a:r>
              <a:rPr sz="2050" i="1" spc="3" dirty="0">
                <a:solidFill>
                  <a:srgbClr val="5F5F5F"/>
                </a:solidFill>
                <a:latin typeface="Times New Roman"/>
                <a:cs typeface="Times New Roman"/>
              </a:rPr>
              <a:t>and</a:t>
            </a:r>
            <a:r>
              <a:rPr sz="2050" i="1" spc="393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2050" i="1" spc="18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2050" spc="18" dirty="0">
                <a:solidFill>
                  <a:srgbClr val="5F5F5F"/>
                </a:solidFill>
                <a:latin typeface="Times New Roman"/>
                <a:cs typeface="Times New Roman"/>
              </a:rPr>
              <a:t>)</a:t>
            </a:r>
            <a:endParaRPr sz="20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303" y="2068449"/>
            <a:ext cx="2805430" cy="1392873"/>
          </a:xfrm>
          <a:custGeom>
            <a:avLst/>
            <a:gdLst/>
            <a:ahLst/>
            <a:cxnLst/>
            <a:rect l="l" t="t" r="r" b="b"/>
            <a:pathLst>
              <a:path w="5610859" h="2785745">
                <a:moveTo>
                  <a:pt x="0" y="2785364"/>
                </a:moveTo>
                <a:lnTo>
                  <a:pt x="5610606" y="2785364"/>
                </a:lnTo>
                <a:lnTo>
                  <a:pt x="5610606" y="0"/>
                </a:lnTo>
                <a:lnTo>
                  <a:pt x="0" y="0"/>
                </a:lnTo>
                <a:lnTo>
                  <a:pt x="0" y="2785364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00606" y="3173857"/>
            <a:ext cx="539433" cy="389255"/>
          </a:xfrm>
          <a:custGeom>
            <a:avLst/>
            <a:gdLst/>
            <a:ahLst/>
            <a:cxnLst/>
            <a:rect l="l" t="t" r="r" b="b"/>
            <a:pathLst>
              <a:path w="1078864" h="778509">
                <a:moveTo>
                  <a:pt x="24637" y="0"/>
                </a:moveTo>
                <a:lnTo>
                  <a:pt x="0" y="18161"/>
                </a:lnTo>
                <a:lnTo>
                  <a:pt x="14477" y="37337"/>
                </a:lnTo>
                <a:lnTo>
                  <a:pt x="38735" y="68325"/>
                </a:lnTo>
                <a:lnTo>
                  <a:pt x="92837" y="135762"/>
                </a:lnTo>
                <a:lnTo>
                  <a:pt x="185800" y="247141"/>
                </a:lnTo>
                <a:lnTo>
                  <a:pt x="254126" y="324993"/>
                </a:lnTo>
                <a:lnTo>
                  <a:pt x="326136" y="403098"/>
                </a:lnTo>
                <a:lnTo>
                  <a:pt x="400303" y="479171"/>
                </a:lnTo>
                <a:lnTo>
                  <a:pt x="475741" y="551307"/>
                </a:lnTo>
                <a:lnTo>
                  <a:pt x="551561" y="617220"/>
                </a:lnTo>
                <a:lnTo>
                  <a:pt x="625983" y="674624"/>
                </a:lnTo>
                <a:lnTo>
                  <a:pt x="698626" y="720979"/>
                </a:lnTo>
                <a:lnTo>
                  <a:pt x="768350" y="754761"/>
                </a:lnTo>
                <a:lnTo>
                  <a:pt x="864870" y="776478"/>
                </a:lnTo>
                <a:lnTo>
                  <a:pt x="896112" y="778002"/>
                </a:lnTo>
                <a:lnTo>
                  <a:pt x="927100" y="777367"/>
                </a:lnTo>
                <a:lnTo>
                  <a:pt x="1020952" y="763778"/>
                </a:lnTo>
                <a:lnTo>
                  <a:pt x="1078864" y="747522"/>
                </a:lnTo>
                <a:lnTo>
                  <a:pt x="895603" y="747522"/>
                </a:lnTo>
                <a:lnTo>
                  <a:pt x="866393" y="746125"/>
                </a:lnTo>
                <a:lnTo>
                  <a:pt x="778255" y="725932"/>
                </a:lnTo>
                <a:lnTo>
                  <a:pt x="678307" y="673353"/>
                </a:lnTo>
                <a:lnTo>
                  <a:pt x="606933" y="622553"/>
                </a:lnTo>
                <a:lnTo>
                  <a:pt x="533526" y="562101"/>
                </a:lnTo>
                <a:lnTo>
                  <a:pt x="458977" y="493649"/>
                </a:lnTo>
                <a:lnTo>
                  <a:pt x="347979" y="382015"/>
                </a:lnTo>
                <a:lnTo>
                  <a:pt x="276860" y="304419"/>
                </a:lnTo>
                <a:lnTo>
                  <a:pt x="208914" y="227075"/>
                </a:lnTo>
                <a:lnTo>
                  <a:pt x="145923" y="152273"/>
                </a:lnTo>
                <a:lnTo>
                  <a:pt x="62611" y="49275"/>
                </a:lnTo>
                <a:lnTo>
                  <a:pt x="38735" y="18669"/>
                </a:lnTo>
                <a:lnTo>
                  <a:pt x="2463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48408" y="3256852"/>
            <a:ext cx="474345" cy="290830"/>
          </a:xfrm>
          <a:custGeom>
            <a:avLst/>
            <a:gdLst/>
            <a:ahLst/>
            <a:cxnLst/>
            <a:rect l="l" t="t" r="r" b="b"/>
            <a:pathLst>
              <a:path w="948689" h="581659">
                <a:moveTo>
                  <a:pt x="927354" y="0"/>
                </a:moveTo>
                <a:lnTo>
                  <a:pt x="799973" y="117221"/>
                </a:lnTo>
                <a:lnTo>
                  <a:pt x="736726" y="174498"/>
                </a:lnTo>
                <a:lnTo>
                  <a:pt x="673481" y="229997"/>
                </a:lnTo>
                <a:lnTo>
                  <a:pt x="610488" y="283337"/>
                </a:lnTo>
                <a:lnTo>
                  <a:pt x="547370" y="334010"/>
                </a:lnTo>
                <a:lnTo>
                  <a:pt x="484886" y="381508"/>
                </a:lnTo>
                <a:lnTo>
                  <a:pt x="422401" y="425069"/>
                </a:lnTo>
                <a:lnTo>
                  <a:pt x="329564" y="482092"/>
                </a:lnTo>
                <a:lnTo>
                  <a:pt x="237871" y="528193"/>
                </a:lnTo>
                <a:lnTo>
                  <a:pt x="147700" y="560705"/>
                </a:lnTo>
                <a:lnTo>
                  <a:pt x="58420" y="578739"/>
                </a:lnTo>
                <a:lnTo>
                  <a:pt x="0" y="581533"/>
                </a:lnTo>
                <a:lnTo>
                  <a:pt x="183261" y="581533"/>
                </a:lnTo>
                <a:lnTo>
                  <a:pt x="282067" y="541401"/>
                </a:lnTo>
                <a:lnTo>
                  <a:pt x="376682" y="490347"/>
                </a:lnTo>
                <a:lnTo>
                  <a:pt x="503174" y="405764"/>
                </a:lnTo>
                <a:lnTo>
                  <a:pt x="566420" y="357632"/>
                </a:lnTo>
                <a:lnTo>
                  <a:pt x="630047" y="306577"/>
                </a:lnTo>
                <a:lnTo>
                  <a:pt x="693547" y="252857"/>
                </a:lnTo>
                <a:lnTo>
                  <a:pt x="757047" y="197104"/>
                </a:lnTo>
                <a:lnTo>
                  <a:pt x="820801" y="139700"/>
                </a:lnTo>
                <a:lnTo>
                  <a:pt x="948182" y="22606"/>
                </a:lnTo>
                <a:lnTo>
                  <a:pt x="92735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5648" y="3117342"/>
            <a:ext cx="102044" cy="98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0606" y="3173857"/>
            <a:ext cx="539433" cy="389255"/>
          </a:xfrm>
          <a:custGeom>
            <a:avLst/>
            <a:gdLst/>
            <a:ahLst/>
            <a:cxnLst/>
            <a:rect l="l" t="t" r="r" b="b"/>
            <a:pathLst>
              <a:path w="1078864" h="778509">
                <a:moveTo>
                  <a:pt x="24637" y="0"/>
                </a:moveTo>
                <a:lnTo>
                  <a:pt x="0" y="18161"/>
                </a:lnTo>
                <a:lnTo>
                  <a:pt x="14477" y="37337"/>
                </a:lnTo>
                <a:lnTo>
                  <a:pt x="38735" y="68325"/>
                </a:lnTo>
                <a:lnTo>
                  <a:pt x="92837" y="135762"/>
                </a:lnTo>
                <a:lnTo>
                  <a:pt x="185800" y="247141"/>
                </a:lnTo>
                <a:lnTo>
                  <a:pt x="254126" y="324993"/>
                </a:lnTo>
                <a:lnTo>
                  <a:pt x="326136" y="403098"/>
                </a:lnTo>
                <a:lnTo>
                  <a:pt x="400303" y="479171"/>
                </a:lnTo>
                <a:lnTo>
                  <a:pt x="475741" y="551307"/>
                </a:lnTo>
                <a:lnTo>
                  <a:pt x="551561" y="617220"/>
                </a:lnTo>
                <a:lnTo>
                  <a:pt x="625983" y="674624"/>
                </a:lnTo>
                <a:lnTo>
                  <a:pt x="698626" y="720979"/>
                </a:lnTo>
                <a:lnTo>
                  <a:pt x="768350" y="754761"/>
                </a:lnTo>
                <a:lnTo>
                  <a:pt x="864870" y="776478"/>
                </a:lnTo>
                <a:lnTo>
                  <a:pt x="896112" y="778002"/>
                </a:lnTo>
                <a:lnTo>
                  <a:pt x="927100" y="777367"/>
                </a:lnTo>
                <a:lnTo>
                  <a:pt x="1020952" y="763778"/>
                </a:lnTo>
                <a:lnTo>
                  <a:pt x="1078864" y="747522"/>
                </a:lnTo>
                <a:lnTo>
                  <a:pt x="895603" y="747522"/>
                </a:lnTo>
                <a:lnTo>
                  <a:pt x="866393" y="746125"/>
                </a:lnTo>
                <a:lnTo>
                  <a:pt x="778255" y="725932"/>
                </a:lnTo>
                <a:lnTo>
                  <a:pt x="678307" y="673353"/>
                </a:lnTo>
                <a:lnTo>
                  <a:pt x="606933" y="622553"/>
                </a:lnTo>
                <a:lnTo>
                  <a:pt x="533526" y="562101"/>
                </a:lnTo>
                <a:lnTo>
                  <a:pt x="458977" y="493649"/>
                </a:lnTo>
                <a:lnTo>
                  <a:pt x="347979" y="382015"/>
                </a:lnTo>
                <a:lnTo>
                  <a:pt x="276860" y="304419"/>
                </a:lnTo>
                <a:lnTo>
                  <a:pt x="208914" y="227075"/>
                </a:lnTo>
                <a:lnTo>
                  <a:pt x="145923" y="152273"/>
                </a:lnTo>
                <a:lnTo>
                  <a:pt x="62611" y="49275"/>
                </a:lnTo>
                <a:lnTo>
                  <a:pt x="38735" y="18669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48408" y="3256852"/>
            <a:ext cx="474345" cy="290830"/>
          </a:xfrm>
          <a:custGeom>
            <a:avLst/>
            <a:gdLst/>
            <a:ahLst/>
            <a:cxnLst/>
            <a:rect l="l" t="t" r="r" b="b"/>
            <a:pathLst>
              <a:path w="948689" h="581659">
                <a:moveTo>
                  <a:pt x="927354" y="0"/>
                </a:moveTo>
                <a:lnTo>
                  <a:pt x="799973" y="117221"/>
                </a:lnTo>
                <a:lnTo>
                  <a:pt x="736726" y="174498"/>
                </a:lnTo>
                <a:lnTo>
                  <a:pt x="673481" y="229997"/>
                </a:lnTo>
                <a:lnTo>
                  <a:pt x="610488" y="283337"/>
                </a:lnTo>
                <a:lnTo>
                  <a:pt x="547370" y="334010"/>
                </a:lnTo>
                <a:lnTo>
                  <a:pt x="484886" y="381508"/>
                </a:lnTo>
                <a:lnTo>
                  <a:pt x="422401" y="425069"/>
                </a:lnTo>
                <a:lnTo>
                  <a:pt x="329564" y="482092"/>
                </a:lnTo>
                <a:lnTo>
                  <a:pt x="237871" y="528193"/>
                </a:lnTo>
                <a:lnTo>
                  <a:pt x="147700" y="560705"/>
                </a:lnTo>
                <a:lnTo>
                  <a:pt x="58420" y="578739"/>
                </a:lnTo>
                <a:lnTo>
                  <a:pt x="0" y="581533"/>
                </a:lnTo>
                <a:lnTo>
                  <a:pt x="183261" y="581533"/>
                </a:lnTo>
                <a:lnTo>
                  <a:pt x="282067" y="541401"/>
                </a:lnTo>
                <a:lnTo>
                  <a:pt x="376682" y="490347"/>
                </a:lnTo>
                <a:lnTo>
                  <a:pt x="503174" y="405764"/>
                </a:lnTo>
                <a:lnTo>
                  <a:pt x="566420" y="357632"/>
                </a:lnTo>
                <a:lnTo>
                  <a:pt x="630047" y="306577"/>
                </a:lnTo>
                <a:lnTo>
                  <a:pt x="693547" y="252857"/>
                </a:lnTo>
                <a:lnTo>
                  <a:pt x="757047" y="197104"/>
                </a:lnTo>
                <a:lnTo>
                  <a:pt x="820801" y="139700"/>
                </a:lnTo>
                <a:lnTo>
                  <a:pt x="948182" y="22606"/>
                </a:lnTo>
                <a:lnTo>
                  <a:pt x="927354" y="0"/>
                </a:lnTo>
                <a:close/>
              </a:path>
            </a:pathLst>
          </a:custGeom>
          <a:ln w="9144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53362" y="3115056"/>
            <a:ext cx="106617" cy="103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7939" y="2146745"/>
            <a:ext cx="1119505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400" spc="-20" dirty="0">
                <a:solidFill>
                  <a:srgbClr val="5F5F5F"/>
                </a:solidFill>
                <a:cs typeface="Calibri"/>
              </a:rPr>
              <a:t>Bayes’</a:t>
            </a:r>
            <a:r>
              <a:rPr sz="14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theorem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10403" y="2438781"/>
            <a:ext cx="2843848" cy="739626"/>
          </a:xfrm>
          <a:prstGeom prst="rect">
            <a:avLst/>
          </a:prstGeom>
          <a:ln w="25907">
            <a:solidFill>
              <a:srgbClr val="095A82"/>
            </a:solidFill>
          </a:ln>
        </p:spPr>
        <p:txBody>
          <a:bodyPr vert="horz" wrap="square" lIns="0" tIns="77153" rIns="0" bIns="0" rtlCol="0">
            <a:spAutoFit/>
          </a:bodyPr>
          <a:lstStyle/>
          <a:p>
            <a:pPr marL="731838">
              <a:spcBef>
                <a:spcPts val="608"/>
              </a:spcBef>
            </a:pPr>
            <a:r>
              <a:rPr sz="1400" spc="-13" dirty="0">
                <a:solidFill>
                  <a:srgbClr val="5F5F5F"/>
                </a:solidFill>
                <a:cs typeface="Calibri"/>
              </a:rPr>
              <a:t>General product</a:t>
            </a:r>
            <a:r>
              <a:rPr sz="1400" spc="-57" dirty="0">
                <a:solidFill>
                  <a:srgbClr val="5F5F5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cs typeface="Calibri"/>
              </a:rPr>
              <a:t>rule</a:t>
            </a:r>
            <a:endParaRPr sz="1400">
              <a:solidFill>
                <a:prstClr val="black"/>
              </a:solidFill>
              <a:cs typeface="Calibri"/>
            </a:endParaRPr>
          </a:p>
          <a:p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1435">
              <a:spcBef>
                <a:spcPts val="3"/>
              </a:spcBef>
              <a:tabLst>
                <a:tab pos="2270443" algn="l"/>
              </a:tabLst>
            </a:pPr>
            <a:r>
              <a:rPr sz="1550" i="1" spc="-3" dirty="0">
                <a:solidFill>
                  <a:srgbClr val="5F5F5F"/>
                </a:solidFill>
                <a:latin typeface="Times New Roman"/>
                <a:cs typeface="Times New Roman"/>
              </a:rPr>
              <a:t>P </a:t>
            </a:r>
            <a:r>
              <a:rPr sz="1550" spc="8" dirty="0">
                <a:solidFill>
                  <a:srgbClr val="5F5F5F"/>
                </a:solidFill>
                <a:latin typeface="Times New Roman"/>
                <a:cs typeface="Times New Roman"/>
              </a:rPr>
              <a:t>(</a:t>
            </a:r>
            <a:r>
              <a:rPr sz="1550" i="1" spc="8" dirty="0">
                <a:solidFill>
                  <a:srgbClr val="5F5F5F"/>
                </a:solidFill>
                <a:latin typeface="Times New Roman"/>
                <a:cs typeface="Times New Roman"/>
              </a:rPr>
              <a:t>A </a:t>
            </a:r>
            <a:r>
              <a:rPr sz="1550" i="1" spc="-8" dirty="0">
                <a:solidFill>
                  <a:srgbClr val="5F5F5F"/>
                </a:solidFill>
                <a:latin typeface="Times New Roman"/>
                <a:cs typeface="Times New Roman"/>
              </a:rPr>
              <a:t>AND </a:t>
            </a:r>
            <a:r>
              <a:rPr sz="1550" i="1" spc="8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1550" spc="8" dirty="0">
                <a:solidFill>
                  <a:srgbClr val="5F5F5F"/>
                </a:solidFill>
                <a:latin typeface="Times New Roman"/>
                <a:cs typeface="Times New Roman"/>
              </a:rPr>
              <a:t>) </a:t>
            </a:r>
            <a:r>
              <a:rPr sz="1550" spc="-3" dirty="0">
                <a:solidFill>
                  <a:srgbClr val="5F5F5F"/>
                </a:solidFill>
                <a:latin typeface="Symbol"/>
                <a:cs typeface="Symbol"/>
              </a:rPr>
              <a:t></a:t>
            </a:r>
            <a:r>
              <a:rPr sz="1550" spc="-3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1550" i="1" spc="-3" dirty="0">
                <a:solidFill>
                  <a:srgbClr val="5F5F5F"/>
                </a:solidFill>
                <a:latin typeface="Times New Roman"/>
                <a:cs typeface="Times New Roman"/>
              </a:rPr>
              <a:t>P </a:t>
            </a:r>
            <a:r>
              <a:rPr sz="1550" spc="-3" dirty="0">
                <a:solidFill>
                  <a:srgbClr val="5F5F5F"/>
                </a:solidFill>
                <a:latin typeface="Times New Roman"/>
                <a:cs typeface="Times New Roman"/>
              </a:rPr>
              <a:t>( </a:t>
            </a:r>
            <a:r>
              <a:rPr sz="1550" i="1" spc="-3" dirty="0">
                <a:solidFill>
                  <a:srgbClr val="5F5F5F"/>
                </a:solidFill>
                <a:latin typeface="Times New Roman"/>
                <a:cs typeface="Times New Roman"/>
              </a:rPr>
              <a:t>A </a:t>
            </a:r>
            <a:r>
              <a:rPr sz="1550" spc="-3" dirty="0">
                <a:solidFill>
                  <a:srgbClr val="5F5F5F"/>
                </a:solidFill>
                <a:latin typeface="Times New Roman"/>
                <a:cs typeface="Times New Roman"/>
              </a:rPr>
              <a:t>|</a:t>
            </a:r>
            <a:r>
              <a:rPr sz="1550" spc="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1550" i="1" spc="8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1550" spc="8" dirty="0">
                <a:solidFill>
                  <a:srgbClr val="5F5F5F"/>
                </a:solidFill>
                <a:latin typeface="Times New Roman"/>
                <a:cs typeface="Times New Roman"/>
              </a:rPr>
              <a:t>)</a:t>
            </a:r>
            <a:r>
              <a:rPr sz="1550" spc="4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1550" spc="-3" dirty="0">
                <a:solidFill>
                  <a:srgbClr val="5F5F5F"/>
                </a:solidFill>
                <a:latin typeface="Symbol"/>
                <a:cs typeface="Symbol"/>
              </a:rPr>
              <a:t></a:t>
            </a:r>
            <a:r>
              <a:rPr sz="1550" spc="-3" dirty="0">
                <a:solidFill>
                  <a:srgbClr val="5F5F5F"/>
                </a:solidFill>
                <a:latin typeface="Times New Roman"/>
                <a:cs typeface="Times New Roman"/>
              </a:rPr>
              <a:t>	</a:t>
            </a:r>
            <a:r>
              <a:rPr sz="1550" i="1" spc="-3" dirty="0">
                <a:solidFill>
                  <a:srgbClr val="5F5F5F"/>
                </a:solidFill>
                <a:latin typeface="Times New Roman"/>
                <a:cs typeface="Times New Roman"/>
              </a:rPr>
              <a:t>P</a:t>
            </a:r>
            <a:r>
              <a:rPr sz="1550" i="1" spc="33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F5F5F"/>
                </a:solidFill>
                <a:latin typeface="Times New Roman"/>
                <a:cs typeface="Times New Roman"/>
              </a:rPr>
              <a:t>(</a:t>
            </a:r>
            <a:r>
              <a:rPr sz="1550" i="1" spc="25" dirty="0">
                <a:solidFill>
                  <a:srgbClr val="5F5F5F"/>
                </a:solidFill>
                <a:latin typeface="Times New Roman"/>
                <a:cs typeface="Times New Roman"/>
              </a:rPr>
              <a:t>B</a:t>
            </a:r>
            <a:r>
              <a:rPr sz="1550" spc="25" dirty="0">
                <a:solidFill>
                  <a:srgbClr val="5F5F5F"/>
                </a:solidFill>
                <a:latin typeface="Times New Roman"/>
                <a:cs typeface="Times New Roman"/>
              </a:rPr>
              <a:t>)</a:t>
            </a:r>
            <a:endParaRPr sz="15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70985" y="2812161"/>
            <a:ext cx="1113155" cy="38100"/>
          </a:xfrm>
          <a:custGeom>
            <a:avLst/>
            <a:gdLst/>
            <a:ahLst/>
            <a:cxnLst/>
            <a:rect l="l" t="t" r="r" b="b"/>
            <a:pathLst>
              <a:path w="2226309" h="76200">
                <a:moveTo>
                  <a:pt x="2150109" y="0"/>
                </a:moveTo>
                <a:lnTo>
                  <a:pt x="2150109" y="76200"/>
                </a:lnTo>
                <a:lnTo>
                  <a:pt x="2206498" y="48005"/>
                </a:lnTo>
                <a:lnTo>
                  <a:pt x="2162809" y="48005"/>
                </a:lnTo>
                <a:lnTo>
                  <a:pt x="2162809" y="28193"/>
                </a:lnTo>
                <a:lnTo>
                  <a:pt x="2206497" y="28193"/>
                </a:lnTo>
                <a:lnTo>
                  <a:pt x="2150109" y="0"/>
                </a:lnTo>
                <a:close/>
              </a:path>
              <a:path w="2226309" h="76200">
                <a:moveTo>
                  <a:pt x="215010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150109" y="48005"/>
                </a:lnTo>
                <a:lnTo>
                  <a:pt x="2150109" y="28193"/>
                </a:lnTo>
                <a:close/>
              </a:path>
              <a:path w="2226309" h="76200">
                <a:moveTo>
                  <a:pt x="2206497" y="28193"/>
                </a:moveTo>
                <a:lnTo>
                  <a:pt x="2162809" y="28193"/>
                </a:lnTo>
                <a:lnTo>
                  <a:pt x="2162809" y="48005"/>
                </a:lnTo>
                <a:lnTo>
                  <a:pt x="2206498" y="48005"/>
                </a:lnTo>
                <a:lnTo>
                  <a:pt x="2226309" y="38100"/>
                </a:lnTo>
                <a:lnTo>
                  <a:pt x="2206497" y="28193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70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789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Baye’s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Theorem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840486" y="996696"/>
            <a:ext cx="7488174" cy="889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014" y="999744"/>
            <a:ext cx="6816852" cy="936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440" y="1009650"/>
            <a:ext cx="7437120" cy="838200"/>
          </a:xfrm>
          <a:custGeom>
            <a:avLst/>
            <a:gdLst/>
            <a:ahLst/>
            <a:cxnLst/>
            <a:rect l="l" t="t" r="r" b="b"/>
            <a:pathLst>
              <a:path w="14874240" h="1676400">
                <a:moveTo>
                  <a:pt x="14874239" y="0"/>
                </a:moveTo>
                <a:lnTo>
                  <a:pt x="279400" y="0"/>
                </a:lnTo>
                <a:lnTo>
                  <a:pt x="234080" y="3656"/>
                </a:lnTo>
                <a:lnTo>
                  <a:pt x="191089" y="14244"/>
                </a:lnTo>
                <a:lnTo>
                  <a:pt x="151001" y="31186"/>
                </a:lnTo>
                <a:lnTo>
                  <a:pt x="114391" y="53908"/>
                </a:lnTo>
                <a:lnTo>
                  <a:pt x="81835" y="81835"/>
                </a:lnTo>
                <a:lnTo>
                  <a:pt x="53908" y="114391"/>
                </a:lnTo>
                <a:lnTo>
                  <a:pt x="31186" y="151001"/>
                </a:lnTo>
                <a:lnTo>
                  <a:pt x="14244" y="191089"/>
                </a:lnTo>
                <a:lnTo>
                  <a:pt x="3656" y="234080"/>
                </a:lnTo>
                <a:lnTo>
                  <a:pt x="0" y="279400"/>
                </a:lnTo>
                <a:lnTo>
                  <a:pt x="0" y="1676400"/>
                </a:lnTo>
                <a:lnTo>
                  <a:pt x="14594839" y="1676400"/>
                </a:lnTo>
                <a:lnTo>
                  <a:pt x="14640159" y="1672743"/>
                </a:lnTo>
                <a:lnTo>
                  <a:pt x="14683150" y="1662155"/>
                </a:lnTo>
                <a:lnTo>
                  <a:pt x="14723238" y="1645213"/>
                </a:lnTo>
                <a:lnTo>
                  <a:pt x="14759848" y="1622491"/>
                </a:lnTo>
                <a:lnTo>
                  <a:pt x="14792404" y="1594564"/>
                </a:lnTo>
                <a:lnTo>
                  <a:pt x="14820331" y="1562008"/>
                </a:lnTo>
                <a:lnTo>
                  <a:pt x="14843053" y="1525398"/>
                </a:lnTo>
                <a:lnTo>
                  <a:pt x="14859995" y="1485310"/>
                </a:lnTo>
                <a:lnTo>
                  <a:pt x="14870583" y="1442319"/>
                </a:lnTo>
                <a:lnTo>
                  <a:pt x="14874239" y="1397000"/>
                </a:lnTo>
                <a:lnTo>
                  <a:pt x="14874239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551" y="1005535"/>
            <a:ext cx="6572885" cy="772969"/>
          </a:xfrm>
          <a:prstGeom prst="rect">
            <a:avLst/>
          </a:prstGeom>
        </p:spPr>
        <p:txBody>
          <a:bodyPr vert="horz" wrap="square" lIns="0" tIns="49213" rIns="0" bIns="0" rtlCol="0">
            <a:spAutoFit/>
          </a:bodyPr>
          <a:lstStyle/>
          <a:p>
            <a:pPr marL="292100" indent="-285750">
              <a:spcBef>
                <a:spcPts val="388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13" dirty="0">
                <a:solidFill>
                  <a:srgbClr val="095A82"/>
                </a:solidFill>
                <a:cs typeface="Calibri"/>
              </a:rPr>
              <a:t>Welcome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show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“Try </a:t>
            </a:r>
            <a:r>
              <a:rPr sz="1400" spc="-28" dirty="0">
                <a:solidFill>
                  <a:srgbClr val="095A82"/>
                </a:solidFill>
                <a:cs typeface="Calibri"/>
              </a:rPr>
              <a:t>Your</a:t>
            </a:r>
            <a:r>
              <a:rPr sz="1400" spc="4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Luck”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338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In this </a:t>
            </a:r>
            <a:r>
              <a:rPr sz="1400" spc="-28" dirty="0">
                <a:solidFill>
                  <a:srgbClr val="095A82"/>
                </a:solidFill>
                <a:cs typeface="Calibri"/>
              </a:rPr>
              <a:t>show,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there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are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3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doors,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only behind one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random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door car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</a:t>
            </a:r>
            <a:r>
              <a:rPr sz="1400" spc="17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present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335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Audience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have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select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any </a:t>
            </a:r>
            <a:r>
              <a:rPr sz="1400" spc="-28" dirty="0">
                <a:solidFill>
                  <a:srgbClr val="095A82"/>
                </a:solidFill>
                <a:cs typeface="Calibri"/>
              </a:rPr>
              <a:t>door,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if 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car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present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behind that door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will</a:t>
            </a:r>
            <a:r>
              <a:rPr sz="1400" spc="19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9724" y="2610612"/>
            <a:ext cx="1540764" cy="154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2678" y="2623566"/>
            <a:ext cx="1489710" cy="1489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88336" y="3211055"/>
            <a:ext cx="554736" cy="339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01290" y="3224022"/>
            <a:ext cx="503872" cy="288290"/>
          </a:xfrm>
          <a:custGeom>
            <a:avLst/>
            <a:gdLst/>
            <a:ahLst/>
            <a:cxnLst/>
            <a:rect l="l" t="t" r="r" b="b"/>
            <a:pathLst>
              <a:path w="1007745" h="576579">
                <a:moveTo>
                  <a:pt x="719328" y="0"/>
                </a:moveTo>
                <a:lnTo>
                  <a:pt x="719328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719328" y="432053"/>
                </a:lnTo>
                <a:lnTo>
                  <a:pt x="719328" y="576071"/>
                </a:lnTo>
                <a:lnTo>
                  <a:pt x="1007364" y="288035"/>
                </a:lnTo>
                <a:lnTo>
                  <a:pt x="71932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3608" y="3211055"/>
            <a:ext cx="555498" cy="339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6562" y="3224022"/>
            <a:ext cx="504508" cy="288290"/>
          </a:xfrm>
          <a:custGeom>
            <a:avLst/>
            <a:gdLst/>
            <a:ahLst/>
            <a:cxnLst/>
            <a:rect l="l" t="t" r="r" b="b"/>
            <a:pathLst>
              <a:path w="1009015" h="576579">
                <a:moveTo>
                  <a:pt x="720851" y="0"/>
                </a:moveTo>
                <a:lnTo>
                  <a:pt x="720851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720851" y="432053"/>
                </a:lnTo>
                <a:lnTo>
                  <a:pt x="720851" y="576071"/>
                </a:lnTo>
                <a:lnTo>
                  <a:pt x="1008887" y="288035"/>
                </a:lnTo>
                <a:lnTo>
                  <a:pt x="72085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3874" y="2571750"/>
            <a:ext cx="574548" cy="1608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67016" y="3124949"/>
            <a:ext cx="947166" cy="5120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9970" y="3137916"/>
            <a:ext cx="896112" cy="4610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19316" y="2129028"/>
            <a:ext cx="505206" cy="771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32270" y="2141982"/>
            <a:ext cx="454152" cy="720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19316" y="2994660"/>
            <a:ext cx="505206" cy="771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32270" y="3007614"/>
            <a:ext cx="454152" cy="720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19316" y="3860286"/>
            <a:ext cx="505206" cy="771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32270" y="3873246"/>
            <a:ext cx="454152" cy="720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40858" y="3124949"/>
            <a:ext cx="902208" cy="4252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5054" y="3151638"/>
            <a:ext cx="813816" cy="4244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53812" y="3137916"/>
            <a:ext cx="851218" cy="374333"/>
          </a:xfrm>
          <a:custGeom>
            <a:avLst/>
            <a:gdLst/>
            <a:ahLst/>
            <a:cxnLst/>
            <a:rect l="l" t="t" r="r" b="b"/>
            <a:pathLst>
              <a:path w="1702434" h="748665">
                <a:moveTo>
                  <a:pt x="0" y="748284"/>
                </a:moveTo>
                <a:lnTo>
                  <a:pt x="1702307" y="748284"/>
                </a:lnTo>
                <a:lnTo>
                  <a:pt x="1702307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53812" y="3201035"/>
            <a:ext cx="851218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151130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[1, 2,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3]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71844" y="2463546"/>
            <a:ext cx="0" cy="1731645"/>
          </a:xfrm>
          <a:custGeom>
            <a:avLst/>
            <a:gdLst/>
            <a:ahLst/>
            <a:cxnLst/>
            <a:rect l="l" t="t" r="r" b="b"/>
            <a:pathLst>
              <a:path h="3463290">
                <a:moveTo>
                  <a:pt x="0" y="0"/>
                </a:moveTo>
                <a:lnTo>
                  <a:pt x="0" y="346303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71844" y="2444496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90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71844" y="3310128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90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1844" y="4175760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199"/>
                </a:lnTo>
                <a:lnTo>
                  <a:pt x="707390" y="44449"/>
                </a:lnTo>
                <a:lnTo>
                  <a:pt x="656590" y="44449"/>
                </a:lnTo>
                <a:lnTo>
                  <a:pt x="656590" y="31749"/>
                </a:lnTo>
                <a:lnTo>
                  <a:pt x="707390" y="31749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643890" y="44449"/>
                </a:lnTo>
                <a:lnTo>
                  <a:pt x="643890" y="31749"/>
                </a:lnTo>
                <a:close/>
              </a:path>
              <a:path w="720090" h="76200">
                <a:moveTo>
                  <a:pt x="707390" y="31749"/>
                </a:moveTo>
                <a:lnTo>
                  <a:pt x="656590" y="31749"/>
                </a:lnTo>
                <a:lnTo>
                  <a:pt x="656590" y="44449"/>
                </a:lnTo>
                <a:lnTo>
                  <a:pt x="707390" y="44449"/>
                </a:lnTo>
                <a:lnTo>
                  <a:pt x="720090" y="38099"/>
                </a:lnTo>
                <a:lnTo>
                  <a:pt x="707390" y="31749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04966" y="3324606"/>
            <a:ext cx="167323" cy="0"/>
          </a:xfrm>
          <a:custGeom>
            <a:avLst/>
            <a:gdLst/>
            <a:ahLst/>
            <a:cxnLst/>
            <a:rect l="l" t="t" r="r" b="b"/>
            <a:pathLst>
              <a:path w="334645">
                <a:moveTo>
                  <a:pt x="0" y="0"/>
                </a:moveTo>
                <a:lnTo>
                  <a:pt x="334137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5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3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789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Baye’s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Theorem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712202" y="2427719"/>
            <a:ext cx="947166" cy="512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25156" y="2440686"/>
            <a:ext cx="896112" cy="46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63740" y="1431798"/>
            <a:ext cx="505962" cy="771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694" y="1444752"/>
            <a:ext cx="454914" cy="720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3740" y="2297430"/>
            <a:ext cx="505962" cy="771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6694" y="2310384"/>
            <a:ext cx="454914" cy="720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63740" y="3163824"/>
            <a:ext cx="505962" cy="771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76694" y="3176778"/>
            <a:ext cx="454914" cy="720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85282" y="2427719"/>
            <a:ext cx="902970" cy="425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29478" y="2454408"/>
            <a:ext cx="813816" cy="424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8236" y="2440686"/>
            <a:ext cx="852170" cy="374333"/>
          </a:xfrm>
          <a:custGeom>
            <a:avLst/>
            <a:gdLst/>
            <a:ahLst/>
            <a:cxnLst/>
            <a:rect l="l" t="t" r="r" b="b"/>
            <a:pathLst>
              <a:path w="1704340" h="748664">
                <a:moveTo>
                  <a:pt x="0" y="748284"/>
                </a:moveTo>
                <a:lnTo>
                  <a:pt x="1703831" y="748284"/>
                </a:lnTo>
                <a:lnTo>
                  <a:pt x="1703831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8236" y="2503805"/>
            <a:ext cx="85217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151448">
              <a:spcBef>
                <a:spcPts val="48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[1, 2,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3]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17030" y="1766316"/>
            <a:ext cx="0" cy="1731645"/>
          </a:xfrm>
          <a:custGeom>
            <a:avLst/>
            <a:gdLst/>
            <a:ahLst/>
            <a:cxnLst/>
            <a:rect l="l" t="t" r="r" b="b"/>
            <a:pathLst>
              <a:path h="3463290">
                <a:moveTo>
                  <a:pt x="0" y="0"/>
                </a:moveTo>
                <a:lnTo>
                  <a:pt x="0" y="3463036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17030" y="1747266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90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17030" y="2612898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90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17030" y="3478530"/>
            <a:ext cx="360045" cy="38100"/>
          </a:xfrm>
          <a:custGeom>
            <a:avLst/>
            <a:gdLst/>
            <a:ahLst/>
            <a:cxnLst/>
            <a:rect l="l" t="t" r="r" b="b"/>
            <a:pathLst>
              <a:path w="720090" h="76200">
                <a:moveTo>
                  <a:pt x="643890" y="0"/>
                </a:moveTo>
                <a:lnTo>
                  <a:pt x="643890" y="76200"/>
                </a:lnTo>
                <a:lnTo>
                  <a:pt x="707390" y="44450"/>
                </a:lnTo>
                <a:lnTo>
                  <a:pt x="656590" y="44450"/>
                </a:lnTo>
                <a:lnTo>
                  <a:pt x="656590" y="31750"/>
                </a:lnTo>
                <a:lnTo>
                  <a:pt x="707390" y="31750"/>
                </a:lnTo>
                <a:lnTo>
                  <a:pt x="643890" y="0"/>
                </a:lnTo>
                <a:close/>
              </a:path>
              <a:path w="720090" h="76200">
                <a:moveTo>
                  <a:pt x="64389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720090" h="76200">
                <a:moveTo>
                  <a:pt x="707390" y="31750"/>
                </a:moveTo>
                <a:lnTo>
                  <a:pt x="656590" y="31750"/>
                </a:lnTo>
                <a:lnTo>
                  <a:pt x="656590" y="44450"/>
                </a:lnTo>
                <a:lnTo>
                  <a:pt x="707390" y="44450"/>
                </a:lnTo>
                <a:lnTo>
                  <a:pt x="720090" y="38100"/>
                </a:lnTo>
                <a:lnTo>
                  <a:pt x="707390" y="31750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0152" y="2628138"/>
            <a:ext cx="167323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34136" y="0"/>
                </a:lnTo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9778" y="1254252"/>
            <a:ext cx="4668774" cy="1684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2168" y="1334262"/>
            <a:ext cx="4474464" cy="15765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2732" y="1267206"/>
            <a:ext cx="4617720" cy="1633220"/>
          </a:xfrm>
          <a:custGeom>
            <a:avLst/>
            <a:gdLst/>
            <a:ahLst/>
            <a:cxnLst/>
            <a:rect l="l" t="t" r="r" b="b"/>
            <a:pathLst>
              <a:path w="9235440" h="3266440">
                <a:moveTo>
                  <a:pt x="9235440" y="0"/>
                </a:moveTo>
                <a:lnTo>
                  <a:pt x="544322" y="0"/>
                </a:lnTo>
                <a:lnTo>
                  <a:pt x="497357" y="1998"/>
                </a:lnTo>
                <a:lnTo>
                  <a:pt x="451502" y="7883"/>
                </a:lnTo>
                <a:lnTo>
                  <a:pt x="406919" y="17492"/>
                </a:lnTo>
                <a:lnTo>
                  <a:pt x="363771" y="30661"/>
                </a:lnTo>
                <a:lnTo>
                  <a:pt x="322224" y="47228"/>
                </a:lnTo>
                <a:lnTo>
                  <a:pt x="282439" y="67028"/>
                </a:lnTo>
                <a:lnTo>
                  <a:pt x="244580" y="89898"/>
                </a:lnTo>
                <a:lnTo>
                  <a:pt x="208811" y="115674"/>
                </a:lnTo>
                <a:lnTo>
                  <a:pt x="175294" y="144194"/>
                </a:lnTo>
                <a:lnTo>
                  <a:pt x="144194" y="175294"/>
                </a:lnTo>
                <a:lnTo>
                  <a:pt x="115674" y="208811"/>
                </a:lnTo>
                <a:lnTo>
                  <a:pt x="89898" y="244580"/>
                </a:lnTo>
                <a:lnTo>
                  <a:pt x="67028" y="282439"/>
                </a:lnTo>
                <a:lnTo>
                  <a:pt x="47228" y="322224"/>
                </a:lnTo>
                <a:lnTo>
                  <a:pt x="30661" y="363771"/>
                </a:lnTo>
                <a:lnTo>
                  <a:pt x="17492" y="406919"/>
                </a:lnTo>
                <a:lnTo>
                  <a:pt x="7883" y="451502"/>
                </a:lnTo>
                <a:lnTo>
                  <a:pt x="1998" y="497357"/>
                </a:lnTo>
                <a:lnTo>
                  <a:pt x="0" y="544322"/>
                </a:lnTo>
                <a:lnTo>
                  <a:pt x="0" y="3265932"/>
                </a:lnTo>
                <a:lnTo>
                  <a:pt x="8691117" y="3265932"/>
                </a:lnTo>
                <a:lnTo>
                  <a:pt x="8738082" y="3263933"/>
                </a:lnTo>
                <a:lnTo>
                  <a:pt x="8783937" y="3258048"/>
                </a:lnTo>
                <a:lnTo>
                  <a:pt x="8828520" y="3248439"/>
                </a:lnTo>
                <a:lnTo>
                  <a:pt x="8871668" y="3235270"/>
                </a:lnTo>
                <a:lnTo>
                  <a:pt x="8913215" y="3218703"/>
                </a:lnTo>
                <a:lnTo>
                  <a:pt x="8953000" y="3198903"/>
                </a:lnTo>
                <a:lnTo>
                  <a:pt x="8990859" y="3176033"/>
                </a:lnTo>
                <a:lnTo>
                  <a:pt x="9026628" y="3150257"/>
                </a:lnTo>
                <a:lnTo>
                  <a:pt x="9060145" y="3121737"/>
                </a:lnTo>
                <a:lnTo>
                  <a:pt x="9091245" y="3090637"/>
                </a:lnTo>
                <a:lnTo>
                  <a:pt x="9119765" y="3057120"/>
                </a:lnTo>
                <a:lnTo>
                  <a:pt x="9145541" y="3021351"/>
                </a:lnTo>
                <a:lnTo>
                  <a:pt x="9168411" y="2983492"/>
                </a:lnTo>
                <a:lnTo>
                  <a:pt x="9188211" y="2943707"/>
                </a:lnTo>
                <a:lnTo>
                  <a:pt x="9204778" y="2902160"/>
                </a:lnTo>
                <a:lnTo>
                  <a:pt x="9217947" y="2859012"/>
                </a:lnTo>
                <a:lnTo>
                  <a:pt x="9227556" y="2814429"/>
                </a:lnTo>
                <a:lnTo>
                  <a:pt x="9233441" y="2768574"/>
                </a:lnTo>
                <a:lnTo>
                  <a:pt x="9235440" y="2721610"/>
                </a:lnTo>
                <a:lnTo>
                  <a:pt x="9235440" y="0"/>
                </a:lnTo>
                <a:close/>
              </a:path>
            </a:pathLst>
          </a:custGeom>
          <a:solidFill>
            <a:srgbClr val="EEF3F4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7705" y="1383538"/>
            <a:ext cx="4189730" cy="1375698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292100" marR="33338" indent="-285750">
              <a:spcBef>
                <a:spcPts val="48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But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we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want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design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program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which will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not allow 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audience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win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marR="2540" indent="-285750">
              <a:spcBef>
                <a:spcPts val="335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Means, if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selected door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is equal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the winning  </a:t>
            </a:r>
            <a:r>
              <a:rPr sz="1400" spc="-28" dirty="0">
                <a:solidFill>
                  <a:srgbClr val="095A82"/>
                </a:solidFill>
                <a:cs typeface="Calibri"/>
              </a:rPr>
              <a:t>door,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then the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program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will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shuffle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selected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door with  the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remaining</a:t>
            </a:r>
            <a:r>
              <a:rPr sz="1400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door</a:t>
            </a:r>
            <a:endParaRPr sz="1400">
              <a:solidFill>
                <a:prstClr val="black"/>
              </a:solidFill>
              <a:cs typeface="Calibri"/>
            </a:endParaRPr>
          </a:p>
          <a:p>
            <a:pPr marL="292100" indent="-285750">
              <a:spcBef>
                <a:spcPts val="338"/>
              </a:spcBef>
              <a:buFont typeface="Wingdings"/>
              <a:buChar char=""/>
              <a:tabLst>
                <a:tab pos="291783" algn="l"/>
                <a:tab pos="292100" algn="l"/>
              </a:tabLst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But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what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do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design such</a:t>
            </a:r>
            <a:r>
              <a:rPr sz="1400" spc="53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program?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47138" y="2987040"/>
            <a:ext cx="1169670" cy="18028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83458" y="867905"/>
            <a:ext cx="2602992" cy="3703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76066" y="867162"/>
            <a:ext cx="2016252" cy="424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03651" y="888111"/>
            <a:ext cx="2537460" cy="304800"/>
          </a:xfrm>
          <a:custGeom>
            <a:avLst/>
            <a:gdLst/>
            <a:ahLst/>
            <a:cxnLst/>
            <a:rect l="l" t="t" r="r" b="b"/>
            <a:pathLst>
              <a:path w="5074920" h="609600">
                <a:moveTo>
                  <a:pt x="0" y="609600"/>
                </a:moveTo>
                <a:lnTo>
                  <a:pt x="5074920" y="609600"/>
                </a:lnTo>
                <a:lnTo>
                  <a:pt x="507492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03651" y="888111"/>
            <a:ext cx="2537460" cy="304800"/>
          </a:xfrm>
          <a:custGeom>
            <a:avLst/>
            <a:gdLst/>
            <a:ahLst/>
            <a:cxnLst/>
            <a:rect l="l" t="t" r="r" b="b"/>
            <a:pathLst>
              <a:path w="5074920" h="609600">
                <a:moveTo>
                  <a:pt x="0" y="609600"/>
                </a:moveTo>
                <a:lnTo>
                  <a:pt x="5074920" y="609600"/>
                </a:lnTo>
                <a:lnTo>
                  <a:pt x="507492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3651" y="915988"/>
            <a:ext cx="2537460" cy="22153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392430">
              <a:spcBef>
                <a:spcPts val="48"/>
              </a:spcBef>
            </a:pPr>
            <a:r>
              <a:rPr sz="1400" spc="-5" dirty="0">
                <a:solidFill>
                  <a:srgbClr val="FFFFFF"/>
                </a:solidFill>
                <a:cs typeface="Calibri"/>
              </a:rPr>
              <a:t>The Monty Hall</a:t>
            </a:r>
            <a:r>
              <a:rPr sz="1400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FFFFFF"/>
                </a:solidFill>
                <a:cs typeface="Calibri"/>
              </a:rPr>
              <a:t>Problem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7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6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4206"/>
            <a:ext cx="146368" cy="4676458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8018" y="4800600"/>
            <a:ext cx="7476172" cy="3429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800600"/>
            <a:ext cx="530543" cy="3429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12446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789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Baye’s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Theorem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5318760" y="1623822"/>
            <a:ext cx="2333244" cy="2859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1714" y="1636776"/>
            <a:ext cx="2282190" cy="2808923"/>
          </a:xfrm>
          <a:custGeom>
            <a:avLst/>
            <a:gdLst/>
            <a:ahLst/>
            <a:cxnLst/>
            <a:rect l="l" t="t" r="r" b="b"/>
            <a:pathLst>
              <a:path w="4564380" h="5617845">
                <a:moveTo>
                  <a:pt x="0" y="5617464"/>
                </a:moveTo>
                <a:lnTo>
                  <a:pt x="4564380" y="5617464"/>
                </a:lnTo>
                <a:lnTo>
                  <a:pt x="4564380" y="0"/>
                </a:lnTo>
                <a:lnTo>
                  <a:pt x="0" y="0"/>
                </a:lnTo>
                <a:lnTo>
                  <a:pt x="0" y="5617464"/>
                </a:lnTo>
                <a:close/>
              </a:path>
            </a:pathLst>
          </a:custGeom>
          <a:solidFill>
            <a:srgbClr val="C6F8F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3040" y="1623060"/>
            <a:ext cx="2333244" cy="2859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5994" y="1636014"/>
            <a:ext cx="2282190" cy="2807970"/>
          </a:xfrm>
          <a:custGeom>
            <a:avLst/>
            <a:gdLst/>
            <a:ahLst/>
            <a:cxnLst/>
            <a:rect l="l" t="t" r="r" b="b"/>
            <a:pathLst>
              <a:path w="4564380" h="5615940">
                <a:moveTo>
                  <a:pt x="0" y="5615940"/>
                </a:moveTo>
                <a:lnTo>
                  <a:pt x="4564379" y="5615940"/>
                </a:lnTo>
                <a:lnTo>
                  <a:pt x="4564379" y="0"/>
                </a:lnTo>
                <a:lnTo>
                  <a:pt x="0" y="0"/>
                </a:lnTo>
                <a:lnTo>
                  <a:pt x="0" y="5615940"/>
                </a:lnTo>
                <a:close/>
              </a:path>
            </a:pathLst>
          </a:custGeom>
          <a:solidFill>
            <a:srgbClr val="C6F8F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9266" y="2796527"/>
            <a:ext cx="947166" cy="512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22220" y="2809494"/>
            <a:ext cx="896112" cy="461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33194" y="1800606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46148" y="1813560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33194" y="2666238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46148" y="2679192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3194" y="3531870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46148" y="3544824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26886" y="1930140"/>
            <a:ext cx="947166" cy="512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39840" y="1943100"/>
            <a:ext cx="896112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96712" y="1800606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09666" y="1813560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96712" y="2666238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09666" y="2679192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96712" y="3531870"/>
            <a:ext cx="505206" cy="771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09666" y="3544824"/>
            <a:ext cx="454152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95166" y="2555748"/>
            <a:ext cx="1098804" cy="950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82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789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– Baye’s</a:t>
            </a:r>
            <a:r>
              <a:rPr sz="2800" spc="-5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Theorem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669286" y="925817"/>
            <a:ext cx="3830574" cy="416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8866" y="947934"/>
            <a:ext cx="2931414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82240" y="938784"/>
            <a:ext cx="3779520" cy="280205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4135" rIns="0" bIns="0" rtlCol="0">
            <a:spAutoFit/>
          </a:bodyPr>
          <a:lstStyle/>
          <a:p>
            <a:pPr marL="556578">
              <a:spcBef>
                <a:spcPts val="505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Steps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to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execute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Monty Hall</a:t>
            </a:r>
            <a:r>
              <a:rPr sz="1400" spc="40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Problem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0674" y="1446276"/>
            <a:ext cx="2366963" cy="797878"/>
          </a:xfrm>
          <a:custGeom>
            <a:avLst/>
            <a:gdLst/>
            <a:ahLst/>
            <a:cxnLst/>
            <a:rect l="l" t="t" r="r" b="b"/>
            <a:pathLst>
              <a:path w="4733925" h="1595754">
                <a:moveTo>
                  <a:pt x="4199890" y="0"/>
                </a:moveTo>
                <a:lnTo>
                  <a:pt x="0" y="0"/>
                </a:lnTo>
                <a:lnTo>
                  <a:pt x="0" y="1595627"/>
                </a:lnTo>
                <a:lnTo>
                  <a:pt x="4199890" y="1595627"/>
                </a:lnTo>
                <a:lnTo>
                  <a:pt x="4733544" y="794639"/>
                </a:lnTo>
                <a:lnTo>
                  <a:pt x="419989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054" y="1419606"/>
            <a:ext cx="1369314" cy="848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0674" y="1446276"/>
            <a:ext cx="1318260" cy="797878"/>
          </a:xfrm>
          <a:custGeom>
            <a:avLst/>
            <a:gdLst/>
            <a:ahLst/>
            <a:cxnLst/>
            <a:rect l="l" t="t" r="r" b="b"/>
            <a:pathLst>
              <a:path w="2636520" h="1595754">
                <a:moveTo>
                  <a:pt x="2096515" y="0"/>
                </a:moveTo>
                <a:lnTo>
                  <a:pt x="0" y="0"/>
                </a:lnTo>
                <a:lnTo>
                  <a:pt x="0" y="1595627"/>
                </a:lnTo>
                <a:lnTo>
                  <a:pt x="2096515" y="1595627"/>
                </a:lnTo>
                <a:lnTo>
                  <a:pt x="2636519" y="794639"/>
                </a:lnTo>
                <a:lnTo>
                  <a:pt x="20965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0674" y="2244090"/>
            <a:ext cx="3024505" cy="797243"/>
          </a:xfrm>
          <a:custGeom>
            <a:avLst/>
            <a:gdLst/>
            <a:ahLst/>
            <a:cxnLst/>
            <a:rect l="l" t="t" r="r" b="b"/>
            <a:pathLst>
              <a:path w="6049009" h="1594485">
                <a:moveTo>
                  <a:pt x="5508752" y="0"/>
                </a:moveTo>
                <a:lnTo>
                  <a:pt x="0" y="0"/>
                </a:lnTo>
                <a:lnTo>
                  <a:pt x="0" y="1594104"/>
                </a:lnTo>
                <a:lnTo>
                  <a:pt x="5508752" y="1594104"/>
                </a:lnTo>
                <a:lnTo>
                  <a:pt x="6048756" y="793877"/>
                </a:lnTo>
                <a:lnTo>
                  <a:pt x="550875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3054" y="2217420"/>
            <a:ext cx="1369314" cy="848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0674" y="2244090"/>
            <a:ext cx="1318260" cy="797243"/>
          </a:xfrm>
          <a:custGeom>
            <a:avLst/>
            <a:gdLst/>
            <a:ahLst/>
            <a:cxnLst/>
            <a:rect l="l" t="t" r="r" b="b"/>
            <a:pathLst>
              <a:path w="2636520" h="1594485">
                <a:moveTo>
                  <a:pt x="2096515" y="0"/>
                </a:moveTo>
                <a:lnTo>
                  <a:pt x="0" y="0"/>
                </a:lnTo>
                <a:lnTo>
                  <a:pt x="0" y="1594104"/>
                </a:lnTo>
                <a:lnTo>
                  <a:pt x="2096515" y="1594104"/>
                </a:lnTo>
                <a:lnTo>
                  <a:pt x="2636519" y="793877"/>
                </a:lnTo>
                <a:lnTo>
                  <a:pt x="20965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0674" y="3041142"/>
            <a:ext cx="3679190" cy="794068"/>
          </a:xfrm>
          <a:custGeom>
            <a:avLst/>
            <a:gdLst/>
            <a:ahLst/>
            <a:cxnLst/>
            <a:rect l="l" t="t" r="r" b="b"/>
            <a:pathLst>
              <a:path w="7358380" h="1588134">
                <a:moveTo>
                  <a:pt x="6824091" y="0"/>
                </a:moveTo>
                <a:lnTo>
                  <a:pt x="0" y="0"/>
                </a:lnTo>
                <a:lnTo>
                  <a:pt x="0" y="1588008"/>
                </a:lnTo>
                <a:lnTo>
                  <a:pt x="6824091" y="1588008"/>
                </a:lnTo>
                <a:lnTo>
                  <a:pt x="7357872" y="794003"/>
                </a:lnTo>
                <a:lnTo>
                  <a:pt x="6824091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3054" y="3014472"/>
            <a:ext cx="1369314" cy="845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0674" y="3041142"/>
            <a:ext cx="1318260" cy="794068"/>
          </a:xfrm>
          <a:custGeom>
            <a:avLst/>
            <a:gdLst/>
            <a:ahLst/>
            <a:cxnLst/>
            <a:rect l="l" t="t" r="r" b="b"/>
            <a:pathLst>
              <a:path w="2636520" h="1588134">
                <a:moveTo>
                  <a:pt x="2096515" y="0"/>
                </a:moveTo>
                <a:lnTo>
                  <a:pt x="0" y="0"/>
                </a:lnTo>
                <a:lnTo>
                  <a:pt x="0" y="1588008"/>
                </a:lnTo>
                <a:lnTo>
                  <a:pt x="2096515" y="1588008"/>
                </a:lnTo>
                <a:lnTo>
                  <a:pt x="2636519" y="794003"/>
                </a:lnTo>
                <a:lnTo>
                  <a:pt x="20965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0674" y="3835146"/>
            <a:ext cx="4336733" cy="797878"/>
          </a:xfrm>
          <a:custGeom>
            <a:avLst/>
            <a:gdLst/>
            <a:ahLst/>
            <a:cxnLst/>
            <a:rect l="l" t="t" r="r" b="b"/>
            <a:pathLst>
              <a:path w="8673465" h="1595754">
                <a:moveTo>
                  <a:pt x="8132953" y="0"/>
                </a:moveTo>
                <a:lnTo>
                  <a:pt x="0" y="0"/>
                </a:lnTo>
                <a:lnTo>
                  <a:pt x="0" y="1595627"/>
                </a:lnTo>
                <a:lnTo>
                  <a:pt x="8132953" y="1595627"/>
                </a:lnTo>
                <a:lnTo>
                  <a:pt x="8673084" y="800988"/>
                </a:lnTo>
                <a:lnTo>
                  <a:pt x="8132953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3054" y="3808476"/>
            <a:ext cx="1369314" cy="848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74" y="3835146"/>
            <a:ext cx="1318260" cy="797878"/>
          </a:xfrm>
          <a:custGeom>
            <a:avLst/>
            <a:gdLst/>
            <a:ahLst/>
            <a:cxnLst/>
            <a:rect l="l" t="t" r="r" b="b"/>
            <a:pathLst>
              <a:path w="2636520" h="1595754">
                <a:moveTo>
                  <a:pt x="2096515" y="0"/>
                </a:moveTo>
                <a:lnTo>
                  <a:pt x="0" y="0"/>
                </a:lnTo>
                <a:lnTo>
                  <a:pt x="0" y="1595627"/>
                </a:lnTo>
                <a:lnTo>
                  <a:pt x="2096515" y="1595627"/>
                </a:lnTo>
                <a:lnTo>
                  <a:pt x="2636519" y="800988"/>
                </a:lnTo>
                <a:lnTo>
                  <a:pt x="20965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12570" y="1685131"/>
            <a:ext cx="173355" cy="345123"/>
          </a:xfrm>
          <a:custGeom>
            <a:avLst/>
            <a:gdLst/>
            <a:ahLst/>
            <a:cxnLst/>
            <a:rect l="l" t="t" r="r" b="b"/>
            <a:pathLst>
              <a:path w="346710" h="690245">
                <a:moveTo>
                  <a:pt x="71755" y="0"/>
                </a:moveTo>
                <a:lnTo>
                  <a:pt x="46938" y="6238"/>
                </a:lnTo>
                <a:lnTo>
                  <a:pt x="22098" y="24955"/>
                </a:lnTo>
                <a:lnTo>
                  <a:pt x="0" y="47053"/>
                </a:lnTo>
                <a:lnTo>
                  <a:pt x="88265" y="146748"/>
                </a:lnTo>
                <a:lnTo>
                  <a:pt x="100867" y="169630"/>
                </a:lnTo>
                <a:lnTo>
                  <a:pt x="106219" y="188356"/>
                </a:lnTo>
                <a:lnTo>
                  <a:pt x="105356" y="202916"/>
                </a:lnTo>
                <a:lnTo>
                  <a:pt x="99314" y="213296"/>
                </a:lnTo>
                <a:lnTo>
                  <a:pt x="96899" y="223137"/>
                </a:lnTo>
                <a:lnTo>
                  <a:pt x="88280" y="234013"/>
                </a:lnTo>
                <a:lnTo>
                  <a:pt x="71399" y="242818"/>
                </a:lnTo>
                <a:lnTo>
                  <a:pt x="44196" y="246443"/>
                </a:lnTo>
                <a:lnTo>
                  <a:pt x="11049" y="246443"/>
                </a:lnTo>
                <a:lnTo>
                  <a:pt x="11049" y="689673"/>
                </a:lnTo>
                <a:lnTo>
                  <a:pt x="253873" y="689673"/>
                </a:lnTo>
                <a:lnTo>
                  <a:pt x="253873" y="324040"/>
                </a:lnTo>
                <a:lnTo>
                  <a:pt x="308990" y="324040"/>
                </a:lnTo>
                <a:lnTo>
                  <a:pt x="331088" y="320067"/>
                </a:lnTo>
                <a:lnTo>
                  <a:pt x="344900" y="308832"/>
                </a:lnTo>
                <a:lnTo>
                  <a:pt x="346281" y="291357"/>
                </a:lnTo>
                <a:lnTo>
                  <a:pt x="331088" y="268668"/>
                </a:lnTo>
                <a:lnTo>
                  <a:pt x="121412" y="24955"/>
                </a:lnTo>
                <a:lnTo>
                  <a:pt x="96571" y="6238"/>
                </a:lnTo>
                <a:lnTo>
                  <a:pt x="71755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49850" y="1685131"/>
            <a:ext cx="175578" cy="345123"/>
          </a:xfrm>
          <a:custGeom>
            <a:avLst/>
            <a:gdLst/>
            <a:ahLst/>
            <a:cxnLst/>
            <a:rect l="l" t="t" r="r" b="b"/>
            <a:pathLst>
              <a:path w="351155" h="690245">
                <a:moveTo>
                  <a:pt x="278510" y="0"/>
                </a:moveTo>
                <a:lnTo>
                  <a:pt x="228615" y="24955"/>
                </a:lnTo>
                <a:lnTo>
                  <a:pt x="18049" y="268668"/>
                </a:lnTo>
                <a:lnTo>
                  <a:pt x="0" y="308832"/>
                </a:lnTo>
                <a:lnTo>
                  <a:pt x="13317" y="320067"/>
                </a:lnTo>
                <a:lnTo>
                  <a:pt x="40147" y="324040"/>
                </a:lnTo>
                <a:lnTo>
                  <a:pt x="95646" y="324040"/>
                </a:lnTo>
                <a:lnTo>
                  <a:pt x="95646" y="689673"/>
                </a:lnTo>
                <a:lnTo>
                  <a:pt x="339486" y="689673"/>
                </a:lnTo>
                <a:lnTo>
                  <a:pt x="339486" y="246443"/>
                </a:lnTo>
                <a:lnTo>
                  <a:pt x="306212" y="246443"/>
                </a:lnTo>
                <a:lnTo>
                  <a:pt x="278687" y="242818"/>
                </a:lnTo>
                <a:lnTo>
                  <a:pt x="260508" y="234013"/>
                </a:lnTo>
                <a:lnTo>
                  <a:pt x="248544" y="223137"/>
                </a:lnTo>
                <a:lnTo>
                  <a:pt x="239664" y="213296"/>
                </a:lnTo>
                <a:lnTo>
                  <a:pt x="240012" y="202916"/>
                </a:lnTo>
                <a:lnTo>
                  <a:pt x="242442" y="188356"/>
                </a:lnTo>
                <a:lnTo>
                  <a:pt x="249041" y="169630"/>
                </a:lnTo>
                <a:lnTo>
                  <a:pt x="261889" y="146748"/>
                </a:lnTo>
                <a:lnTo>
                  <a:pt x="350535" y="47053"/>
                </a:lnTo>
                <a:lnTo>
                  <a:pt x="328310" y="24955"/>
                </a:lnTo>
                <a:lnTo>
                  <a:pt x="303428" y="6238"/>
                </a:lnTo>
                <a:lnTo>
                  <a:pt x="27851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0120" y="1633728"/>
            <a:ext cx="276860" cy="422910"/>
          </a:xfrm>
          <a:custGeom>
            <a:avLst/>
            <a:gdLst/>
            <a:ahLst/>
            <a:cxnLst/>
            <a:rect l="l" t="t" r="r" b="b"/>
            <a:pathLst>
              <a:path w="553719" h="845820">
                <a:moveTo>
                  <a:pt x="458422" y="329565"/>
                </a:moveTo>
                <a:lnTo>
                  <a:pt x="94948" y="329565"/>
                </a:lnTo>
                <a:lnTo>
                  <a:pt x="94948" y="845820"/>
                </a:lnTo>
                <a:lnTo>
                  <a:pt x="458422" y="845820"/>
                </a:lnTo>
                <a:lnTo>
                  <a:pt x="458422" y="329565"/>
                </a:lnTo>
                <a:close/>
              </a:path>
              <a:path w="553719" h="845820">
                <a:moveTo>
                  <a:pt x="271224" y="0"/>
                </a:moveTo>
                <a:lnTo>
                  <a:pt x="227155" y="21971"/>
                </a:lnTo>
                <a:lnTo>
                  <a:pt x="17859" y="274574"/>
                </a:lnTo>
                <a:lnTo>
                  <a:pt x="1184" y="292435"/>
                </a:lnTo>
                <a:lnTo>
                  <a:pt x="0" y="310308"/>
                </a:lnTo>
                <a:lnTo>
                  <a:pt x="13269" y="324062"/>
                </a:lnTo>
                <a:lnTo>
                  <a:pt x="39957" y="329565"/>
                </a:lnTo>
                <a:lnTo>
                  <a:pt x="513413" y="329565"/>
                </a:lnTo>
                <a:lnTo>
                  <a:pt x="540101" y="324062"/>
                </a:lnTo>
                <a:lnTo>
                  <a:pt x="553370" y="310308"/>
                </a:lnTo>
                <a:lnTo>
                  <a:pt x="552186" y="292435"/>
                </a:lnTo>
                <a:lnTo>
                  <a:pt x="535511" y="274574"/>
                </a:lnTo>
                <a:lnTo>
                  <a:pt x="326215" y="21971"/>
                </a:lnTo>
                <a:lnTo>
                  <a:pt x="316104" y="13876"/>
                </a:lnTo>
                <a:lnTo>
                  <a:pt x="302863" y="6842"/>
                </a:lnTo>
                <a:lnTo>
                  <a:pt x="287549" y="1879"/>
                </a:lnTo>
                <a:lnTo>
                  <a:pt x="271224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7196" y="2546604"/>
            <a:ext cx="487680" cy="308610"/>
          </a:xfrm>
          <a:custGeom>
            <a:avLst/>
            <a:gdLst/>
            <a:ahLst/>
            <a:cxnLst/>
            <a:rect l="l" t="t" r="r" b="b"/>
            <a:pathLst>
              <a:path w="975360" h="617220">
                <a:moveTo>
                  <a:pt x="321056" y="246887"/>
                </a:moveTo>
                <a:lnTo>
                  <a:pt x="0" y="617219"/>
                </a:lnTo>
                <a:lnTo>
                  <a:pt x="975359" y="617219"/>
                </a:lnTo>
                <a:lnTo>
                  <a:pt x="975359" y="296290"/>
                </a:lnTo>
                <a:lnTo>
                  <a:pt x="691388" y="296290"/>
                </a:lnTo>
                <a:lnTo>
                  <a:pt x="321056" y="246887"/>
                </a:lnTo>
                <a:close/>
              </a:path>
              <a:path w="975360" h="617220">
                <a:moveTo>
                  <a:pt x="975359" y="0"/>
                </a:moveTo>
                <a:lnTo>
                  <a:pt x="691388" y="296290"/>
                </a:lnTo>
                <a:lnTo>
                  <a:pt x="975359" y="296290"/>
                </a:lnTo>
                <a:lnTo>
                  <a:pt x="975359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62812" y="2429256"/>
            <a:ext cx="512128" cy="426085"/>
          </a:xfrm>
          <a:custGeom>
            <a:avLst/>
            <a:gdLst/>
            <a:ahLst/>
            <a:cxnLst/>
            <a:rect l="l" t="t" r="r" b="b"/>
            <a:pathLst>
              <a:path w="1024254" h="852170">
                <a:moveTo>
                  <a:pt x="308482" y="271652"/>
                </a:moveTo>
                <a:lnTo>
                  <a:pt x="0" y="851915"/>
                </a:lnTo>
                <a:lnTo>
                  <a:pt x="345439" y="407415"/>
                </a:lnTo>
                <a:lnTo>
                  <a:pt x="765472" y="407415"/>
                </a:lnTo>
                <a:lnTo>
                  <a:pt x="815299" y="345693"/>
                </a:lnTo>
                <a:lnTo>
                  <a:pt x="678688" y="345693"/>
                </a:lnTo>
                <a:lnTo>
                  <a:pt x="308482" y="271652"/>
                </a:lnTo>
                <a:close/>
              </a:path>
              <a:path w="1024254" h="852170">
                <a:moveTo>
                  <a:pt x="765472" y="407415"/>
                </a:moveTo>
                <a:lnTo>
                  <a:pt x="345439" y="407415"/>
                </a:lnTo>
                <a:lnTo>
                  <a:pt x="715644" y="469138"/>
                </a:lnTo>
                <a:lnTo>
                  <a:pt x="765472" y="407415"/>
                </a:lnTo>
                <a:close/>
              </a:path>
              <a:path w="1024254" h="852170">
                <a:moveTo>
                  <a:pt x="1024127" y="0"/>
                </a:moveTo>
                <a:lnTo>
                  <a:pt x="826643" y="12318"/>
                </a:lnTo>
                <a:lnTo>
                  <a:pt x="888364" y="61722"/>
                </a:lnTo>
                <a:lnTo>
                  <a:pt x="678688" y="345693"/>
                </a:lnTo>
                <a:lnTo>
                  <a:pt x="815299" y="345693"/>
                </a:lnTo>
                <a:lnTo>
                  <a:pt x="974725" y="148209"/>
                </a:lnTo>
                <a:lnTo>
                  <a:pt x="1024127" y="148209"/>
                </a:lnTo>
                <a:lnTo>
                  <a:pt x="1024127" y="0"/>
                </a:lnTo>
                <a:close/>
              </a:path>
              <a:path w="1024254" h="852170">
                <a:moveTo>
                  <a:pt x="1024127" y="148209"/>
                </a:moveTo>
                <a:lnTo>
                  <a:pt x="974725" y="148209"/>
                </a:lnTo>
                <a:lnTo>
                  <a:pt x="1024127" y="209930"/>
                </a:lnTo>
                <a:lnTo>
                  <a:pt x="1024127" y="148209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2624" y="3222498"/>
            <a:ext cx="438150" cy="458153"/>
          </a:xfrm>
          <a:custGeom>
            <a:avLst/>
            <a:gdLst/>
            <a:ahLst/>
            <a:cxnLst/>
            <a:rect l="l" t="t" r="r" b="b"/>
            <a:pathLst>
              <a:path w="876300" h="916304">
                <a:moveTo>
                  <a:pt x="452246" y="0"/>
                </a:moveTo>
                <a:lnTo>
                  <a:pt x="405247" y="2435"/>
                </a:lnTo>
                <a:lnTo>
                  <a:pt x="359779" y="9575"/>
                </a:lnTo>
                <a:lnTo>
                  <a:pt x="316050" y="21174"/>
                </a:lnTo>
                <a:lnTo>
                  <a:pt x="274266" y="36982"/>
                </a:lnTo>
                <a:lnTo>
                  <a:pt x="234635" y="56753"/>
                </a:lnTo>
                <a:lnTo>
                  <a:pt x="197364" y="80239"/>
                </a:lnTo>
                <a:lnTo>
                  <a:pt x="162660" y="107193"/>
                </a:lnTo>
                <a:lnTo>
                  <a:pt x="130730" y="137366"/>
                </a:lnTo>
                <a:lnTo>
                  <a:pt x="101781" y="170511"/>
                </a:lnTo>
                <a:lnTo>
                  <a:pt x="76020" y="206381"/>
                </a:lnTo>
                <a:lnTo>
                  <a:pt x="53654" y="244727"/>
                </a:lnTo>
                <a:lnTo>
                  <a:pt x="34891" y="285303"/>
                </a:lnTo>
                <a:lnTo>
                  <a:pt x="19936" y="327860"/>
                </a:lnTo>
                <a:lnTo>
                  <a:pt x="8998" y="372152"/>
                </a:lnTo>
                <a:lnTo>
                  <a:pt x="2284" y="417930"/>
                </a:lnTo>
                <a:lnTo>
                  <a:pt x="0" y="464946"/>
                </a:lnTo>
                <a:lnTo>
                  <a:pt x="2596" y="512444"/>
                </a:lnTo>
                <a:lnTo>
                  <a:pt x="10217" y="558862"/>
                </a:lnTo>
                <a:lnTo>
                  <a:pt x="22613" y="603873"/>
                </a:lnTo>
                <a:lnTo>
                  <a:pt x="39530" y="647154"/>
                </a:lnTo>
                <a:lnTo>
                  <a:pt x="60720" y="688377"/>
                </a:lnTo>
                <a:lnTo>
                  <a:pt x="85929" y="727219"/>
                </a:lnTo>
                <a:lnTo>
                  <a:pt x="114907" y="763353"/>
                </a:lnTo>
                <a:lnTo>
                  <a:pt x="147402" y="796455"/>
                </a:lnTo>
                <a:lnTo>
                  <a:pt x="183163" y="826199"/>
                </a:lnTo>
                <a:lnTo>
                  <a:pt x="221939" y="852259"/>
                </a:lnTo>
                <a:lnTo>
                  <a:pt x="263479" y="874311"/>
                </a:lnTo>
                <a:lnTo>
                  <a:pt x="307531" y="892028"/>
                </a:lnTo>
                <a:lnTo>
                  <a:pt x="353843" y="905086"/>
                </a:lnTo>
                <a:lnTo>
                  <a:pt x="402166" y="913160"/>
                </a:lnTo>
                <a:lnTo>
                  <a:pt x="452246" y="915923"/>
                </a:lnTo>
                <a:lnTo>
                  <a:pt x="501952" y="912852"/>
                </a:lnTo>
                <a:lnTo>
                  <a:pt x="550575" y="903935"/>
                </a:lnTo>
                <a:lnTo>
                  <a:pt x="597734" y="889617"/>
                </a:lnTo>
                <a:lnTo>
                  <a:pt x="643044" y="870345"/>
                </a:lnTo>
                <a:lnTo>
                  <a:pt x="686124" y="846563"/>
                </a:lnTo>
                <a:lnTo>
                  <a:pt x="726589" y="818716"/>
                </a:lnTo>
                <a:lnTo>
                  <a:pt x="764057" y="787251"/>
                </a:lnTo>
                <a:lnTo>
                  <a:pt x="798145" y="752612"/>
                </a:lnTo>
                <a:lnTo>
                  <a:pt x="828470" y="715246"/>
                </a:lnTo>
                <a:lnTo>
                  <a:pt x="854649" y="675597"/>
                </a:lnTo>
                <a:lnTo>
                  <a:pt x="876300" y="634110"/>
                </a:lnTo>
                <a:lnTo>
                  <a:pt x="452246" y="464946"/>
                </a:lnTo>
                <a:lnTo>
                  <a:pt x="452246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18844" y="3256788"/>
            <a:ext cx="235585" cy="269240"/>
          </a:xfrm>
          <a:custGeom>
            <a:avLst/>
            <a:gdLst/>
            <a:ahLst/>
            <a:cxnLst/>
            <a:rect l="l" t="t" r="r" b="b"/>
            <a:pathLst>
              <a:path w="471170" h="538479">
                <a:moveTo>
                  <a:pt x="285369" y="0"/>
                </a:moveTo>
                <a:lnTo>
                  <a:pt x="0" y="368046"/>
                </a:lnTo>
                <a:lnTo>
                  <a:pt x="456691" y="537972"/>
                </a:lnTo>
                <a:lnTo>
                  <a:pt x="464915" y="503934"/>
                </a:lnTo>
                <a:lnTo>
                  <a:pt x="469137" y="467217"/>
                </a:lnTo>
                <a:lnTo>
                  <a:pt x="470693" y="430476"/>
                </a:lnTo>
                <a:lnTo>
                  <a:pt x="470915" y="396366"/>
                </a:lnTo>
                <a:lnTo>
                  <a:pt x="468311" y="341314"/>
                </a:lnTo>
                <a:lnTo>
                  <a:pt x="460655" y="289281"/>
                </a:lnTo>
                <a:lnTo>
                  <a:pt x="448183" y="240152"/>
                </a:lnTo>
                <a:lnTo>
                  <a:pt x="431128" y="193814"/>
                </a:lnTo>
                <a:lnTo>
                  <a:pt x="409728" y="150153"/>
                </a:lnTo>
                <a:lnTo>
                  <a:pt x="384217" y="109055"/>
                </a:lnTo>
                <a:lnTo>
                  <a:pt x="354830" y="70406"/>
                </a:lnTo>
                <a:lnTo>
                  <a:pt x="321802" y="34092"/>
                </a:lnTo>
                <a:lnTo>
                  <a:pt x="285369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18844" y="3195828"/>
            <a:ext cx="134303" cy="215900"/>
          </a:xfrm>
          <a:custGeom>
            <a:avLst/>
            <a:gdLst/>
            <a:ahLst/>
            <a:cxnLst/>
            <a:rect l="l" t="t" r="r" b="b"/>
            <a:pathLst>
              <a:path w="268605" h="431800">
                <a:moveTo>
                  <a:pt x="0" y="0"/>
                </a:moveTo>
                <a:lnTo>
                  <a:pt x="0" y="431292"/>
                </a:lnTo>
                <a:lnTo>
                  <a:pt x="268224" y="83439"/>
                </a:lnTo>
                <a:lnTo>
                  <a:pt x="225804" y="57943"/>
                </a:lnTo>
                <a:lnTo>
                  <a:pt x="182992" y="37084"/>
                </a:lnTo>
                <a:lnTo>
                  <a:pt x="139398" y="20859"/>
                </a:lnTo>
                <a:lnTo>
                  <a:pt x="94629" y="9271"/>
                </a:lnTo>
                <a:lnTo>
                  <a:pt x="48293" y="2317"/>
                </a:lnTo>
                <a:lnTo>
                  <a:pt x="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8052" y="3989832"/>
            <a:ext cx="481647" cy="488633"/>
          </a:xfrm>
          <a:custGeom>
            <a:avLst/>
            <a:gdLst/>
            <a:ahLst/>
            <a:cxnLst/>
            <a:rect l="l" t="t" r="r" b="b"/>
            <a:pathLst>
              <a:path w="963295" h="977265">
                <a:moveTo>
                  <a:pt x="474852" y="0"/>
                </a:moveTo>
                <a:lnTo>
                  <a:pt x="429816" y="2251"/>
                </a:lnTo>
                <a:lnTo>
                  <a:pt x="385841" y="8870"/>
                </a:lnTo>
                <a:lnTo>
                  <a:pt x="343142" y="19655"/>
                </a:lnTo>
                <a:lnTo>
                  <a:pt x="301936" y="34405"/>
                </a:lnTo>
                <a:lnTo>
                  <a:pt x="262438" y="52919"/>
                </a:lnTo>
                <a:lnTo>
                  <a:pt x="224862" y="74995"/>
                </a:lnTo>
                <a:lnTo>
                  <a:pt x="189424" y="100431"/>
                </a:lnTo>
                <a:lnTo>
                  <a:pt x="156340" y="129027"/>
                </a:lnTo>
                <a:lnTo>
                  <a:pt x="125824" y="160580"/>
                </a:lnTo>
                <a:lnTo>
                  <a:pt x="98092" y="194889"/>
                </a:lnTo>
                <a:lnTo>
                  <a:pt x="73359" y="231753"/>
                </a:lnTo>
                <a:lnTo>
                  <a:pt x="51841" y="270969"/>
                </a:lnTo>
                <a:lnTo>
                  <a:pt x="33752" y="312338"/>
                </a:lnTo>
                <a:lnTo>
                  <a:pt x="19308" y="355657"/>
                </a:lnTo>
                <a:lnTo>
                  <a:pt x="8725" y="400724"/>
                </a:lnTo>
                <a:lnTo>
                  <a:pt x="2217" y="447339"/>
                </a:lnTo>
                <a:lnTo>
                  <a:pt x="0" y="495300"/>
                </a:lnTo>
                <a:lnTo>
                  <a:pt x="2500" y="543801"/>
                </a:lnTo>
                <a:lnTo>
                  <a:pt x="9829" y="591070"/>
                </a:lnTo>
                <a:lnTo>
                  <a:pt x="21729" y="636845"/>
                </a:lnTo>
                <a:lnTo>
                  <a:pt x="37941" y="680864"/>
                </a:lnTo>
                <a:lnTo>
                  <a:pt x="58207" y="722867"/>
                </a:lnTo>
                <a:lnTo>
                  <a:pt x="82269" y="762590"/>
                </a:lnTo>
                <a:lnTo>
                  <a:pt x="109868" y="799772"/>
                </a:lnTo>
                <a:lnTo>
                  <a:pt x="140747" y="834151"/>
                </a:lnTo>
                <a:lnTo>
                  <a:pt x="174647" y="865467"/>
                </a:lnTo>
                <a:lnTo>
                  <a:pt x="211311" y="893456"/>
                </a:lnTo>
                <a:lnTo>
                  <a:pt x="250479" y="917857"/>
                </a:lnTo>
                <a:lnTo>
                  <a:pt x="291893" y="938408"/>
                </a:lnTo>
                <a:lnTo>
                  <a:pt x="335296" y="954849"/>
                </a:lnTo>
                <a:lnTo>
                  <a:pt x="380429" y="966916"/>
                </a:lnTo>
                <a:lnTo>
                  <a:pt x="427034" y="974348"/>
                </a:lnTo>
                <a:lnTo>
                  <a:pt x="474852" y="976884"/>
                </a:lnTo>
                <a:lnTo>
                  <a:pt x="522128" y="974635"/>
                </a:lnTo>
                <a:lnTo>
                  <a:pt x="568079" y="968036"/>
                </a:lnTo>
                <a:lnTo>
                  <a:pt x="612506" y="957303"/>
                </a:lnTo>
                <a:lnTo>
                  <a:pt x="655211" y="942656"/>
                </a:lnTo>
                <a:lnTo>
                  <a:pt x="695994" y="924313"/>
                </a:lnTo>
                <a:lnTo>
                  <a:pt x="700283" y="921893"/>
                </a:lnTo>
                <a:lnTo>
                  <a:pt x="420496" y="921893"/>
                </a:lnTo>
                <a:lnTo>
                  <a:pt x="373924" y="912471"/>
                </a:lnTo>
                <a:lnTo>
                  <a:pt x="329328" y="898177"/>
                </a:lnTo>
                <a:lnTo>
                  <a:pt x="286990" y="879298"/>
                </a:lnTo>
                <a:lnTo>
                  <a:pt x="247193" y="856121"/>
                </a:lnTo>
                <a:lnTo>
                  <a:pt x="210221" y="828932"/>
                </a:lnTo>
                <a:lnTo>
                  <a:pt x="176355" y="798020"/>
                </a:lnTo>
                <a:lnTo>
                  <a:pt x="145878" y="763671"/>
                </a:lnTo>
                <a:lnTo>
                  <a:pt x="119074" y="726171"/>
                </a:lnTo>
                <a:lnTo>
                  <a:pt x="96224" y="685809"/>
                </a:lnTo>
                <a:lnTo>
                  <a:pt x="77611" y="642872"/>
                </a:lnTo>
                <a:lnTo>
                  <a:pt x="63519" y="597645"/>
                </a:lnTo>
                <a:lnTo>
                  <a:pt x="54228" y="550418"/>
                </a:lnTo>
                <a:lnTo>
                  <a:pt x="74187" y="545681"/>
                </a:lnTo>
                <a:lnTo>
                  <a:pt x="91598" y="533193"/>
                </a:lnTo>
                <a:lnTo>
                  <a:pt x="103913" y="515538"/>
                </a:lnTo>
                <a:lnTo>
                  <a:pt x="108584" y="495300"/>
                </a:lnTo>
                <a:lnTo>
                  <a:pt x="103913" y="467131"/>
                </a:lnTo>
                <a:lnTo>
                  <a:pt x="91598" y="445404"/>
                </a:lnTo>
                <a:lnTo>
                  <a:pt x="74187" y="431417"/>
                </a:lnTo>
                <a:lnTo>
                  <a:pt x="54228" y="426466"/>
                </a:lnTo>
                <a:lnTo>
                  <a:pt x="63519" y="379238"/>
                </a:lnTo>
                <a:lnTo>
                  <a:pt x="77611" y="334011"/>
                </a:lnTo>
                <a:lnTo>
                  <a:pt x="96224" y="291074"/>
                </a:lnTo>
                <a:lnTo>
                  <a:pt x="119074" y="250712"/>
                </a:lnTo>
                <a:lnTo>
                  <a:pt x="145878" y="213212"/>
                </a:lnTo>
                <a:lnTo>
                  <a:pt x="176355" y="178863"/>
                </a:lnTo>
                <a:lnTo>
                  <a:pt x="210221" y="147951"/>
                </a:lnTo>
                <a:lnTo>
                  <a:pt x="247193" y="120762"/>
                </a:lnTo>
                <a:lnTo>
                  <a:pt x="286990" y="97585"/>
                </a:lnTo>
                <a:lnTo>
                  <a:pt x="329328" y="78706"/>
                </a:lnTo>
                <a:lnTo>
                  <a:pt x="373924" y="64412"/>
                </a:lnTo>
                <a:lnTo>
                  <a:pt x="420496" y="54991"/>
                </a:lnTo>
                <a:lnTo>
                  <a:pt x="699622" y="54991"/>
                </a:lnTo>
                <a:lnTo>
                  <a:pt x="695994" y="52919"/>
                </a:lnTo>
                <a:lnTo>
                  <a:pt x="655211" y="34405"/>
                </a:lnTo>
                <a:lnTo>
                  <a:pt x="612506" y="19655"/>
                </a:lnTo>
                <a:lnTo>
                  <a:pt x="568079" y="8870"/>
                </a:lnTo>
                <a:lnTo>
                  <a:pt x="522128" y="2251"/>
                </a:lnTo>
                <a:lnTo>
                  <a:pt x="474852" y="0"/>
                </a:lnTo>
                <a:close/>
              </a:path>
              <a:path w="963295" h="977265">
                <a:moveTo>
                  <a:pt x="474852" y="866775"/>
                </a:moveTo>
                <a:lnTo>
                  <a:pt x="454894" y="871511"/>
                </a:lnTo>
                <a:lnTo>
                  <a:pt x="437483" y="883999"/>
                </a:lnTo>
                <a:lnTo>
                  <a:pt x="425168" y="901654"/>
                </a:lnTo>
                <a:lnTo>
                  <a:pt x="420496" y="921893"/>
                </a:lnTo>
                <a:lnTo>
                  <a:pt x="542670" y="921893"/>
                </a:lnTo>
                <a:lnTo>
                  <a:pt x="537789" y="901654"/>
                </a:lnTo>
                <a:lnTo>
                  <a:pt x="524001" y="883999"/>
                </a:lnTo>
                <a:lnTo>
                  <a:pt x="502594" y="871511"/>
                </a:lnTo>
                <a:lnTo>
                  <a:pt x="474852" y="866775"/>
                </a:lnTo>
                <a:close/>
              </a:path>
              <a:path w="963295" h="977265">
                <a:moveTo>
                  <a:pt x="699622" y="54991"/>
                </a:moveTo>
                <a:lnTo>
                  <a:pt x="542670" y="54991"/>
                </a:lnTo>
                <a:lnTo>
                  <a:pt x="589243" y="64412"/>
                </a:lnTo>
                <a:lnTo>
                  <a:pt x="633839" y="78706"/>
                </a:lnTo>
                <a:lnTo>
                  <a:pt x="676177" y="97585"/>
                </a:lnTo>
                <a:lnTo>
                  <a:pt x="715974" y="120762"/>
                </a:lnTo>
                <a:lnTo>
                  <a:pt x="752946" y="147951"/>
                </a:lnTo>
                <a:lnTo>
                  <a:pt x="786812" y="178863"/>
                </a:lnTo>
                <a:lnTo>
                  <a:pt x="817289" y="213212"/>
                </a:lnTo>
                <a:lnTo>
                  <a:pt x="844093" y="250712"/>
                </a:lnTo>
                <a:lnTo>
                  <a:pt x="866943" y="291074"/>
                </a:lnTo>
                <a:lnTo>
                  <a:pt x="885556" y="334011"/>
                </a:lnTo>
                <a:lnTo>
                  <a:pt x="899648" y="379238"/>
                </a:lnTo>
                <a:lnTo>
                  <a:pt x="908938" y="426466"/>
                </a:lnTo>
                <a:lnTo>
                  <a:pt x="881143" y="431417"/>
                </a:lnTo>
                <a:lnTo>
                  <a:pt x="859742" y="445404"/>
                </a:lnTo>
                <a:lnTo>
                  <a:pt x="845984" y="467131"/>
                </a:lnTo>
                <a:lnTo>
                  <a:pt x="841120" y="495300"/>
                </a:lnTo>
                <a:lnTo>
                  <a:pt x="845984" y="515538"/>
                </a:lnTo>
                <a:lnTo>
                  <a:pt x="859742" y="533193"/>
                </a:lnTo>
                <a:lnTo>
                  <a:pt x="881143" y="545681"/>
                </a:lnTo>
                <a:lnTo>
                  <a:pt x="908938" y="550418"/>
                </a:lnTo>
                <a:lnTo>
                  <a:pt x="899648" y="597645"/>
                </a:lnTo>
                <a:lnTo>
                  <a:pt x="885556" y="642872"/>
                </a:lnTo>
                <a:lnTo>
                  <a:pt x="866943" y="685809"/>
                </a:lnTo>
                <a:lnTo>
                  <a:pt x="844093" y="726171"/>
                </a:lnTo>
                <a:lnTo>
                  <a:pt x="817289" y="763671"/>
                </a:lnTo>
                <a:lnTo>
                  <a:pt x="786812" y="798020"/>
                </a:lnTo>
                <a:lnTo>
                  <a:pt x="752946" y="828932"/>
                </a:lnTo>
                <a:lnTo>
                  <a:pt x="715974" y="856121"/>
                </a:lnTo>
                <a:lnTo>
                  <a:pt x="676177" y="879298"/>
                </a:lnTo>
                <a:lnTo>
                  <a:pt x="633839" y="898177"/>
                </a:lnTo>
                <a:lnTo>
                  <a:pt x="589243" y="912471"/>
                </a:lnTo>
                <a:lnTo>
                  <a:pt x="542670" y="921893"/>
                </a:lnTo>
                <a:lnTo>
                  <a:pt x="700283" y="921893"/>
                </a:lnTo>
                <a:lnTo>
                  <a:pt x="734658" y="902491"/>
                </a:lnTo>
                <a:lnTo>
                  <a:pt x="771003" y="877409"/>
                </a:lnTo>
                <a:lnTo>
                  <a:pt x="804830" y="849286"/>
                </a:lnTo>
                <a:lnTo>
                  <a:pt x="835940" y="818338"/>
                </a:lnTo>
                <a:lnTo>
                  <a:pt x="864135" y="784786"/>
                </a:lnTo>
                <a:lnTo>
                  <a:pt x="889216" y="748846"/>
                </a:lnTo>
                <a:lnTo>
                  <a:pt x="910984" y="710738"/>
                </a:lnTo>
                <a:lnTo>
                  <a:pt x="929240" y="670679"/>
                </a:lnTo>
                <a:lnTo>
                  <a:pt x="943785" y="628887"/>
                </a:lnTo>
                <a:lnTo>
                  <a:pt x="954420" y="585581"/>
                </a:lnTo>
                <a:lnTo>
                  <a:pt x="960948" y="540979"/>
                </a:lnTo>
                <a:lnTo>
                  <a:pt x="963168" y="495300"/>
                </a:lnTo>
                <a:lnTo>
                  <a:pt x="960948" y="447339"/>
                </a:lnTo>
                <a:lnTo>
                  <a:pt x="954420" y="400724"/>
                </a:lnTo>
                <a:lnTo>
                  <a:pt x="943785" y="355657"/>
                </a:lnTo>
                <a:lnTo>
                  <a:pt x="929240" y="312338"/>
                </a:lnTo>
                <a:lnTo>
                  <a:pt x="910984" y="270969"/>
                </a:lnTo>
                <a:lnTo>
                  <a:pt x="889216" y="231753"/>
                </a:lnTo>
                <a:lnTo>
                  <a:pt x="864135" y="194889"/>
                </a:lnTo>
                <a:lnTo>
                  <a:pt x="835940" y="160580"/>
                </a:lnTo>
                <a:lnTo>
                  <a:pt x="804830" y="129027"/>
                </a:lnTo>
                <a:lnTo>
                  <a:pt x="771003" y="100431"/>
                </a:lnTo>
                <a:lnTo>
                  <a:pt x="734658" y="74995"/>
                </a:lnTo>
                <a:lnTo>
                  <a:pt x="699622" y="54991"/>
                </a:lnTo>
                <a:close/>
              </a:path>
              <a:path w="963295" h="977265">
                <a:moveTo>
                  <a:pt x="542670" y="54991"/>
                </a:moveTo>
                <a:lnTo>
                  <a:pt x="420496" y="54991"/>
                </a:lnTo>
                <a:lnTo>
                  <a:pt x="425168" y="83159"/>
                </a:lnTo>
                <a:lnTo>
                  <a:pt x="437483" y="104886"/>
                </a:lnTo>
                <a:lnTo>
                  <a:pt x="454894" y="118873"/>
                </a:lnTo>
                <a:lnTo>
                  <a:pt x="474852" y="123825"/>
                </a:lnTo>
                <a:lnTo>
                  <a:pt x="502594" y="118873"/>
                </a:lnTo>
                <a:lnTo>
                  <a:pt x="524001" y="104886"/>
                </a:lnTo>
                <a:lnTo>
                  <a:pt x="537789" y="83159"/>
                </a:lnTo>
                <a:lnTo>
                  <a:pt x="542670" y="54991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99032" y="4234180"/>
            <a:ext cx="156210" cy="0"/>
          </a:xfrm>
          <a:custGeom>
            <a:avLst/>
            <a:gdLst/>
            <a:ahLst/>
            <a:cxnLst/>
            <a:rect l="l" t="t" r="r" b="b"/>
            <a:pathLst>
              <a:path w="312419">
                <a:moveTo>
                  <a:pt x="0" y="0"/>
                </a:moveTo>
                <a:lnTo>
                  <a:pt x="312419" y="0"/>
                </a:lnTo>
              </a:path>
            </a:pathLst>
          </a:custGeom>
          <a:ln w="6604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8558" y="4074160"/>
            <a:ext cx="0" cy="14351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19"/>
                </a:lnTo>
              </a:path>
            </a:pathLst>
          </a:custGeom>
          <a:ln w="78105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78748" y="1687576"/>
            <a:ext cx="60229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8" dirty="0">
                <a:solidFill>
                  <a:srgbClr val="FFFFFF"/>
                </a:solidFill>
                <a:cs typeface="Calibri"/>
              </a:rPr>
              <a:t>Step</a:t>
            </a:r>
            <a:r>
              <a:rPr b="1" spc="-45" dirty="0">
                <a:solidFill>
                  <a:srgbClr val="FFFFFF"/>
                </a:solidFill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cs typeface="Calibri"/>
              </a:rPr>
              <a:t>1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78748" y="2485073"/>
            <a:ext cx="60229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8" dirty="0">
                <a:solidFill>
                  <a:srgbClr val="FFFFFF"/>
                </a:solidFill>
                <a:cs typeface="Calibri"/>
              </a:rPr>
              <a:t>Step</a:t>
            </a:r>
            <a:r>
              <a:rPr b="1" spc="-45" dirty="0">
                <a:solidFill>
                  <a:srgbClr val="FFFFFF"/>
                </a:solidFill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cs typeface="Calibri"/>
              </a:rPr>
              <a:t>2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78748" y="3280918"/>
            <a:ext cx="60229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8" dirty="0">
                <a:solidFill>
                  <a:srgbClr val="FFFFFF"/>
                </a:solidFill>
                <a:cs typeface="Calibri"/>
              </a:rPr>
              <a:t>Step</a:t>
            </a:r>
            <a:r>
              <a:rPr b="1" spc="-45" dirty="0">
                <a:solidFill>
                  <a:srgbClr val="FFFFFF"/>
                </a:solidFill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cs typeface="Calibri"/>
              </a:rPr>
              <a:t>3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78748" y="4076611"/>
            <a:ext cx="60229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8" dirty="0">
                <a:solidFill>
                  <a:srgbClr val="FFFFFF"/>
                </a:solidFill>
                <a:cs typeface="Calibri"/>
              </a:rPr>
              <a:t>Step</a:t>
            </a:r>
            <a:r>
              <a:rPr b="1" spc="-43" dirty="0">
                <a:solidFill>
                  <a:srgbClr val="FFFFFF"/>
                </a:solidFill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cs typeface="Calibri"/>
              </a:rPr>
              <a:t>4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28838" y="1598676"/>
            <a:ext cx="94615" cy="494030"/>
          </a:xfrm>
          <a:custGeom>
            <a:avLst/>
            <a:gdLst/>
            <a:ahLst/>
            <a:cxnLst/>
            <a:rect l="l" t="t" r="r" b="b"/>
            <a:pathLst>
              <a:path w="189230" h="988060">
                <a:moveTo>
                  <a:pt x="157479" y="0"/>
                </a:moveTo>
                <a:lnTo>
                  <a:pt x="31495" y="0"/>
                </a:lnTo>
                <a:lnTo>
                  <a:pt x="19234" y="2474"/>
                </a:lnTo>
                <a:lnTo>
                  <a:pt x="9223" y="9223"/>
                </a:lnTo>
                <a:lnTo>
                  <a:pt x="2474" y="19234"/>
                </a:lnTo>
                <a:lnTo>
                  <a:pt x="0" y="31496"/>
                </a:lnTo>
                <a:lnTo>
                  <a:pt x="0" y="956056"/>
                </a:lnTo>
                <a:lnTo>
                  <a:pt x="2474" y="968317"/>
                </a:lnTo>
                <a:lnTo>
                  <a:pt x="9223" y="978328"/>
                </a:lnTo>
                <a:lnTo>
                  <a:pt x="19234" y="985077"/>
                </a:lnTo>
                <a:lnTo>
                  <a:pt x="31495" y="987551"/>
                </a:lnTo>
                <a:lnTo>
                  <a:pt x="157479" y="987551"/>
                </a:lnTo>
                <a:lnTo>
                  <a:pt x="169741" y="985077"/>
                </a:lnTo>
                <a:lnTo>
                  <a:pt x="179752" y="978328"/>
                </a:lnTo>
                <a:lnTo>
                  <a:pt x="186501" y="968317"/>
                </a:lnTo>
                <a:lnTo>
                  <a:pt x="188975" y="956056"/>
                </a:lnTo>
                <a:lnTo>
                  <a:pt x="188975" y="31496"/>
                </a:lnTo>
                <a:lnTo>
                  <a:pt x="186501" y="19234"/>
                </a:lnTo>
                <a:lnTo>
                  <a:pt x="179752" y="9223"/>
                </a:lnTo>
                <a:lnTo>
                  <a:pt x="169741" y="2474"/>
                </a:lnTo>
                <a:lnTo>
                  <a:pt x="15747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92459" y="1601597"/>
            <a:ext cx="2596515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spc="-3" dirty="0">
                <a:solidFill>
                  <a:srgbClr val="095A82"/>
                </a:solidFill>
                <a:cs typeface="Calibri"/>
              </a:rPr>
              <a:t>Start the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program. </a:t>
            </a:r>
            <a:r>
              <a:rPr sz="1200" b="1" spc="-3" dirty="0">
                <a:solidFill>
                  <a:srgbClr val="095A82"/>
                </a:solidFill>
                <a:cs typeface="Calibri"/>
              </a:rPr>
              <a:t>Allow the audience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to 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select </a:t>
            </a:r>
            <a:r>
              <a:rPr sz="1200" b="1" spc="-10" dirty="0">
                <a:solidFill>
                  <a:srgbClr val="095A82"/>
                </a:solidFill>
                <a:cs typeface="Calibri"/>
              </a:rPr>
              <a:t>any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random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door </a:t>
            </a:r>
            <a:r>
              <a:rPr sz="1200" b="1" spc="-5" dirty="0">
                <a:solidFill>
                  <a:srgbClr val="095A82"/>
                </a:solidFill>
                <a:cs typeface="Calibri"/>
              </a:rPr>
              <a:t>from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1, 2 and</a:t>
            </a:r>
            <a:r>
              <a:rPr sz="1200" b="1" spc="-45" dirty="0">
                <a:solidFill>
                  <a:srgbClr val="095A82"/>
                </a:solidFill>
                <a:cs typeface="Calibri"/>
              </a:rPr>
              <a:t> </a:t>
            </a:r>
            <a:r>
              <a:rPr sz="1200" b="1" dirty="0">
                <a:solidFill>
                  <a:srgbClr val="095A82"/>
                </a:solidFill>
                <a:cs typeface="Calibri"/>
              </a:rPr>
              <a:t>3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28838" y="2394966"/>
            <a:ext cx="94615" cy="494030"/>
          </a:xfrm>
          <a:custGeom>
            <a:avLst/>
            <a:gdLst/>
            <a:ahLst/>
            <a:cxnLst/>
            <a:rect l="l" t="t" r="r" b="b"/>
            <a:pathLst>
              <a:path w="189230" h="988060">
                <a:moveTo>
                  <a:pt x="157479" y="0"/>
                </a:moveTo>
                <a:lnTo>
                  <a:pt x="31495" y="0"/>
                </a:lnTo>
                <a:lnTo>
                  <a:pt x="19234" y="2474"/>
                </a:lnTo>
                <a:lnTo>
                  <a:pt x="9223" y="9223"/>
                </a:lnTo>
                <a:lnTo>
                  <a:pt x="2474" y="19234"/>
                </a:lnTo>
                <a:lnTo>
                  <a:pt x="0" y="31495"/>
                </a:lnTo>
                <a:lnTo>
                  <a:pt x="0" y="956055"/>
                </a:lnTo>
                <a:lnTo>
                  <a:pt x="2474" y="968317"/>
                </a:lnTo>
                <a:lnTo>
                  <a:pt x="9223" y="978328"/>
                </a:lnTo>
                <a:lnTo>
                  <a:pt x="19234" y="985077"/>
                </a:lnTo>
                <a:lnTo>
                  <a:pt x="31495" y="987551"/>
                </a:lnTo>
                <a:lnTo>
                  <a:pt x="157479" y="987551"/>
                </a:lnTo>
                <a:lnTo>
                  <a:pt x="169741" y="985077"/>
                </a:lnTo>
                <a:lnTo>
                  <a:pt x="179752" y="978328"/>
                </a:lnTo>
                <a:lnTo>
                  <a:pt x="186501" y="968317"/>
                </a:lnTo>
                <a:lnTo>
                  <a:pt x="188975" y="956055"/>
                </a:lnTo>
                <a:lnTo>
                  <a:pt x="188975" y="31495"/>
                </a:lnTo>
                <a:lnTo>
                  <a:pt x="186501" y="19234"/>
                </a:lnTo>
                <a:lnTo>
                  <a:pt x="179752" y="9223"/>
                </a:lnTo>
                <a:lnTo>
                  <a:pt x="169741" y="2474"/>
                </a:lnTo>
                <a:lnTo>
                  <a:pt x="157479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5636" y="2336355"/>
            <a:ext cx="299212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dirty="0">
                <a:solidFill>
                  <a:srgbClr val="0D80B8"/>
                </a:solidFill>
                <a:cs typeface="Calibri"/>
              </a:rPr>
              <a:t>If </a:t>
            </a:r>
            <a:r>
              <a:rPr sz="1200" b="1" spc="-3" dirty="0">
                <a:solidFill>
                  <a:srgbClr val="0D80B8"/>
                </a:solidFill>
                <a:cs typeface="Calibri"/>
              </a:rPr>
              <a:t>Selected door=Winning </a:t>
            </a:r>
            <a:r>
              <a:rPr sz="1200" b="1" spc="-18" dirty="0">
                <a:solidFill>
                  <a:srgbClr val="0D80B8"/>
                </a:solidFill>
                <a:cs typeface="Calibri"/>
              </a:rPr>
              <a:t>door, </a:t>
            </a:r>
            <a:r>
              <a:rPr sz="1200" b="1" spc="-3" dirty="0">
                <a:solidFill>
                  <a:srgbClr val="0D80B8"/>
                </a:solidFill>
                <a:cs typeface="Calibri"/>
              </a:rPr>
              <a:t>then shuffle  Selected door with remaining </a:t>
            </a:r>
            <a:r>
              <a:rPr sz="1200" b="1" spc="-18" dirty="0">
                <a:solidFill>
                  <a:srgbClr val="0D80B8"/>
                </a:solidFill>
                <a:cs typeface="Calibri"/>
              </a:rPr>
              <a:t>door,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and </a:t>
            </a:r>
            <a:r>
              <a:rPr sz="1200" b="1" spc="-8" dirty="0">
                <a:solidFill>
                  <a:srgbClr val="0D80B8"/>
                </a:solidFill>
                <a:cs typeface="Calibri"/>
              </a:rPr>
              <a:t>tell </a:t>
            </a:r>
            <a:r>
              <a:rPr sz="1200" b="1" spc="-3" dirty="0">
                <a:solidFill>
                  <a:srgbClr val="0D80B8"/>
                </a:solidFill>
                <a:cs typeface="Calibri"/>
              </a:rPr>
              <a:t>the  audience </a:t>
            </a:r>
            <a:r>
              <a:rPr sz="1200" b="1" spc="-8" dirty="0">
                <a:solidFill>
                  <a:srgbClr val="0D80B8"/>
                </a:solidFill>
                <a:cs typeface="Calibri"/>
              </a:rPr>
              <a:t>“Better </a:t>
            </a:r>
            <a:r>
              <a:rPr sz="1200" b="1" dirty="0">
                <a:solidFill>
                  <a:srgbClr val="0D80B8"/>
                </a:solidFill>
                <a:cs typeface="Calibri"/>
              </a:rPr>
              <a:t>Luck </a:t>
            </a:r>
            <a:r>
              <a:rPr sz="1200" b="1" spc="-5" dirty="0">
                <a:solidFill>
                  <a:srgbClr val="0D80B8"/>
                </a:solidFill>
                <a:cs typeface="Calibri"/>
              </a:rPr>
              <a:t>Next</a:t>
            </a:r>
            <a:r>
              <a:rPr sz="1200" b="1" spc="-10" dirty="0">
                <a:solidFill>
                  <a:srgbClr val="0D80B8"/>
                </a:solidFill>
                <a:cs typeface="Calibri"/>
              </a:rPr>
              <a:t> </a:t>
            </a:r>
            <a:r>
              <a:rPr sz="1200" b="1" spc="-3" dirty="0">
                <a:solidFill>
                  <a:srgbClr val="0D80B8"/>
                </a:solidFill>
                <a:cs typeface="Calibri"/>
              </a:rPr>
              <a:t>Time”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28838" y="3191256"/>
            <a:ext cx="94615" cy="494030"/>
          </a:xfrm>
          <a:custGeom>
            <a:avLst/>
            <a:gdLst/>
            <a:ahLst/>
            <a:cxnLst/>
            <a:rect l="l" t="t" r="r" b="b"/>
            <a:pathLst>
              <a:path w="189230" h="988059">
                <a:moveTo>
                  <a:pt x="157479" y="0"/>
                </a:moveTo>
                <a:lnTo>
                  <a:pt x="31495" y="0"/>
                </a:lnTo>
                <a:lnTo>
                  <a:pt x="19234" y="2474"/>
                </a:lnTo>
                <a:lnTo>
                  <a:pt x="9223" y="9223"/>
                </a:lnTo>
                <a:lnTo>
                  <a:pt x="2474" y="19234"/>
                </a:lnTo>
                <a:lnTo>
                  <a:pt x="0" y="31496"/>
                </a:lnTo>
                <a:lnTo>
                  <a:pt x="0" y="956056"/>
                </a:lnTo>
                <a:lnTo>
                  <a:pt x="2474" y="968317"/>
                </a:lnTo>
                <a:lnTo>
                  <a:pt x="9223" y="978328"/>
                </a:lnTo>
                <a:lnTo>
                  <a:pt x="19234" y="985077"/>
                </a:lnTo>
                <a:lnTo>
                  <a:pt x="31495" y="987551"/>
                </a:lnTo>
                <a:lnTo>
                  <a:pt x="157479" y="987551"/>
                </a:lnTo>
                <a:lnTo>
                  <a:pt x="169741" y="985077"/>
                </a:lnTo>
                <a:lnTo>
                  <a:pt x="179752" y="978328"/>
                </a:lnTo>
                <a:lnTo>
                  <a:pt x="186501" y="968317"/>
                </a:lnTo>
                <a:lnTo>
                  <a:pt x="188975" y="956056"/>
                </a:lnTo>
                <a:lnTo>
                  <a:pt x="188975" y="31496"/>
                </a:lnTo>
                <a:lnTo>
                  <a:pt x="186501" y="19234"/>
                </a:lnTo>
                <a:lnTo>
                  <a:pt x="179752" y="9223"/>
                </a:lnTo>
                <a:lnTo>
                  <a:pt x="169741" y="2474"/>
                </a:lnTo>
                <a:lnTo>
                  <a:pt x="157479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15636" y="3167063"/>
            <a:ext cx="2666365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  <a:tabLst>
                <a:tab pos="444818" algn="l"/>
              </a:tabLst>
            </a:pPr>
            <a:r>
              <a:rPr sz="1200" b="1" dirty="0">
                <a:solidFill>
                  <a:srgbClr val="F19C13"/>
                </a:solidFill>
                <a:cs typeface="Calibri"/>
              </a:rPr>
              <a:t>Else</a:t>
            </a:r>
            <a:r>
              <a:rPr sz="1200" b="1" spc="3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if	</a:t>
            </a:r>
            <a:r>
              <a:rPr sz="1200" b="1" spc="-3" dirty="0">
                <a:solidFill>
                  <a:srgbClr val="F19C13"/>
                </a:solidFill>
                <a:cs typeface="Calibri"/>
              </a:rPr>
              <a:t>Selected door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not </a:t>
            </a:r>
            <a:r>
              <a:rPr sz="1200" b="1" spc="-3" dirty="0">
                <a:solidFill>
                  <a:srgbClr val="F19C13"/>
                </a:solidFill>
                <a:cs typeface="Calibri"/>
              </a:rPr>
              <a:t>equal </a:t>
            </a:r>
            <a:r>
              <a:rPr sz="1200" b="1" spc="-8" dirty="0">
                <a:solidFill>
                  <a:srgbClr val="F19C13"/>
                </a:solidFill>
                <a:cs typeface="Calibri"/>
              </a:rPr>
              <a:t>to</a:t>
            </a:r>
            <a:r>
              <a:rPr sz="1200" b="1" spc="-43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spc="-3" dirty="0">
                <a:solidFill>
                  <a:srgbClr val="F19C13"/>
                </a:solidFill>
                <a:cs typeface="Calibri"/>
              </a:rPr>
              <a:t>winning  </a:t>
            </a:r>
            <a:r>
              <a:rPr sz="1200" b="1" spc="-18" dirty="0">
                <a:solidFill>
                  <a:srgbClr val="F19C13"/>
                </a:solidFill>
                <a:cs typeface="Calibri"/>
              </a:rPr>
              <a:t>door, </a:t>
            </a:r>
            <a:r>
              <a:rPr sz="1200" b="1" spc="-3" dirty="0">
                <a:solidFill>
                  <a:srgbClr val="F19C13"/>
                </a:solidFill>
                <a:cs typeface="Calibri"/>
              </a:rPr>
              <a:t>then </a:t>
            </a:r>
            <a:r>
              <a:rPr sz="1200" b="1" spc="-5" dirty="0">
                <a:solidFill>
                  <a:srgbClr val="F19C13"/>
                </a:solidFill>
                <a:cs typeface="Calibri"/>
              </a:rPr>
              <a:t>print result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as it</a:t>
            </a:r>
            <a:r>
              <a:rPr sz="1200" b="1" spc="10" dirty="0">
                <a:solidFill>
                  <a:srgbClr val="F19C13"/>
                </a:solidFill>
                <a:cs typeface="Calibri"/>
              </a:rPr>
              <a:t> </a:t>
            </a:r>
            <a:r>
              <a:rPr sz="1200" b="1" dirty="0">
                <a:solidFill>
                  <a:srgbClr val="F19C13"/>
                </a:solidFill>
                <a:cs typeface="Calibri"/>
              </a:rPr>
              <a:t>is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10957" y="3534537"/>
            <a:ext cx="4508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AEAEAE"/>
                </a:solidFill>
                <a:cs typeface="Calibri"/>
              </a:rPr>
              <a:t>.</a:t>
            </a:r>
            <a:endParaRPr sz="1000">
              <a:solidFill>
                <a:prstClr val="black"/>
              </a:solidFill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28838" y="3987546"/>
            <a:ext cx="94615" cy="494030"/>
          </a:xfrm>
          <a:custGeom>
            <a:avLst/>
            <a:gdLst/>
            <a:ahLst/>
            <a:cxnLst/>
            <a:rect l="l" t="t" r="r" b="b"/>
            <a:pathLst>
              <a:path w="189230" h="988059">
                <a:moveTo>
                  <a:pt x="157479" y="0"/>
                </a:moveTo>
                <a:lnTo>
                  <a:pt x="31495" y="0"/>
                </a:lnTo>
                <a:lnTo>
                  <a:pt x="19234" y="2474"/>
                </a:lnTo>
                <a:lnTo>
                  <a:pt x="9223" y="9223"/>
                </a:lnTo>
                <a:lnTo>
                  <a:pt x="2474" y="19234"/>
                </a:lnTo>
                <a:lnTo>
                  <a:pt x="0" y="31495"/>
                </a:lnTo>
                <a:lnTo>
                  <a:pt x="0" y="956055"/>
                </a:lnTo>
                <a:lnTo>
                  <a:pt x="2474" y="968317"/>
                </a:lnTo>
                <a:lnTo>
                  <a:pt x="9223" y="978328"/>
                </a:lnTo>
                <a:lnTo>
                  <a:pt x="19234" y="985077"/>
                </a:lnTo>
                <a:lnTo>
                  <a:pt x="31495" y="987551"/>
                </a:lnTo>
                <a:lnTo>
                  <a:pt x="157479" y="987551"/>
                </a:lnTo>
                <a:lnTo>
                  <a:pt x="169741" y="985077"/>
                </a:lnTo>
                <a:lnTo>
                  <a:pt x="179752" y="978328"/>
                </a:lnTo>
                <a:lnTo>
                  <a:pt x="186501" y="968317"/>
                </a:lnTo>
                <a:lnTo>
                  <a:pt x="188975" y="956055"/>
                </a:lnTo>
                <a:lnTo>
                  <a:pt x="188975" y="31495"/>
                </a:lnTo>
                <a:lnTo>
                  <a:pt x="186501" y="19234"/>
                </a:lnTo>
                <a:lnTo>
                  <a:pt x="179752" y="9223"/>
                </a:lnTo>
                <a:lnTo>
                  <a:pt x="169741" y="2474"/>
                </a:lnTo>
                <a:lnTo>
                  <a:pt x="157479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15636" y="4046093"/>
            <a:ext cx="249269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b="1" spc="-5" dirty="0">
                <a:solidFill>
                  <a:srgbClr val="9CB955"/>
                </a:solidFill>
                <a:cs typeface="Calibri"/>
              </a:rPr>
              <a:t>Return </a:t>
            </a:r>
            <a:r>
              <a:rPr sz="1200" b="1" spc="-3" dirty="0">
                <a:solidFill>
                  <a:srgbClr val="9CB955"/>
                </a:solidFill>
                <a:cs typeface="Calibri"/>
              </a:rPr>
              <a:t>the </a:t>
            </a:r>
            <a:r>
              <a:rPr sz="1200" b="1" spc="-5" dirty="0">
                <a:solidFill>
                  <a:srgbClr val="9CB955"/>
                </a:solidFill>
                <a:cs typeface="Calibri"/>
              </a:rPr>
              <a:t>values </a:t>
            </a:r>
            <a:r>
              <a:rPr sz="1200" b="1" dirty="0">
                <a:solidFill>
                  <a:srgbClr val="9CB955"/>
                </a:solidFill>
                <a:cs typeface="Calibri"/>
              </a:rPr>
              <a:t>and </a:t>
            </a:r>
            <a:r>
              <a:rPr sz="1200" b="1" spc="-3" dirty="0">
                <a:solidFill>
                  <a:srgbClr val="9CB955"/>
                </a:solidFill>
                <a:cs typeface="Calibri"/>
              </a:rPr>
              <a:t>end the</a:t>
            </a:r>
            <a:r>
              <a:rPr sz="1200" b="1" spc="-5" dirty="0">
                <a:solidFill>
                  <a:srgbClr val="9CB955"/>
                </a:solidFill>
                <a:cs typeface="Calibri"/>
              </a:rPr>
              <a:t> </a:t>
            </a:r>
            <a:r>
              <a:rPr sz="1200" b="1" spc="-8" dirty="0">
                <a:solidFill>
                  <a:srgbClr val="9CB955"/>
                </a:solidFill>
                <a:cs typeface="Calibri"/>
              </a:rPr>
              <a:t>program</a:t>
            </a:r>
            <a:endParaRPr sz="1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3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1486218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Flowchart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93242" y="950214"/>
            <a:ext cx="7557516" cy="3709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2090" y="1131570"/>
            <a:ext cx="134303" cy="211596"/>
          </a:xfrm>
          <a:prstGeom prst="rect">
            <a:avLst/>
          </a:prstGeom>
          <a:solidFill>
            <a:srgbClr val="E88F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575">
              <a:spcBef>
                <a:spcPts val="330"/>
              </a:spcBef>
            </a:pPr>
            <a:r>
              <a:rPr sz="110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5730" y="1343406"/>
            <a:ext cx="147320" cy="210955"/>
          </a:xfrm>
          <a:prstGeom prst="rect">
            <a:avLst/>
          </a:prstGeom>
          <a:solidFill>
            <a:srgbClr val="E88F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34925">
              <a:spcBef>
                <a:spcPts val="325"/>
              </a:spcBef>
            </a:pPr>
            <a:r>
              <a:rPr sz="1100" b="1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4522" y="1316736"/>
            <a:ext cx="134303" cy="211596"/>
          </a:xfrm>
          <a:prstGeom prst="rect">
            <a:avLst/>
          </a:prstGeom>
          <a:solidFill>
            <a:srgbClr val="E88F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893">
              <a:spcBef>
                <a:spcPts val="330"/>
              </a:spcBef>
            </a:pPr>
            <a:r>
              <a:rPr sz="110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9678" y="1815592"/>
            <a:ext cx="1053148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P(car@1|open2)</a:t>
            </a:r>
            <a:r>
              <a:rPr sz="1000" spc="-5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8910" y="1815592"/>
            <a:ext cx="534353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(1/2</a:t>
            </a:r>
            <a:r>
              <a:rPr sz="1000" spc="-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08544" y="1815592"/>
            <a:ext cx="298450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r>
              <a:rPr sz="1000" spc="-48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1/3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7619" y="2181352"/>
            <a:ext cx="1240790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spc="-3" dirty="0">
                <a:solidFill>
                  <a:srgbClr val="5F5F5F"/>
                </a:solidFill>
                <a:latin typeface="Arial"/>
                <a:cs typeface="Arial"/>
              </a:rPr>
              <a:t>(1/2*1/3+0*1/3+1*1/3)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41236" y="2097786"/>
            <a:ext cx="1152208" cy="0"/>
          </a:xfrm>
          <a:custGeom>
            <a:avLst/>
            <a:gdLst/>
            <a:ahLst/>
            <a:cxnLst/>
            <a:rect l="l" t="t" r="r" b="b"/>
            <a:pathLst>
              <a:path w="2304415">
                <a:moveTo>
                  <a:pt x="0" y="0"/>
                </a:moveTo>
                <a:lnTo>
                  <a:pt x="2304288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9678" y="2840609"/>
            <a:ext cx="1053148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P(car@2|open2)</a:t>
            </a:r>
            <a:r>
              <a:rPr sz="1000" spc="-5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33651" y="2840609"/>
            <a:ext cx="394970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(0*1/3)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77770" y="2840609"/>
            <a:ext cx="191453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r>
              <a:rPr sz="1000" spc="-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0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7619" y="3206369"/>
            <a:ext cx="1240790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spc="-3" dirty="0">
                <a:solidFill>
                  <a:srgbClr val="5F5F5F"/>
                </a:solidFill>
                <a:latin typeface="Arial"/>
                <a:cs typeface="Arial"/>
              </a:rPr>
              <a:t>(1/2*1/3+0*1/3+1*1/3)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09678" y="3971608"/>
            <a:ext cx="1053148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P(car@3|open2)</a:t>
            </a:r>
            <a:r>
              <a:rPr sz="1000" spc="-53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33651" y="3971608"/>
            <a:ext cx="429260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(1</a:t>
            </a:r>
            <a:r>
              <a:rPr sz="1000" spc="-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7770" y="3971608"/>
            <a:ext cx="297498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=</a:t>
            </a:r>
            <a:r>
              <a:rPr sz="1000" spc="-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F5F5F"/>
                </a:solidFill>
                <a:latin typeface="Arial"/>
                <a:cs typeface="Arial"/>
              </a:rPr>
              <a:t>2/3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57619" y="4337215"/>
            <a:ext cx="1240790" cy="16062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spc="-3" dirty="0">
                <a:solidFill>
                  <a:srgbClr val="5F5F5F"/>
                </a:solidFill>
                <a:latin typeface="Arial"/>
                <a:cs typeface="Arial"/>
              </a:rPr>
              <a:t>(1/2*1/3+0*1/3+1*1/3)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9336" y="3098292"/>
            <a:ext cx="1152208" cy="0"/>
          </a:xfrm>
          <a:custGeom>
            <a:avLst/>
            <a:gdLst/>
            <a:ahLst/>
            <a:cxnLst/>
            <a:rect l="l" t="t" r="r" b="b"/>
            <a:pathLst>
              <a:path w="2304415">
                <a:moveTo>
                  <a:pt x="0" y="0"/>
                </a:moveTo>
                <a:lnTo>
                  <a:pt x="2304288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55714" y="4227576"/>
            <a:ext cx="1152208" cy="0"/>
          </a:xfrm>
          <a:custGeom>
            <a:avLst/>
            <a:gdLst/>
            <a:ahLst/>
            <a:cxnLst/>
            <a:rect l="l" t="t" r="r" b="b"/>
            <a:pathLst>
              <a:path w="2304415">
                <a:moveTo>
                  <a:pt x="0" y="0"/>
                </a:moveTo>
                <a:lnTo>
                  <a:pt x="2304287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72534" y="1997964"/>
            <a:ext cx="147955" cy="21191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228" rIns="0" bIns="0" rtlCol="0">
            <a:spAutoFit/>
          </a:bodyPr>
          <a:lstStyle/>
          <a:p>
            <a:pPr marL="34925">
              <a:spcBef>
                <a:spcPts val="333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2534" y="2916936"/>
            <a:ext cx="147955" cy="21159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34925">
              <a:spcBef>
                <a:spcPts val="330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72534" y="3827526"/>
            <a:ext cx="147955" cy="21159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34925">
              <a:spcBef>
                <a:spcPts val="330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80432" y="2887980"/>
            <a:ext cx="110490" cy="179070"/>
          </a:xfrm>
          <a:custGeom>
            <a:avLst/>
            <a:gdLst/>
            <a:ahLst/>
            <a:cxnLst/>
            <a:rect l="l" t="t" r="r" b="b"/>
            <a:pathLst>
              <a:path w="220979" h="358139">
                <a:moveTo>
                  <a:pt x="0" y="358139"/>
                </a:moveTo>
                <a:lnTo>
                  <a:pt x="220979" y="358139"/>
                </a:lnTo>
                <a:lnTo>
                  <a:pt x="220979" y="0"/>
                </a:lnTo>
                <a:lnTo>
                  <a:pt x="0" y="0"/>
                </a:lnTo>
                <a:lnTo>
                  <a:pt x="0" y="358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90719" y="2924429"/>
            <a:ext cx="90488" cy="17536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99482" y="2017014"/>
            <a:ext cx="110490" cy="178435"/>
          </a:xfrm>
          <a:custGeom>
            <a:avLst/>
            <a:gdLst/>
            <a:ahLst/>
            <a:cxnLst/>
            <a:rect l="l" t="t" r="r" b="b"/>
            <a:pathLst>
              <a:path w="220979" h="356870">
                <a:moveTo>
                  <a:pt x="0" y="356615"/>
                </a:moveTo>
                <a:lnTo>
                  <a:pt x="220979" y="356615"/>
                </a:lnTo>
                <a:lnTo>
                  <a:pt x="220979" y="0"/>
                </a:lnTo>
                <a:lnTo>
                  <a:pt x="0" y="0"/>
                </a:lnTo>
                <a:lnTo>
                  <a:pt x="0" y="3566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0023" y="2052892"/>
            <a:ext cx="90488" cy="17536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1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9482" y="3816096"/>
            <a:ext cx="110490" cy="2122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16828">
              <a:spcBef>
                <a:spcPts val="335"/>
              </a:spcBef>
            </a:pPr>
            <a:r>
              <a:rPr sz="1100" b="1" spc="-3" dirty="0">
                <a:solidFill>
                  <a:srgbClr val="2E7900"/>
                </a:solidFill>
                <a:latin typeface="Arial"/>
                <a:cs typeface="Arial"/>
              </a:rPr>
              <a:t>3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00728" y="1158240"/>
            <a:ext cx="110490" cy="179070"/>
          </a:xfrm>
          <a:custGeom>
            <a:avLst/>
            <a:gdLst/>
            <a:ahLst/>
            <a:cxnLst/>
            <a:rect l="l" t="t" r="r" b="b"/>
            <a:pathLst>
              <a:path w="220979" h="358139">
                <a:moveTo>
                  <a:pt x="0" y="358140"/>
                </a:moveTo>
                <a:lnTo>
                  <a:pt x="220979" y="358140"/>
                </a:lnTo>
                <a:lnTo>
                  <a:pt x="220979" y="0"/>
                </a:lnTo>
                <a:lnTo>
                  <a:pt x="0" y="0"/>
                </a:lnTo>
                <a:lnTo>
                  <a:pt x="0" y="358140"/>
                </a:lnTo>
                <a:close/>
              </a:path>
            </a:pathLst>
          </a:custGeom>
          <a:solidFill>
            <a:srgbClr val="E88F00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1015" y="1194092"/>
            <a:ext cx="90488" cy="175369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>
              <a:spcBef>
                <a:spcPts val="48"/>
              </a:spcBef>
            </a:pPr>
            <a:r>
              <a:rPr sz="1100" b="1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2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157855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Example -</a:t>
            </a:r>
            <a:r>
              <a:rPr sz="2800" spc="-57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Probability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962150" y="974604"/>
            <a:ext cx="5244846" cy="547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4446" y="956310"/>
            <a:ext cx="5120640" cy="637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5104" y="987552"/>
            <a:ext cx="5193983" cy="454612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23495" rIns="0" bIns="0" rtlCol="0">
            <a:spAutoFit/>
          </a:bodyPr>
          <a:lstStyle/>
          <a:p>
            <a:pPr marL="344805" marR="186690" indent="-155575">
              <a:spcBef>
                <a:spcPts val="185"/>
              </a:spcBef>
            </a:pPr>
            <a:r>
              <a:rPr sz="1400" spc="-3" dirty="0">
                <a:solidFill>
                  <a:srgbClr val="095A82"/>
                </a:solidFill>
                <a:cs typeface="Calibri"/>
              </a:rPr>
              <a:t>If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you have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deck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cards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and if </a:t>
            </a:r>
            <a:r>
              <a:rPr sz="1400" spc="-13" dirty="0">
                <a:solidFill>
                  <a:srgbClr val="095A82"/>
                </a:solidFill>
                <a:cs typeface="Calibri"/>
              </a:rPr>
              <a:t>you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pick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any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random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card from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it,  then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we can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find out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the </a:t>
            </a:r>
            <a:r>
              <a:rPr sz="1400" spc="-8" dirty="0">
                <a:solidFill>
                  <a:srgbClr val="095A82"/>
                </a:solidFill>
                <a:cs typeface="Calibri"/>
              </a:rPr>
              <a:t>probability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occurrence </a:t>
            </a:r>
            <a:r>
              <a:rPr sz="1400" spc="-3" dirty="0">
                <a:solidFill>
                  <a:srgbClr val="095A82"/>
                </a:solidFill>
                <a:cs typeface="Calibri"/>
              </a:rPr>
              <a:t>of </a:t>
            </a:r>
            <a:r>
              <a:rPr sz="1400" spc="-5" dirty="0">
                <a:solidFill>
                  <a:srgbClr val="095A82"/>
                </a:solidFill>
                <a:cs typeface="Calibri"/>
              </a:rPr>
              <a:t>that</a:t>
            </a:r>
            <a:r>
              <a:rPr sz="1400" spc="118" dirty="0">
                <a:solidFill>
                  <a:srgbClr val="095A82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095A82"/>
                </a:solidFill>
                <a:cs typeface="Calibri"/>
              </a:rPr>
              <a:t>card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8128" y="2771381"/>
            <a:ext cx="411493" cy="339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61082" y="2784348"/>
            <a:ext cx="360680" cy="288290"/>
          </a:xfrm>
          <a:custGeom>
            <a:avLst/>
            <a:gdLst/>
            <a:ahLst/>
            <a:cxnLst/>
            <a:rect l="l" t="t" r="r" b="b"/>
            <a:pathLst>
              <a:path w="721360" h="576579">
                <a:moveTo>
                  <a:pt x="432815" y="0"/>
                </a:moveTo>
                <a:lnTo>
                  <a:pt x="432815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432815" y="432053"/>
                </a:lnTo>
                <a:lnTo>
                  <a:pt x="432815" y="576071"/>
                </a:lnTo>
                <a:lnTo>
                  <a:pt x="720851" y="288036"/>
                </a:lnTo>
                <a:lnTo>
                  <a:pt x="43281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5756" y="2771381"/>
            <a:ext cx="410712" cy="339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18710" y="2784348"/>
            <a:ext cx="359728" cy="288290"/>
          </a:xfrm>
          <a:custGeom>
            <a:avLst/>
            <a:gdLst/>
            <a:ahLst/>
            <a:cxnLst/>
            <a:rect l="l" t="t" r="r" b="b"/>
            <a:pathLst>
              <a:path w="719454" h="576579">
                <a:moveTo>
                  <a:pt x="431291" y="0"/>
                </a:moveTo>
                <a:lnTo>
                  <a:pt x="431291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431291" y="432053"/>
                </a:lnTo>
                <a:lnTo>
                  <a:pt x="431291" y="576071"/>
                </a:lnTo>
                <a:lnTo>
                  <a:pt x="719327" y="288036"/>
                </a:lnTo>
                <a:lnTo>
                  <a:pt x="43129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84264" y="4464558"/>
            <a:ext cx="612654" cy="336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01790" y="4482084"/>
            <a:ext cx="552450" cy="276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99504" y="4479798"/>
            <a:ext cx="557213" cy="281305"/>
          </a:xfrm>
          <a:custGeom>
            <a:avLst/>
            <a:gdLst/>
            <a:ahLst/>
            <a:cxnLst/>
            <a:rect l="l" t="t" r="r" b="b"/>
            <a:pathLst>
              <a:path w="1114425" h="562609">
                <a:moveTo>
                  <a:pt x="0" y="562355"/>
                </a:moveTo>
                <a:lnTo>
                  <a:pt x="1114044" y="562355"/>
                </a:lnTo>
                <a:lnTo>
                  <a:pt x="1114044" y="0"/>
                </a:lnTo>
                <a:lnTo>
                  <a:pt x="0" y="0"/>
                </a:lnTo>
                <a:lnTo>
                  <a:pt x="0" y="562355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25818" y="4214622"/>
            <a:ext cx="128054" cy="343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58584" y="4227576"/>
            <a:ext cx="38100" cy="254953"/>
          </a:xfrm>
          <a:custGeom>
            <a:avLst/>
            <a:gdLst/>
            <a:ahLst/>
            <a:cxnLst/>
            <a:rect l="l" t="t" r="r" b="b"/>
            <a:pathLst>
              <a:path w="76200" h="509904">
                <a:moveTo>
                  <a:pt x="31750" y="433324"/>
                </a:moveTo>
                <a:lnTo>
                  <a:pt x="0" y="433324"/>
                </a:lnTo>
                <a:lnTo>
                  <a:pt x="38100" y="509524"/>
                </a:lnTo>
                <a:lnTo>
                  <a:pt x="69850" y="446024"/>
                </a:lnTo>
                <a:lnTo>
                  <a:pt x="31750" y="446024"/>
                </a:lnTo>
                <a:lnTo>
                  <a:pt x="31750" y="433324"/>
                </a:lnTo>
                <a:close/>
              </a:path>
              <a:path w="76200" h="509904">
                <a:moveTo>
                  <a:pt x="44450" y="0"/>
                </a:moveTo>
                <a:lnTo>
                  <a:pt x="31750" y="0"/>
                </a:lnTo>
                <a:lnTo>
                  <a:pt x="31750" y="446024"/>
                </a:lnTo>
                <a:lnTo>
                  <a:pt x="44450" y="446024"/>
                </a:lnTo>
                <a:lnTo>
                  <a:pt x="44450" y="0"/>
                </a:lnTo>
                <a:close/>
              </a:path>
              <a:path w="76200" h="509904">
                <a:moveTo>
                  <a:pt x="76200" y="433324"/>
                </a:moveTo>
                <a:lnTo>
                  <a:pt x="44450" y="433324"/>
                </a:lnTo>
                <a:lnTo>
                  <a:pt x="44450" y="446024"/>
                </a:lnTo>
                <a:lnTo>
                  <a:pt x="69850" y="446024"/>
                </a:lnTo>
                <a:lnTo>
                  <a:pt x="76200" y="433324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0544" y="4317492"/>
            <a:ext cx="824484" cy="355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22642" y="4309110"/>
            <a:ext cx="779526" cy="4244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3498" y="4330446"/>
            <a:ext cx="773430" cy="250068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29223">
              <a:spcBef>
                <a:spcPts val="270"/>
              </a:spcBef>
            </a:pPr>
            <a:r>
              <a:rPr sz="1400" spc="-5" dirty="0">
                <a:solidFill>
                  <a:srgbClr val="095A82"/>
                </a:solidFill>
                <a:cs typeface="Calibri"/>
              </a:rPr>
              <a:t>Output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2372" y="1614678"/>
            <a:ext cx="3456432" cy="26540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4940" y="1887474"/>
            <a:ext cx="3480054" cy="2149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78374" y="1630680"/>
            <a:ext cx="3399473" cy="2597150"/>
          </a:xfrm>
          <a:custGeom>
            <a:avLst/>
            <a:gdLst/>
            <a:ahLst/>
            <a:cxnLst/>
            <a:rect l="l" t="t" r="r" b="b"/>
            <a:pathLst>
              <a:path w="6798944" h="5194300">
                <a:moveTo>
                  <a:pt x="0" y="5193792"/>
                </a:moveTo>
                <a:lnTo>
                  <a:pt x="6798563" y="5193792"/>
                </a:lnTo>
                <a:lnTo>
                  <a:pt x="6798563" y="0"/>
                </a:lnTo>
                <a:lnTo>
                  <a:pt x="0" y="0"/>
                </a:lnTo>
                <a:lnTo>
                  <a:pt x="0" y="5193792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78374" y="1630680"/>
            <a:ext cx="3399473" cy="2597150"/>
          </a:xfrm>
          <a:custGeom>
            <a:avLst/>
            <a:gdLst/>
            <a:ahLst/>
            <a:cxnLst/>
            <a:rect l="l" t="t" r="r" b="b"/>
            <a:pathLst>
              <a:path w="6798944" h="5194300">
                <a:moveTo>
                  <a:pt x="0" y="5193792"/>
                </a:moveTo>
                <a:lnTo>
                  <a:pt x="6798563" y="5193792"/>
                </a:lnTo>
                <a:lnTo>
                  <a:pt x="6798563" y="0"/>
                </a:lnTo>
                <a:lnTo>
                  <a:pt x="0" y="0"/>
                </a:lnTo>
                <a:lnTo>
                  <a:pt x="0" y="5193792"/>
                </a:lnTo>
                <a:close/>
              </a:path>
            </a:pathLst>
          </a:custGeom>
          <a:ln w="12191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18506" y="1917103"/>
            <a:ext cx="3212783" cy="2018822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Sample</a:t>
            </a:r>
            <a:r>
              <a:rPr sz="1000" i="1" spc="-8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Space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000" spc="-4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52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</a:t>
            </a:r>
            <a:r>
              <a:rPr sz="1000" i="1" spc="-4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Outcomes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tabLst>
                <a:tab pos="539750" algn="l"/>
              </a:tabLst>
            </a:pP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aces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 =	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4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/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Divide possible outcomes </a:t>
            </a: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by the</a:t>
            </a:r>
            <a:r>
              <a:rPr sz="1000" i="1" spc="3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sample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3"/>
              </a:spcBef>
            </a:pP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set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/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ace_probability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=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aces </a:t>
            </a:r>
            <a:r>
              <a:rPr sz="1000" dirty="0">
                <a:solidFill>
                  <a:prstClr val="black"/>
                </a:solidFill>
                <a:latin typeface="Courier New"/>
                <a:cs typeface="Courier New"/>
              </a:rPr>
              <a:t>/</a:t>
            </a:r>
            <a:r>
              <a:rPr sz="1000" spc="-1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cards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0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0" marR="2540">
              <a:spcBef>
                <a:spcPts val="3"/>
              </a:spcBef>
            </a:pPr>
            <a:r>
              <a:rPr sz="1000" i="1" dirty="0">
                <a:solidFill>
                  <a:srgbClr val="808080"/>
                </a:solidFill>
                <a:latin typeface="Courier New"/>
                <a:cs typeface="Courier New"/>
              </a:rPr>
              <a:t># </a:t>
            </a:r>
            <a:r>
              <a:rPr sz="1000" i="1" spc="-3" dirty="0">
                <a:solidFill>
                  <a:srgbClr val="808080"/>
                </a:solidFill>
                <a:latin typeface="Courier New"/>
                <a:cs typeface="Courier New"/>
              </a:rPr>
              <a:t>Print probability rounded to two decimal  places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350">
              <a:spcBef>
                <a:spcPts val="23"/>
              </a:spcBef>
            </a:pP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print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000" spc="-3" dirty="0">
                <a:solidFill>
                  <a:srgbClr val="000080"/>
                </a:solidFill>
                <a:latin typeface="Courier New"/>
                <a:cs typeface="Courier New"/>
              </a:rPr>
              <a:t>round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(ace_probability, 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000" spc="-3" dirty="0">
                <a:solidFill>
                  <a:prstClr val="black"/>
                </a:solidFill>
                <a:latin typeface="Courier New"/>
                <a:cs typeface="Courier New"/>
              </a:rPr>
              <a:t>))</a:t>
            </a:r>
            <a:endParaRPr sz="1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97530" y="2668524"/>
            <a:ext cx="1645158" cy="8069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2648" y="2299716"/>
            <a:ext cx="1810512" cy="1282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5602" y="2312670"/>
            <a:ext cx="1759458" cy="1231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0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3978910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dirty="0">
                <a:solidFill>
                  <a:srgbClr val="095A82"/>
                </a:solidFill>
              </a:rPr>
              <a:t>Example – Baye’s</a:t>
            </a:r>
            <a:r>
              <a:rPr spc="-55" dirty="0">
                <a:solidFill>
                  <a:srgbClr val="095A82"/>
                </a:solidFill>
              </a:rPr>
              <a:t> </a:t>
            </a:r>
            <a:r>
              <a:rPr spc="-3" dirty="0">
                <a:solidFill>
                  <a:srgbClr val="095A82"/>
                </a:solidFill>
              </a:rPr>
              <a:t>Theorem</a:t>
            </a:r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248" y="3451866"/>
            <a:ext cx="755904" cy="424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7" name="object 7"/>
          <p:cNvSpPr/>
          <p:nvPr/>
        </p:nvSpPr>
        <p:spPr>
          <a:xfrm>
            <a:off x="4639056" y="3478537"/>
            <a:ext cx="822198" cy="42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8" name="object 8"/>
          <p:cNvSpPr txBox="1"/>
          <p:nvPr/>
        </p:nvSpPr>
        <p:spPr>
          <a:xfrm>
            <a:off x="4664202" y="3464814"/>
            <a:ext cx="704850" cy="285014"/>
          </a:xfrm>
          <a:prstGeom prst="rect">
            <a:avLst/>
          </a:prstGeom>
          <a:solidFill>
            <a:srgbClr val="EEF3F4"/>
          </a:solidFill>
        </p:spPr>
        <p:txBody>
          <a:bodyPr vert="horz" wrap="square" lIns="0" tIns="68898" rIns="0" bIns="0" rtlCol="0">
            <a:spAutoFit/>
          </a:bodyPr>
          <a:lstStyle/>
          <a:p>
            <a:pPr marL="95250">
              <a:spcBef>
                <a:spcPts val="543"/>
              </a:spcBef>
            </a:pPr>
            <a:r>
              <a:rPr sz="1400" spc="-5" dirty="0">
                <a:solidFill>
                  <a:srgbClr val="095A82"/>
                </a:solidFill>
                <a:latin typeface="Calibri"/>
                <a:cs typeface="Calibri"/>
              </a:rPr>
              <a:t>Output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44596" y="4051554"/>
            <a:ext cx="2679954" cy="65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0" name="object 10"/>
          <p:cNvSpPr/>
          <p:nvPr/>
        </p:nvSpPr>
        <p:spPr>
          <a:xfrm>
            <a:off x="3262122" y="4069080"/>
            <a:ext cx="2619756" cy="5996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11"/>
          <p:cNvSpPr/>
          <p:nvPr/>
        </p:nvSpPr>
        <p:spPr>
          <a:xfrm>
            <a:off x="3259836" y="4066794"/>
            <a:ext cx="2624455" cy="604520"/>
          </a:xfrm>
          <a:custGeom>
            <a:avLst/>
            <a:gdLst/>
            <a:ahLst/>
            <a:cxnLst/>
            <a:rect l="l" t="t" r="r" b="b"/>
            <a:pathLst>
              <a:path w="5248909" h="1209040">
                <a:moveTo>
                  <a:pt x="0" y="1208531"/>
                </a:moveTo>
                <a:lnTo>
                  <a:pt x="5248656" y="1208531"/>
                </a:lnTo>
                <a:lnTo>
                  <a:pt x="5248656" y="0"/>
                </a:lnTo>
                <a:lnTo>
                  <a:pt x="0" y="0"/>
                </a:lnTo>
                <a:lnTo>
                  <a:pt x="0" y="1208531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" name="object 12"/>
          <p:cNvSpPr/>
          <p:nvPr/>
        </p:nvSpPr>
        <p:spPr>
          <a:xfrm>
            <a:off x="4520184" y="3127248"/>
            <a:ext cx="128054" cy="1018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3" name="object 13"/>
          <p:cNvSpPr/>
          <p:nvPr/>
        </p:nvSpPr>
        <p:spPr>
          <a:xfrm>
            <a:off x="4552950" y="3140202"/>
            <a:ext cx="38100" cy="929005"/>
          </a:xfrm>
          <a:custGeom>
            <a:avLst/>
            <a:gdLst/>
            <a:ahLst/>
            <a:cxnLst/>
            <a:rect l="l" t="t" r="r" b="b"/>
            <a:pathLst>
              <a:path w="76200" h="1858009">
                <a:moveTo>
                  <a:pt x="31750" y="1781556"/>
                </a:moveTo>
                <a:lnTo>
                  <a:pt x="0" y="1781556"/>
                </a:lnTo>
                <a:lnTo>
                  <a:pt x="38100" y="1857756"/>
                </a:lnTo>
                <a:lnTo>
                  <a:pt x="69850" y="1794256"/>
                </a:lnTo>
                <a:lnTo>
                  <a:pt x="31750" y="1794256"/>
                </a:lnTo>
                <a:lnTo>
                  <a:pt x="31750" y="1781556"/>
                </a:lnTo>
                <a:close/>
              </a:path>
              <a:path w="76200" h="1858009">
                <a:moveTo>
                  <a:pt x="44450" y="0"/>
                </a:moveTo>
                <a:lnTo>
                  <a:pt x="31750" y="0"/>
                </a:lnTo>
                <a:lnTo>
                  <a:pt x="31750" y="1794256"/>
                </a:lnTo>
                <a:lnTo>
                  <a:pt x="44450" y="1794256"/>
                </a:lnTo>
                <a:lnTo>
                  <a:pt x="44450" y="0"/>
                </a:lnTo>
                <a:close/>
              </a:path>
              <a:path w="76200" h="1858009">
                <a:moveTo>
                  <a:pt x="76200" y="1781556"/>
                </a:moveTo>
                <a:lnTo>
                  <a:pt x="44450" y="1781556"/>
                </a:lnTo>
                <a:lnTo>
                  <a:pt x="44450" y="1794256"/>
                </a:lnTo>
                <a:lnTo>
                  <a:pt x="69850" y="1794256"/>
                </a:lnTo>
                <a:lnTo>
                  <a:pt x="76200" y="1781556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4" name="object 14"/>
          <p:cNvSpPr/>
          <p:nvPr/>
        </p:nvSpPr>
        <p:spPr>
          <a:xfrm>
            <a:off x="2856738" y="978408"/>
            <a:ext cx="3455670" cy="22029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5" name="object 15"/>
          <p:cNvSpPr/>
          <p:nvPr/>
        </p:nvSpPr>
        <p:spPr>
          <a:xfrm>
            <a:off x="2829306" y="1101090"/>
            <a:ext cx="2946654" cy="19972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6" name="object 16"/>
          <p:cNvSpPr/>
          <p:nvPr/>
        </p:nvSpPr>
        <p:spPr>
          <a:xfrm>
            <a:off x="2872740" y="994410"/>
            <a:ext cx="3398520" cy="2145983"/>
          </a:xfrm>
          <a:custGeom>
            <a:avLst/>
            <a:gdLst/>
            <a:ahLst/>
            <a:cxnLst/>
            <a:rect l="l" t="t" r="r" b="b"/>
            <a:pathLst>
              <a:path w="6797040" h="4291965">
                <a:moveTo>
                  <a:pt x="0" y="4291584"/>
                </a:moveTo>
                <a:lnTo>
                  <a:pt x="6797040" y="4291584"/>
                </a:lnTo>
                <a:lnTo>
                  <a:pt x="6797040" y="0"/>
                </a:lnTo>
                <a:lnTo>
                  <a:pt x="0" y="0"/>
                </a:lnTo>
                <a:lnTo>
                  <a:pt x="0" y="429158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7" name="object 17"/>
          <p:cNvSpPr/>
          <p:nvPr/>
        </p:nvSpPr>
        <p:spPr>
          <a:xfrm>
            <a:off x="2872740" y="994410"/>
            <a:ext cx="3398520" cy="2145983"/>
          </a:xfrm>
          <a:custGeom>
            <a:avLst/>
            <a:gdLst/>
            <a:ahLst/>
            <a:cxnLst/>
            <a:rect l="l" t="t" r="r" b="b"/>
            <a:pathLst>
              <a:path w="6797040" h="4291965">
                <a:moveTo>
                  <a:pt x="0" y="4291584"/>
                </a:moveTo>
                <a:lnTo>
                  <a:pt x="6797040" y="4291584"/>
                </a:lnTo>
                <a:lnTo>
                  <a:pt x="6797040" y="0"/>
                </a:lnTo>
                <a:lnTo>
                  <a:pt x="0" y="0"/>
                </a:lnTo>
                <a:lnTo>
                  <a:pt x="0" y="429158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8" name="object 18"/>
          <p:cNvSpPr txBox="1"/>
          <p:nvPr/>
        </p:nvSpPr>
        <p:spPr>
          <a:xfrm>
            <a:off x="2912427" y="1131316"/>
            <a:ext cx="2756218" cy="18761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15950" marR="2540" indent="-304800">
              <a:spcBef>
                <a:spcPts val="50"/>
              </a:spcBef>
            </a:pPr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if </a:t>
            </a:r>
            <a:r>
              <a:rPr sz="1000" spc="-3" dirty="0">
                <a:latin typeface="Courier New"/>
                <a:cs typeface="Courier New"/>
              </a:rPr>
              <a:t>switching_door==winning_door:  </a:t>
            </a:r>
            <a:r>
              <a:rPr sz="1000" spc="-3" dirty="0">
                <a:solidFill>
                  <a:srgbClr val="808080"/>
                </a:solidFill>
                <a:latin typeface="Courier New"/>
                <a:cs typeface="Courier New"/>
              </a:rPr>
              <a:t>switch</a:t>
            </a:r>
            <a:r>
              <a:rPr sz="1000" spc="-3" dirty="0"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615950"/>
            <a:r>
              <a:rPr sz="1000" spc="-3" dirty="0">
                <a:solidFill>
                  <a:srgbClr val="808080"/>
                </a:solidFill>
                <a:latin typeface="Courier New"/>
                <a:cs typeface="Courier New"/>
              </a:rPr>
              <a:t>non_switch</a:t>
            </a:r>
            <a:r>
              <a:rPr sz="1000" spc="-3" dirty="0">
                <a:latin typeface="Courier New"/>
                <a:cs typeface="Courier New"/>
              </a:rPr>
              <a:t>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endParaRPr sz="1000"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latin typeface="Times New Roman"/>
              <a:cs typeface="Times New Roman"/>
            </a:endParaRPr>
          </a:p>
          <a:p>
            <a:pPr marL="311150"/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else</a:t>
            </a:r>
            <a:r>
              <a:rPr sz="1000" spc="-3" dirty="0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615950" marR="1221740"/>
            <a:r>
              <a:rPr sz="1000" spc="-3" dirty="0">
                <a:latin typeface="Courier New"/>
                <a:cs typeface="Courier New"/>
              </a:rPr>
              <a:t>switch=</a:t>
            </a:r>
            <a:r>
              <a:rPr sz="1000" spc="-3" dirty="0">
                <a:solidFill>
                  <a:srgbClr val="0000FF"/>
                </a:solidFill>
                <a:latin typeface="Courier New"/>
                <a:cs typeface="Courier New"/>
              </a:rPr>
              <a:t>0  </a:t>
            </a:r>
            <a:r>
              <a:rPr sz="1000" spc="-3" dirty="0">
                <a:latin typeface="Courier New"/>
                <a:cs typeface="Courier New"/>
              </a:rPr>
              <a:t>non_switch=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025">
              <a:latin typeface="Times New Roman"/>
              <a:cs typeface="Times New Roman"/>
            </a:endParaRPr>
          </a:p>
          <a:p>
            <a:pPr marL="615950"/>
            <a:r>
              <a:rPr sz="1000" b="1" spc="-3" dirty="0">
                <a:solidFill>
                  <a:srgbClr val="000080"/>
                </a:solidFill>
                <a:latin typeface="Courier New"/>
                <a:cs typeface="Courier New"/>
              </a:rPr>
              <a:t>return</a:t>
            </a:r>
            <a:r>
              <a:rPr sz="1000" spc="-3" dirty="0">
                <a:latin typeface="Courier New"/>
                <a:cs typeface="Courier New"/>
              </a:rPr>
              <a:t>(switch, non_switch)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6350"/>
            <a:r>
              <a:rPr sz="1000" spc="-3" dirty="0">
                <a:latin typeface="Courier New"/>
                <a:cs typeface="Courier New"/>
              </a:rPr>
              <a:t>month_hall()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4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676137" y="2495550"/>
            <a:ext cx="3001518" cy="2128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dirty="0"/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835" y="990089"/>
            <a:ext cx="4969510" cy="2700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In</a:t>
            </a:r>
            <a:r>
              <a:rPr sz="1400" spc="-3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this</a:t>
            </a:r>
            <a:r>
              <a:rPr sz="1400" spc="-2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modu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e,</a:t>
            </a:r>
            <a:r>
              <a:rPr sz="1400" spc="-1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you</a:t>
            </a:r>
            <a:r>
              <a:rPr sz="1400" spc="-38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shoul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d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hav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</a:t>
            </a:r>
            <a:r>
              <a:rPr sz="1400" spc="-33" dirty="0">
                <a:solidFill>
                  <a:prstClr val="black"/>
                </a:solidFill>
                <a:latin typeface="Arial Rounded MT Bold" panose="020F0704030504030204" pitchFamily="34" charset="0"/>
                <a:cs typeface="Times New Roman"/>
              </a:rPr>
              <a:t> </a:t>
            </a:r>
            <a:r>
              <a:rPr sz="1400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l</a:t>
            </a:r>
            <a:r>
              <a:rPr sz="1400" spc="-8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ear</a:t>
            </a:r>
            <a:r>
              <a:rPr sz="14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n</a:t>
            </a:r>
            <a:r>
              <a:rPr sz="1400" spc="-5" dirty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t</a:t>
            </a:r>
            <a:r>
              <a:rPr sz="1400" spc="-5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Calibri"/>
              </a:rPr>
              <a:t>:</a:t>
            </a:r>
            <a:endParaRPr lang="en-IN" sz="14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6350"/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Need </a:t>
            </a: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and use of Probability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Use of Conditional, Joint and Marginal Probability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Bayesian Inference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Probability distribution and density concepts</a:t>
            </a: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endParaRPr lang="en-IN" sz="1400" spc="-1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311150" indent="-285750">
              <a:lnSpc>
                <a:spcPct val="100000"/>
              </a:lnSpc>
              <a:spcBef>
                <a:spcPts val="105"/>
              </a:spcBef>
              <a:buClr>
                <a:srgbClr val="095A82"/>
              </a:buClr>
              <a:buFont typeface="Wingdings" panose="05000000000000000000" pitchFamily="2" charset="2"/>
              <a:buChar char="§"/>
              <a:tabLst>
                <a:tab pos="598170" algn="l"/>
                <a:tab pos="599440" algn="l"/>
              </a:tabLst>
            </a:pPr>
            <a:r>
              <a:rPr lang="en-IN" sz="14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Use of Normal Distribution Curve</a:t>
            </a:r>
          </a:p>
          <a:p>
            <a:pPr>
              <a:spcBef>
                <a:spcPts val="18"/>
              </a:spcBef>
            </a:pPr>
            <a:endParaRPr sz="1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707" y="374141"/>
            <a:ext cx="82063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IN" dirty="0" smtClean="0"/>
              <a:t>Congratulation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105" y="844297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0310241-D7A9-4F63-B003-BF7DBA3CE47E}"/>
              </a:ext>
            </a:extLst>
          </p:cNvPr>
          <p:cNvSpPr/>
          <p:nvPr/>
        </p:nvSpPr>
        <p:spPr>
          <a:xfrm>
            <a:off x="467105" y="1047750"/>
            <a:ext cx="5552695" cy="685800"/>
          </a:xfrm>
          <a:prstGeom prst="rect">
            <a:avLst/>
          </a:prstGeom>
          <a:solidFill>
            <a:srgbClr val="00CC66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prstClr val="white"/>
                </a:solidFill>
              </a:rPr>
              <a:t>Probability &amp; Statistics </a:t>
            </a:r>
          </a:p>
          <a:p>
            <a:r>
              <a:rPr lang="en-US" sz="2800" dirty="0" smtClean="0">
                <a:solidFill>
                  <a:prstClr val="white"/>
                </a:solidFill>
              </a:rPr>
              <a:t>                                     for </a:t>
            </a:r>
            <a:r>
              <a:rPr lang="en-US" sz="2800" dirty="0" smtClean="0">
                <a:solidFill>
                  <a:prstClr val="white"/>
                </a:solidFill>
              </a:rPr>
              <a:t>Data Science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531A52-587B-4D73-AE70-C3A3F38ED149}"/>
              </a:ext>
            </a:extLst>
          </p:cNvPr>
          <p:cNvSpPr/>
          <p:nvPr/>
        </p:nvSpPr>
        <p:spPr>
          <a:xfrm>
            <a:off x="467105" y="2735182"/>
            <a:ext cx="5649686" cy="1066800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You have successfully completed –</a:t>
            </a:r>
          </a:p>
          <a:p>
            <a:pPr algn="ctr"/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Probability and its uses  </a:t>
            </a:r>
            <a:r>
              <a:rPr lang="en-US" sz="2400" kern="0" dirty="0" smtClean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Data Session</a:t>
            </a:r>
          </a:p>
        </p:txBody>
      </p:sp>
      <p:pic>
        <p:nvPicPr>
          <p:cNvPr id="16" name="Picture 2" descr="C:\Users\JS5027377\Desktop\Sri Core Java\champion-cup.png">
            <a:extLst>
              <a:ext uri="{FF2B5EF4-FFF2-40B4-BE49-F238E27FC236}">
                <a16:creationId xmlns:a16="http://schemas.microsoft.com/office/drawing/2014/main" xmlns="" id="{F277EFF3-0D18-4594-970B-CD420B24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66135"/>
            <a:ext cx="2297327" cy="29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xmlns="" id="{A04FDF7F-E03F-4F39-84F7-986FCC64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135" y="3801982"/>
            <a:ext cx="1591055" cy="9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0958" y="562356"/>
            <a:ext cx="2046732" cy="1488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1962686" y="0"/>
                </a:move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lnTo>
                  <a:pt x="924306" y="2464091"/>
                </a:lnTo>
                <a:lnTo>
                  <a:pt x="3015786" y="2464091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close/>
              </a:path>
              <a:path w="3860165" h="2766060">
                <a:moveTo>
                  <a:pt x="3015786" y="2464091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15786" y="2464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0394" y="615995"/>
            <a:ext cx="1930083" cy="1383030"/>
          </a:xfrm>
          <a:custGeom>
            <a:avLst/>
            <a:gdLst/>
            <a:ahLst/>
            <a:cxnLst/>
            <a:rect l="l" t="t" r="r" b="b"/>
            <a:pathLst>
              <a:path w="3860165" h="2766060">
                <a:moveTo>
                  <a:pt x="0" y="2765716"/>
                </a:moveTo>
                <a:lnTo>
                  <a:pt x="924306" y="2464091"/>
                </a:lnTo>
                <a:lnTo>
                  <a:pt x="968772" y="2484477"/>
                </a:lnTo>
                <a:lnTo>
                  <a:pt x="1013734" y="2503868"/>
                </a:lnTo>
                <a:lnTo>
                  <a:pt x="1059167" y="2522268"/>
                </a:lnTo>
                <a:lnTo>
                  <a:pt x="1105045" y="2539682"/>
                </a:lnTo>
                <a:lnTo>
                  <a:pt x="1151340" y="2556112"/>
                </a:lnTo>
                <a:lnTo>
                  <a:pt x="1198027" y="2571563"/>
                </a:lnTo>
                <a:lnTo>
                  <a:pt x="1245079" y="2586039"/>
                </a:lnTo>
                <a:lnTo>
                  <a:pt x="1292471" y="2599542"/>
                </a:lnTo>
                <a:lnTo>
                  <a:pt x="1340175" y="2612078"/>
                </a:lnTo>
                <a:lnTo>
                  <a:pt x="1388166" y="2623649"/>
                </a:lnTo>
                <a:lnTo>
                  <a:pt x="1436417" y="2634260"/>
                </a:lnTo>
                <a:lnTo>
                  <a:pt x="1484902" y="2643914"/>
                </a:lnTo>
                <a:lnTo>
                  <a:pt x="1533596" y="2652615"/>
                </a:lnTo>
                <a:lnTo>
                  <a:pt x="1582470" y="2660367"/>
                </a:lnTo>
                <a:lnTo>
                  <a:pt x="1631500" y="2667174"/>
                </a:lnTo>
                <a:lnTo>
                  <a:pt x="1680659" y="2673039"/>
                </a:lnTo>
                <a:lnTo>
                  <a:pt x="1729921" y="2677966"/>
                </a:lnTo>
                <a:lnTo>
                  <a:pt x="1779260" y="2681959"/>
                </a:lnTo>
                <a:lnTo>
                  <a:pt x="1828648" y="2685021"/>
                </a:lnTo>
                <a:lnTo>
                  <a:pt x="1878061" y="2687157"/>
                </a:lnTo>
                <a:lnTo>
                  <a:pt x="1927471" y="2688371"/>
                </a:lnTo>
                <a:lnTo>
                  <a:pt x="1976853" y="2688665"/>
                </a:lnTo>
                <a:lnTo>
                  <a:pt x="2026180" y="2688044"/>
                </a:lnTo>
                <a:lnTo>
                  <a:pt x="2075426" y="2686511"/>
                </a:lnTo>
                <a:lnTo>
                  <a:pt x="2124565" y="2684071"/>
                </a:lnTo>
                <a:lnTo>
                  <a:pt x="2173570" y="2680726"/>
                </a:lnTo>
                <a:lnTo>
                  <a:pt x="2222416" y="2676482"/>
                </a:lnTo>
                <a:lnTo>
                  <a:pt x="2271075" y="2671341"/>
                </a:lnTo>
                <a:lnTo>
                  <a:pt x="2319522" y="2665307"/>
                </a:lnTo>
                <a:lnTo>
                  <a:pt x="2367730" y="2658385"/>
                </a:lnTo>
                <a:lnTo>
                  <a:pt x="2415674" y="2650577"/>
                </a:lnTo>
                <a:lnTo>
                  <a:pt x="2463326" y="2641889"/>
                </a:lnTo>
                <a:lnTo>
                  <a:pt x="2510661" y="2632322"/>
                </a:lnTo>
                <a:lnTo>
                  <a:pt x="2557652" y="2621882"/>
                </a:lnTo>
                <a:lnTo>
                  <a:pt x="2604274" y="2610572"/>
                </a:lnTo>
                <a:lnTo>
                  <a:pt x="2650499" y="2598395"/>
                </a:lnTo>
                <a:lnTo>
                  <a:pt x="2696302" y="2585356"/>
                </a:lnTo>
                <a:lnTo>
                  <a:pt x="2741656" y="2571458"/>
                </a:lnTo>
                <a:lnTo>
                  <a:pt x="2786535" y="2556706"/>
                </a:lnTo>
                <a:lnTo>
                  <a:pt x="2830913" y="2541102"/>
                </a:lnTo>
                <a:lnTo>
                  <a:pt x="2874763" y="2524651"/>
                </a:lnTo>
                <a:lnTo>
                  <a:pt x="2918060" y="2507356"/>
                </a:lnTo>
                <a:lnTo>
                  <a:pt x="2960776" y="2489221"/>
                </a:lnTo>
                <a:lnTo>
                  <a:pt x="3002887" y="2470250"/>
                </a:lnTo>
                <a:lnTo>
                  <a:pt x="3044365" y="2450447"/>
                </a:lnTo>
                <a:lnTo>
                  <a:pt x="3085184" y="2429815"/>
                </a:lnTo>
                <a:lnTo>
                  <a:pt x="3125318" y="2408358"/>
                </a:lnTo>
                <a:lnTo>
                  <a:pt x="3164741" y="2386081"/>
                </a:lnTo>
                <a:lnTo>
                  <a:pt x="3203426" y="2362986"/>
                </a:lnTo>
                <a:lnTo>
                  <a:pt x="3241347" y="2339077"/>
                </a:lnTo>
                <a:lnTo>
                  <a:pt x="3278479" y="2314359"/>
                </a:lnTo>
                <a:lnTo>
                  <a:pt x="3314793" y="2288835"/>
                </a:lnTo>
                <a:lnTo>
                  <a:pt x="3350266" y="2262509"/>
                </a:lnTo>
                <a:lnTo>
                  <a:pt x="3384869" y="2235384"/>
                </a:lnTo>
                <a:lnTo>
                  <a:pt x="3418578" y="2207465"/>
                </a:lnTo>
                <a:lnTo>
                  <a:pt x="3451365" y="2178755"/>
                </a:lnTo>
                <a:lnTo>
                  <a:pt x="3483204" y="2149258"/>
                </a:lnTo>
                <a:lnTo>
                  <a:pt x="3514069" y="2118977"/>
                </a:lnTo>
                <a:lnTo>
                  <a:pt x="3543935" y="2087917"/>
                </a:lnTo>
                <a:lnTo>
                  <a:pt x="3575753" y="2052689"/>
                </a:lnTo>
                <a:lnTo>
                  <a:pt x="3605840" y="2017026"/>
                </a:lnTo>
                <a:lnTo>
                  <a:pt x="3634202" y="1980953"/>
                </a:lnTo>
                <a:lnTo>
                  <a:pt x="3660847" y="1944496"/>
                </a:lnTo>
                <a:lnTo>
                  <a:pt x="3685783" y="1907681"/>
                </a:lnTo>
                <a:lnTo>
                  <a:pt x="3709015" y="1870534"/>
                </a:lnTo>
                <a:lnTo>
                  <a:pt x="3730553" y="1833080"/>
                </a:lnTo>
                <a:lnTo>
                  <a:pt x="3750402" y="1795346"/>
                </a:lnTo>
                <a:lnTo>
                  <a:pt x="3768571" y="1757356"/>
                </a:lnTo>
                <a:lnTo>
                  <a:pt x="3785067" y="1719137"/>
                </a:lnTo>
                <a:lnTo>
                  <a:pt x="3799897" y="1680715"/>
                </a:lnTo>
                <a:lnTo>
                  <a:pt x="3813068" y="1642115"/>
                </a:lnTo>
                <a:lnTo>
                  <a:pt x="3824587" y="1603364"/>
                </a:lnTo>
                <a:lnTo>
                  <a:pt x="3834463" y="1564486"/>
                </a:lnTo>
                <a:lnTo>
                  <a:pt x="3842702" y="1525507"/>
                </a:lnTo>
                <a:lnTo>
                  <a:pt x="3849311" y="1486454"/>
                </a:lnTo>
                <a:lnTo>
                  <a:pt x="3854299" y="1447353"/>
                </a:lnTo>
                <a:lnTo>
                  <a:pt x="3857671" y="1408228"/>
                </a:lnTo>
                <a:lnTo>
                  <a:pt x="3859437" y="1369106"/>
                </a:lnTo>
                <a:lnTo>
                  <a:pt x="3859602" y="1330012"/>
                </a:lnTo>
                <a:lnTo>
                  <a:pt x="3858174" y="1290973"/>
                </a:lnTo>
                <a:lnTo>
                  <a:pt x="3855160" y="1252014"/>
                </a:lnTo>
                <a:lnTo>
                  <a:pt x="3850569" y="1213160"/>
                </a:lnTo>
                <a:lnTo>
                  <a:pt x="3844406" y="1174438"/>
                </a:lnTo>
                <a:lnTo>
                  <a:pt x="3836680" y="1135874"/>
                </a:lnTo>
                <a:lnTo>
                  <a:pt x="3827398" y="1097492"/>
                </a:lnTo>
                <a:lnTo>
                  <a:pt x="3816567" y="1059320"/>
                </a:lnTo>
                <a:lnTo>
                  <a:pt x="3804194" y="1021382"/>
                </a:lnTo>
                <a:lnTo>
                  <a:pt x="3790287" y="983704"/>
                </a:lnTo>
                <a:lnTo>
                  <a:pt x="3774853" y="946313"/>
                </a:lnTo>
                <a:lnTo>
                  <a:pt x="3757899" y="909233"/>
                </a:lnTo>
                <a:lnTo>
                  <a:pt x="3739432" y="872492"/>
                </a:lnTo>
                <a:lnTo>
                  <a:pt x="3719461" y="836114"/>
                </a:lnTo>
                <a:lnTo>
                  <a:pt x="3697992" y="800125"/>
                </a:lnTo>
                <a:lnTo>
                  <a:pt x="3675032" y="764551"/>
                </a:lnTo>
                <a:lnTo>
                  <a:pt x="3650590" y="729418"/>
                </a:lnTo>
                <a:lnTo>
                  <a:pt x="3624671" y="694751"/>
                </a:lnTo>
                <a:lnTo>
                  <a:pt x="3597284" y="660577"/>
                </a:lnTo>
                <a:lnTo>
                  <a:pt x="3568436" y="626921"/>
                </a:lnTo>
                <a:lnTo>
                  <a:pt x="3538134" y="593809"/>
                </a:lnTo>
                <a:lnTo>
                  <a:pt x="3506385" y="561267"/>
                </a:lnTo>
                <a:lnTo>
                  <a:pt x="3473198" y="529320"/>
                </a:lnTo>
                <a:lnTo>
                  <a:pt x="3438578" y="497994"/>
                </a:lnTo>
                <a:lnTo>
                  <a:pt x="3402534" y="467316"/>
                </a:lnTo>
                <a:lnTo>
                  <a:pt x="3365072" y="437310"/>
                </a:lnTo>
                <a:lnTo>
                  <a:pt x="3326200" y="408002"/>
                </a:lnTo>
                <a:lnTo>
                  <a:pt x="3285926" y="379419"/>
                </a:lnTo>
                <a:lnTo>
                  <a:pt x="3244256" y="351586"/>
                </a:lnTo>
                <a:lnTo>
                  <a:pt x="3201199" y="324528"/>
                </a:lnTo>
                <a:lnTo>
                  <a:pt x="3156760" y="298273"/>
                </a:lnTo>
                <a:lnTo>
                  <a:pt x="3110948" y="272844"/>
                </a:lnTo>
                <a:lnTo>
                  <a:pt x="3063770" y="248269"/>
                </a:lnTo>
                <a:lnTo>
                  <a:pt x="3015234" y="224573"/>
                </a:lnTo>
                <a:lnTo>
                  <a:pt x="2970767" y="204188"/>
                </a:lnTo>
                <a:lnTo>
                  <a:pt x="2925805" y="184797"/>
                </a:lnTo>
                <a:lnTo>
                  <a:pt x="2880372" y="166396"/>
                </a:lnTo>
                <a:lnTo>
                  <a:pt x="2834494" y="148983"/>
                </a:lnTo>
                <a:lnTo>
                  <a:pt x="2788199" y="132552"/>
                </a:lnTo>
                <a:lnTo>
                  <a:pt x="2741512" y="117101"/>
                </a:lnTo>
                <a:lnTo>
                  <a:pt x="2694460" y="102626"/>
                </a:lnTo>
                <a:lnTo>
                  <a:pt x="2647068" y="89122"/>
                </a:lnTo>
                <a:lnTo>
                  <a:pt x="2599364" y="76586"/>
                </a:lnTo>
                <a:lnTo>
                  <a:pt x="2551373" y="65015"/>
                </a:lnTo>
                <a:lnTo>
                  <a:pt x="2503122" y="54404"/>
                </a:lnTo>
                <a:lnTo>
                  <a:pt x="2454637" y="44750"/>
                </a:lnTo>
                <a:lnTo>
                  <a:pt x="2405943" y="36049"/>
                </a:lnTo>
                <a:lnTo>
                  <a:pt x="2357069" y="28297"/>
                </a:lnTo>
                <a:lnTo>
                  <a:pt x="2308039" y="21490"/>
                </a:lnTo>
                <a:lnTo>
                  <a:pt x="2258880" y="15625"/>
                </a:lnTo>
                <a:lnTo>
                  <a:pt x="2209618" y="10698"/>
                </a:lnTo>
                <a:lnTo>
                  <a:pt x="2160279" y="6705"/>
                </a:lnTo>
                <a:lnTo>
                  <a:pt x="2110891" y="3643"/>
                </a:lnTo>
                <a:lnTo>
                  <a:pt x="2061478" y="1507"/>
                </a:lnTo>
                <a:lnTo>
                  <a:pt x="2012068" y="294"/>
                </a:lnTo>
                <a:lnTo>
                  <a:pt x="1962686" y="0"/>
                </a:lnTo>
                <a:lnTo>
                  <a:pt x="1913359" y="621"/>
                </a:lnTo>
                <a:lnTo>
                  <a:pt x="1864113" y="2153"/>
                </a:lnTo>
                <a:lnTo>
                  <a:pt x="1814974" y="4594"/>
                </a:lnTo>
                <a:lnTo>
                  <a:pt x="1765969" y="7938"/>
                </a:lnTo>
                <a:lnTo>
                  <a:pt x="1717123" y="12182"/>
                </a:lnTo>
                <a:lnTo>
                  <a:pt x="1668464" y="17323"/>
                </a:lnTo>
                <a:lnTo>
                  <a:pt x="1620017" y="23357"/>
                </a:lnTo>
                <a:lnTo>
                  <a:pt x="1571809" y="30279"/>
                </a:lnTo>
                <a:lnTo>
                  <a:pt x="1523865" y="38087"/>
                </a:lnTo>
                <a:lnTo>
                  <a:pt x="1476213" y="46776"/>
                </a:lnTo>
                <a:lnTo>
                  <a:pt x="1428878" y="56342"/>
                </a:lnTo>
                <a:lnTo>
                  <a:pt x="1381887" y="66782"/>
                </a:lnTo>
                <a:lnTo>
                  <a:pt x="1335265" y="78093"/>
                </a:lnTo>
                <a:lnTo>
                  <a:pt x="1289040" y="90269"/>
                </a:lnTo>
                <a:lnTo>
                  <a:pt x="1243237" y="103308"/>
                </a:lnTo>
                <a:lnTo>
                  <a:pt x="1197883" y="117206"/>
                </a:lnTo>
                <a:lnTo>
                  <a:pt x="1153004" y="131958"/>
                </a:lnTo>
                <a:lnTo>
                  <a:pt x="1108626" y="147562"/>
                </a:lnTo>
                <a:lnTo>
                  <a:pt x="1064776" y="164014"/>
                </a:lnTo>
                <a:lnTo>
                  <a:pt x="1021479" y="181309"/>
                </a:lnTo>
                <a:lnTo>
                  <a:pt x="978763" y="199443"/>
                </a:lnTo>
                <a:lnTo>
                  <a:pt x="936652" y="218414"/>
                </a:lnTo>
                <a:lnTo>
                  <a:pt x="895174" y="238218"/>
                </a:lnTo>
                <a:lnTo>
                  <a:pt x="854355" y="258849"/>
                </a:lnTo>
                <a:lnTo>
                  <a:pt x="814221" y="280306"/>
                </a:lnTo>
                <a:lnTo>
                  <a:pt x="774798" y="302584"/>
                </a:lnTo>
                <a:lnTo>
                  <a:pt x="736113" y="325678"/>
                </a:lnTo>
                <a:lnTo>
                  <a:pt x="698192" y="349587"/>
                </a:lnTo>
                <a:lnTo>
                  <a:pt x="661060" y="374305"/>
                </a:lnTo>
                <a:lnTo>
                  <a:pt x="624746" y="399829"/>
                </a:lnTo>
                <a:lnTo>
                  <a:pt x="589273" y="426155"/>
                </a:lnTo>
                <a:lnTo>
                  <a:pt x="554670" y="453280"/>
                </a:lnTo>
                <a:lnTo>
                  <a:pt x="520961" y="481199"/>
                </a:lnTo>
                <a:lnTo>
                  <a:pt x="488174" y="509909"/>
                </a:lnTo>
                <a:lnTo>
                  <a:pt x="456335" y="539406"/>
                </a:lnTo>
                <a:lnTo>
                  <a:pt x="425470" y="569687"/>
                </a:lnTo>
                <a:lnTo>
                  <a:pt x="395604" y="600747"/>
                </a:lnTo>
                <a:lnTo>
                  <a:pt x="361087" y="639098"/>
                </a:lnTo>
                <a:lnTo>
                  <a:pt x="328570" y="678052"/>
                </a:lnTo>
                <a:lnTo>
                  <a:pt x="298054" y="717575"/>
                </a:lnTo>
                <a:lnTo>
                  <a:pt x="269537" y="757630"/>
                </a:lnTo>
                <a:lnTo>
                  <a:pt x="243019" y="798180"/>
                </a:lnTo>
                <a:lnTo>
                  <a:pt x="218501" y="839190"/>
                </a:lnTo>
                <a:lnTo>
                  <a:pt x="195981" y="880624"/>
                </a:lnTo>
                <a:lnTo>
                  <a:pt x="175459" y="922444"/>
                </a:lnTo>
                <a:lnTo>
                  <a:pt x="156936" y="964616"/>
                </a:lnTo>
                <a:lnTo>
                  <a:pt x="140410" y="1007103"/>
                </a:lnTo>
                <a:lnTo>
                  <a:pt x="125881" y="1049868"/>
                </a:lnTo>
                <a:lnTo>
                  <a:pt x="113349" y="1092877"/>
                </a:lnTo>
                <a:lnTo>
                  <a:pt x="102814" y="1136092"/>
                </a:lnTo>
                <a:lnTo>
                  <a:pt x="94275" y="1179477"/>
                </a:lnTo>
                <a:lnTo>
                  <a:pt x="87732" y="1222997"/>
                </a:lnTo>
                <a:lnTo>
                  <a:pt x="83184" y="1266615"/>
                </a:lnTo>
                <a:lnTo>
                  <a:pt x="80631" y="1310294"/>
                </a:lnTo>
                <a:lnTo>
                  <a:pt x="80073" y="1354000"/>
                </a:lnTo>
                <a:lnTo>
                  <a:pt x="81509" y="1397695"/>
                </a:lnTo>
                <a:lnTo>
                  <a:pt x="84940" y="1441344"/>
                </a:lnTo>
                <a:lnTo>
                  <a:pt x="90364" y="1484911"/>
                </a:lnTo>
                <a:lnTo>
                  <a:pt x="97781" y="1528358"/>
                </a:lnTo>
                <a:lnTo>
                  <a:pt x="107191" y="1571651"/>
                </a:lnTo>
                <a:lnTo>
                  <a:pt x="118594" y="1614753"/>
                </a:lnTo>
                <a:lnTo>
                  <a:pt x="131989" y="1657627"/>
                </a:lnTo>
                <a:lnTo>
                  <a:pt x="147376" y="1700239"/>
                </a:lnTo>
                <a:lnTo>
                  <a:pt x="164754" y="1742551"/>
                </a:lnTo>
                <a:lnTo>
                  <a:pt x="184124" y="1784527"/>
                </a:lnTo>
                <a:lnTo>
                  <a:pt x="205484" y="1826131"/>
                </a:lnTo>
                <a:lnTo>
                  <a:pt x="228835" y="1867328"/>
                </a:lnTo>
                <a:lnTo>
                  <a:pt x="254175" y="1908081"/>
                </a:lnTo>
                <a:lnTo>
                  <a:pt x="281506" y="1948353"/>
                </a:lnTo>
                <a:lnTo>
                  <a:pt x="310826" y="1988110"/>
                </a:lnTo>
                <a:lnTo>
                  <a:pt x="342134" y="2027313"/>
                </a:lnTo>
                <a:lnTo>
                  <a:pt x="375432" y="2065929"/>
                </a:lnTo>
                <a:lnTo>
                  <a:pt x="410717" y="2103919"/>
                </a:lnTo>
                <a:lnTo>
                  <a:pt x="0" y="2765716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5303" y="908050"/>
            <a:ext cx="1140778" cy="9425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635" algn="ctr">
              <a:spcBef>
                <a:spcPts val="50"/>
              </a:spcBef>
            </a:pPr>
            <a:r>
              <a:rPr sz="1200" spc="-3" dirty="0">
                <a:solidFill>
                  <a:srgbClr val="5F5F5F"/>
                </a:solidFill>
                <a:latin typeface="Comic Sans MS"/>
                <a:cs typeface="Comic Sans MS"/>
              </a:rPr>
              <a:t>Okay</a:t>
            </a:r>
            <a:r>
              <a:rPr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,</a:t>
            </a:r>
            <a:r>
              <a:rPr lang="en-IN"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 I clearly understand the </a:t>
            </a:r>
            <a:r>
              <a:rPr lang="en-IN" sz="1200" spc="-3" dirty="0" smtClean="0">
                <a:solidFill>
                  <a:srgbClr val="5F5F5F"/>
                </a:solidFill>
                <a:latin typeface="Comic Sans MS"/>
                <a:cs typeface="Comic Sans MS"/>
              </a:rPr>
              <a:t>Probability and its uses</a:t>
            </a:r>
            <a:endParaRPr lang="en-IN" sz="1200" spc="-3" dirty="0" smtClean="0">
              <a:solidFill>
                <a:srgbClr val="5F5F5F"/>
              </a:solidFill>
              <a:latin typeface="Comic Sans MS"/>
              <a:cs typeface="Comic Sans MS"/>
            </a:endParaRPr>
          </a:p>
          <a:p>
            <a:pPr marL="6350" marR="2540" indent="-635" algn="ctr">
              <a:spcBef>
                <a:spcPts val="50"/>
              </a:spcBef>
            </a:pPr>
            <a:r>
              <a:rPr lang="en-IN" sz="1200" b="1" spc="-3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What Next?</a:t>
            </a:r>
            <a:endParaRPr sz="1200" b="1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7830" y="1344930"/>
            <a:ext cx="886206" cy="3147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1458" y="564642"/>
            <a:ext cx="1933194" cy="1240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1797698" y="0"/>
                </a:moveTo>
                <a:lnTo>
                  <a:pt x="1746875" y="728"/>
                </a:lnTo>
                <a:lnTo>
                  <a:pt x="1696073" y="2269"/>
                </a:lnTo>
                <a:lnTo>
                  <a:pt x="1645325" y="4623"/>
                </a:lnTo>
                <a:lnTo>
                  <a:pt x="1594662" y="7793"/>
                </a:lnTo>
                <a:lnTo>
                  <a:pt x="1544116" y="11780"/>
                </a:lnTo>
                <a:lnTo>
                  <a:pt x="1493718" y="16585"/>
                </a:lnTo>
                <a:lnTo>
                  <a:pt x="1443501" y="22210"/>
                </a:lnTo>
                <a:lnTo>
                  <a:pt x="1393495" y="28656"/>
                </a:lnTo>
                <a:lnTo>
                  <a:pt x="1343733" y="35926"/>
                </a:lnTo>
                <a:lnTo>
                  <a:pt x="1294246" y="44020"/>
                </a:lnTo>
                <a:lnTo>
                  <a:pt x="1245067" y="52940"/>
                </a:lnTo>
                <a:lnTo>
                  <a:pt x="1196226" y="62689"/>
                </a:lnTo>
                <a:lnTo>
                  <a:pt x="1147755" y="73266"/>
                </a:lnTo>
                <a:lnTo>
                  <a:pt x="1099687" y="84675"/>
                </a:lnTo>
                <a:lnTo>
                  <a:pt x="1052053" y="96915"/>
                </a:lnTo>
                <a:lnTo>
                  <a:pt x="1004885" y="109991"/>
                </a:lnTo>
                <a:lnTo>
                  <a:pt x="958214" y="123901"/>
                </a:lnTo>
                <a:lnTo>
                  <a:pt x="912072" y="138649"/>
                </a:lnTo>
                <a:lnTo>
                  <a:pt x="866491" y="154236"/>
                </a:lnTo>
                <a:lnTo>
                  <a:pt x="821502" y="170662"/>
                </a:lnTo>
                <a:lnTo>
                  <a:pt x="777138" y="187931"/>
                </a:lnTo>
                <a:lnTo>
                  <a:pt x="733430" y="206043"/>
                </a:lnTo>
                <a:lnTo>
                  <a:pt x="690409" y="225001"/>
                </a:lnTo>
                <a:lnTo>
                  <a:pt x="648108" y="244804"/>
                </a:lnTo>
                <a:lnTo>
                  <a:pt x="597852" y="269947"/>
                </a:lnTo>
                <a:lnTo>
                  <a:pt x="549586" y="295908"/>
                </a:lnTo>
                <a:lnTo>
                  <a:pt x="503313" y="322653"/>
                </a:lnTo>
                <a:lnTo>
                  <a:pt x="459040" y="350150"/>
                </a:lnTo>
                <a:lnTo>
                  <a:pt x="416771" y="378365"/>
                </a:lnTo>
                <a:lnTo>
                  <a:pt x="376512" y="407266"/>
                </a:lnTo>
                <a:lnTo>
                  <a:pt x="338266" y="436818"/>
                </a:lnTo>
                <a:lnTo>
                  <a:pt x="302040" y="466989"/>
                </a:lnTo>
                <a:lnTo>
                  <a:pt x="267839" y="497745"/>
                </a:lnTo>
                <a:lnTo>
                  <a:pt x="235666" y="529053"/>
                </a:lnTo>
                <a:lnTo>
                  <a:pt x="205528" y="560880"/>
                </a:lnTo>
                <a:lnTo>
                  <a:pt x="177429" y="593193"/>
                </a:lnTo>
                <a:lnTo>
                  <a:pt x="151374" y="625959"/>
                </a:lnTo>
                <a:lnTo>
                  <a:pt x="127369" y="659144"/>
                </a:lnTo>
                <a:lnTo>
                  <a:pt x="105418" y="692715"/>
                </a:lnTo>
                <a:lnTo>
                  <a:pt x="85527" y="726638"/>
                </a:lnTo>
                <a:lnTo>
                  <a:pt x="67699" y="760882"/>
                </a:lnTo>
                <a:lnTo>
                  <a:pt x="38258" y="830194"/>
                </a:lnTo>
                <a:lnTo>
                  <a:pt x="17134" y="900387"/>
                </a:lnTo>
                <a:lnTo>
                  <a:pt x="4368" y="971193"/>
                </a:lnTo>
                <a:lnTo>
                  <a:pt x="0" y="1042348"/>
                </a:lnTo>
                <a:lnTo>
                  <a:pt x="977" y="1077973"/>
                </a:lnTo>
                <a:lnTo>
                  <a:pt x="9280" y="1149151"/>
                </a:lnTo>
                <a:lnTo>
                  <a:pt x="26081" y="1220014"/>
                </a:lnTo>
                <a:lnTo>
                  <a:pt x="51420" y="1290294"/>
                </a:lnTo>
                <a:lnTo>
                  <a:pt x="67303" y="1325133"/>
                </a:lnTo>
                <a:lnTo>
                  <a:pt x="85336" y="1359727"/>
                </a:lnTo>
                <a:lnTo>
                  <a:pt x="105524" y="1394042"/>
                </a:lnTo>
                <a:lnTo>
                  <a:pt x="127871" y="1428046"/>
                </a:lnTo>
                <a:lnTo>
                  <a:pt x="152383" y="1461705"/>
                </a:lnTo>
                <a:lnTo>
                  <a:pt x="179064" y="1494986"/>
                </a:lnTo>
                <a:lnTo>
                  <a:pt x="207920" y="1527856"/>
                </a:lnTo>
                <a:lnTo>
                  <a:pt x="238955" y="1560281"/>
                </a:lnTo>
                <a:lnTo>
                  <a:pt x="272175" y="1592228"/>
                </a:lnTo>
                <a:lnTo>
                  <a:pt x="307585" y="1623664"/>
                </a:lnTo>
                <a:lnTo>
                  <a:pt x="345189" y="1654556"/>
                </a:lnTo>
                <a:lnTo>
                  <a:pt x="384993" y="1684871"/>
                </a:lnTo>
                <a:lnTo>
                  <a:pt x="427001" y="1714575"/>
                </a:lnTo>
                <a:lnTo>
                  <a:pt x="77624" y="2279344"/>
                </a:lnTo>
                <a:lnTo>
                  <a:pt x="966878" y="1964765"/>
                </a:lnTo>
                <a:lnTo>
                  <a:pt x="2670750" y="1964765"/>
                </a:lnTo>
                <a:lnTo>
                  <a:pt x="2688366" y="1959450"/>
                </a:lnTo>
                <a:lnTo>
                  <a:pt x="2733396" y="1944911"/>
                </a:lnTo>
                <a:lnTo>
                  <a:pt x="2777818" y="1929596"/>
                </a:lnTo>
                <a:lnTo>
                  <a:pt x="2821601" y="1913507"/>
                </a:lnTo>
                <a:lnTo>
                  <a:pt x="2864715" y="1896646"/>
                </a:lnTo>
                <a:lnTo>
                  <a:pt x="2907129" y="1879015"/>
                </a:lnTo>
                <a:lnTo>
                  <a:pt x="2948812" y="1860615"/>
                </a:lnTo>
                <a:lnTo>
                  <a:pt x="2989734" y="1841448"/>
                </a:lnTo>
                <a:lnTo>
                  <a:pt x="3039990" y="1816306"/>
                </a:lnTo>
                <a:lnTo>
                  <a:pt x="3088256" y="1790345"/>
                </a:lnTo>
                <a:lnTo>
                  <a:pt x="3134529" y="1763600"/>
                </a:lnTo>
                <a:lnTo>
                  <a:pt x="3178802" y="1736103"/>
                </a:lnTo>
                <a:lnTo>
                  <a:pt x="3221071" y="1707887"/>
                </a:lnTo>
                <a:lnTo>
                  <a:pt x="3261330" y="1678987"/>
                </a:lnTo>
                <a:lnTo>
                  <a:pt x="3299576" y="1649435"/>
                </a:lnTo>
                <a:lnTo>
                  <a:pt x="3335802" y="1619264"/>
                </a:lnTo>
                <a:lnTo>
                  <a:pt x="3370004" y="1588508"/>
                </a:lnTo>
                <a:lnTo>
                  <a:pt x="3402176" y="1557200"/>
                </a:lnTo>
                <a:lnTo>
                  <a:pt x="3432314" y="1525373"/>
                </a:lnTo>
                <a:lnTo>
                  <a:pt x="3460413" y="1493059"/>
                </a:lnTo>
                <a:lnTo>
                  <a:pt x="3486468" y="1460294"/>
                </a:lnTo>
                <a:lnTo>
                  <a:pt x="3510473" y="1427109"/>
                </a:lnTo>
                <a:lnTo>
                  <a:pt x="3532424" y="1393538"/>
                </a:lnTo>
                <a:lnTo>
                  <a:pt x="3552315" y="1359615"/>
                </a:lnTo>
                <a:lnTo>
                  <a:pt x="3570143" y="1325371"/>
                </a:lnTo>
                <a:lnTo>
                  <a:pt x="3599584" y="1256059"/>
                </a:lnTo>
                <a:lnTo>
                  <a:pt x="3620708" y="1185866"/>
                </a:lnTo>
                <a:lnTo>
                  <a:pt x="3633474" y="1115060"/>
                </a:lnTo>
                <a:lnTo>
                  <a:pt x="3637843" y="1043905"/>
                </a:lnTo>
                <a:lnTo>
                  <a:pt x="3636865" y="1008280"/>
                </a:lnTo>
                <a:lnTo>
                  <a:pt x="3628562" y="937101"/>
                </a:lnTo>
                <a:lnTo>
                  <a:pt x="3611761" y="866239"/>
                </a:lnTo>
                <a:lnTo>
                  <a:pt x="3586422" y="795959"/>
                </a:lnTo>
                <a:lnTo>
                  <a:pt x="3570539" y="761120"/>
                </a:lnTo>
                <a:lnTo>
                  <a:pt x="3552506" y="726526"/>
                </a:lnTo>
                <a:lnTo>
                  <a:pt x="3532318" y="692210"/>
                </a:lnTo>
                <a:lnTo>
                  <a:pt x="3509971" y="658207"/>
                </a:lnTo>
                <a:lnTo>
                  <a:pt x="3485459" y="624548"/>
                </a:lnTo>
                <a:lnTo>
                  <a:pt x="3458778" y="591267"/>
                </a:lnTo>
                <a:lnTo>
                  <a:pt x="3429922" y="558397"/>
                </a:lnTo>
                <a:lnTo>
                  <a:pt x="3398887" y="525972"/>
                </a:lnTo>
                <a:lnTo>
                  <a:pt x="3365667" y="494025"/>
                </a:lnTo>
                <a:lnTo>
                  <a:pt x="3330257" y="462589"/>
                </a:lnTo>
                <a:lnTo>
                  <a:pt x="3292653" y="431696"/>
                </a:lnTo>
                <a:lnTo>
                  <a:pt x="3252849" y="401382"/>
                </a:lnTo>
                <a:lnTo>
                  <a:pt x="3210841" y="371677"/>
                </a:lnTo>
                <a:lnTo>
                  <a:pt x="3175083" y="348007"/>
                </a:lnTo>
                <a:lnTo>
                  <a:pt x="3138363" y="325101"/>
                </a:lnTo>
                <a:lnTo>
                  <a:pt x="3100713" y="302959"/>
                </a:lnTo>
                <a:lnTo>
                  <a:pt x="3062164" y="281584"/>
                </a:lnTo>
                <a:lnTo>
                  <a:pt x="3022749" y="260978"/>
                </a:lnTo>
                <a:lnTo>
                  <a:pt x="2982500" y="241141"/>
                </a:lnTo>
                <a:lnTo>
                  <a:pt x="2941447" y="222076"/>
                </a:lnTo>
                <a:lnTo>
                  <a:pt x="2899622" y="203783"/>
                </a:lnTo>
                <a:lnTo>
                  <a:pt x="2857058" y="186265"/>
                </a:lnTo>
                <a:lnTo>
                  <a:pt x="2813786" y="169524"/>
                </a:lnTo>
                <a:lnTo>
                  <a:pt x="2769837" y="153560"/>
                </a:lnTo>
                <a:lnTo>
                  <a:pt x="2725244" y="138375"/>
                </a:lnTo>
                <a:lnTo>
                  <a:pt x="2680038" y="123971"/>
                </a:lnTo>
                <a:lnTo>
                  <a:pt x="2634251" y="110349"/>
                </a:lnTo>
                <a:lnTo>
                  <a:pt x="2587915" y="97511"/>
                </a:lnTo>
                <a:lnTo>
                  <a:pt x="2541060" y="85459"/>
                </a:lnTo>
                <a:lnTo>
                  <a:pt x="2493720" y="74194"/>
                </a:lnTo>
                <a:lnTo>
                  <a:pt x="2445926" y="63717"/>
                </a:lnTo>
                <a:lnTo>
                  <a:pt x="2397709" y="54031"/>
                </a:lnTo>
                <a:lnTo>
                  <a:pt x="2349102" y="45136"/>
                </a:lnTo>
                <a:lnTo>
                  <a:pt x="2300135" y="37035"/>
                </a:lnTo>
                <a:lnTo>
                  <a:pt x="2250841" y="29728"/>
                </a:lnTo>
                <a:lnTo>
                  <a:pt x="2201251" y="23218"/>
                </a:lnTo>
                <a:lnTo>
                  <a:pt x="2151398" y="17507"/>
                </a:lnTo>
                <a:lnTo>
                  <a:pt x="2101312" y="12594"/>
                </a:lnTo>
                <a:lnTo>
                  <a:pt x="2051026" y="8483"/>
                </a:lnTo>
                <a:lnTo>
                  <a:pt x="2000571" y="5175"/>
                </a:lnTo>
                <a:lnTo>
                  <a:pt x="1949979" y="2671"/>
                </a:lnTo>
                <a:lnTo>
                  <a:pt x="1899281" y="972"/>
                </a:lnTo>
                <a:lnTo>
                  <a:pt x="1848510" y="81"/>
                </a:lnTo>
                <a:lnTo>
                  <a:pt x="1797698" y="0"/>
                </a:lnTo>
                <a:close/>
              </a:path>
              <a:path w="3637915" h="2279650">
                <a:moveTo>
                  <a:pt x="2670750" y="1964765"/>
                </a:moveTo>
                <a:lnTo>
                  <a:pt x="966878" y="1964765"/>
                </a:lnTo>
                <a:lnTo>
                  <a:pt x="1013919" y="1978577"/>
                </a:lnTo>
                <a:lnTo>
                  <a:pt x="1061423" y="1991546"/>
                </a:lnTo>
                <a:lnTo>
                  <a:pt x="1109359" y="2003675"/>
                </a:lnTo>
                <a:lnTo>
                  <a:pt x="1157696" y="2014965"/>
                </a:lnTo>
                <a:lnTo>
                  <a:pt x="1206404" y="2025419"/>
                </a:lnTo>
                <a:lnTo>
                  <a:pt x="1255453" y="2035039"/>
                </a:lnTo>
                <a:lnTo>
                  <a:pt x="1304812" y="2043825"/>
                </a:lnTo>
                <a:lnTo>
                  <a:pt x="1354449" y="2051781"/>
                </a:lnTo>
                <a:lnTo>
                  <a:pt x="1404335" y="2058908"/>
                </a:lnTo>
                <a:lnTo>
                  <a:pt x="1454439" y="2065208"/>
                </a:lnTo>
                <a:lnTo>
                  <a:pt x="1504730" y="2070683"/>
                </a:lnTo>
                <a:lnTo>
                  <a:pt x="1555178" y="2075334"/>
                </a:lnTo>
                <a:lnTo>
                  <a:pt x="1605752" y="2079164"/>
                </a:lnTo>
                <a:lnTo>
                  <a:pt x="1656422" y="2082175"/>
                </a:lnTo>
                <a:lnTo>
                  <a:pt x="1707157" y="2084368"/>
                </a:lnTo>
                <a:lnTo>
                  <a:pt x="1757926" y="2085745"/>
                </a:lnTo>
                <a:lnTo>
                  <a:pt x="1808699" y="2086308"/>
                </a:lnTo>
                <a:lnTo>
                  <a:pt x="1859444" y="2086060"/>
                </a:lnTo>
                <a:lnTo>
                  <a:pt x="1910133" y="2085002"/>
                </a:lnTo>
                <a:lnTo>
                  <a:pt x="1960733" y="2083135"/>
                </a:lnTo>
                <a:lnTo>
                  <a:pt x="2011215" y="2080462"/>
                </a:lnTo>
                <a:lnTo>
                  <a:pt x="2061547" y="2076985"/>
                </a:lnTo>
                <a:lnTo>
                  <a:pt x="2111700" y="2072706"/>
                </a:lnTo>
                <a:lnTo>
                  <a:pt x="2161642" y="2067626"/>
                </a:lnTo>
                <a:lnTo>
                  <a:pt x="2211343" y="2061747"/>
                </a:lnTo>
                <a:lnTo>
                  <a:pt x="2260773" y="2055072"/>
                </a:lnTo>
                <a:lnTo>
                  <a:pt x="2309900" y="2047601"/>
                </a:lnTo>
                <a:lnTo>
                  <a:pt x="2358695" y="2039338"/>
                </a:lnTo>
                <a:lnTo>
                  <a:pt x="2407126" y="2030284"/>
                </a:lnTo>
                <a:lnTo>
                  <a:pt x="2455163" y="2020440"/>
                </a:lnTo>
                <a:lnTo>
                  <a:pt x="2502775" y="2009809"/>
                </a:lnTo>
                <a:lnTo>
                  <a:pt x="2549932" y="1998393"/>
                </a:lnTo>
                <a:lnTo>
                  <a:pt x="2596603" y="1986193"/>
                </a:lnTo>
                <a:lnTo>
                  <a:pt x="2642758" y="1973211"/>
                </a:lnTo>
                <a:lnTo>
                  <a:pt x="2670750" y="196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9737" y="616103"/>
            <a:ext cx="1818958" cy="1139825"/>
          </a:xfrm>
          <a:custGeom>
            <a:avLst/>
            <a:gdLst/>
            <a:ahLst/>
            <a:cxnLst/>
            <a:rect l="l" t="t" r="r" b="b"/>
            <a:pathLst>
              <a:path w="3637915" h="2279650">
                <a:moveTo>
                  <a:pt x="77624" y="2279344"/>
                </a:moveTo>
                <a:lnTo>
                  <a:pt x="427001" y="1714575"/>
                </a:lnTo>
                <a:lnTo>
                  <a:pt x="384993" y="1684871"/>
                </a:lnTo>
                <a:lnTo>
                  <a:pt x="345189" y="1654556"/>
                </a:lnTo>
                <a:lnTo>
                  <a:pt x="307585" y="1623664"/>
                </a:lnTo>
                <a:lnTo>
                  <a:pt x="272175" y="1592228"/>
                </a:lnTo>
                <a:lnTo>
                  <a:pt x="238955" y="1560281"/>
                </a:lnTo>
                <a:lnTo>
                  <a:pt x="207920" y="1527856"/>
                </a:lnTo>
                <a:lnTo>
                  <a:pt x="179064" y="1494986"/>
                </a:lnTo>
                <a:lnTo>
                  <a:pt x="152383" y="1461705"/>
                </a:lnTo>
                <a:lnTo>
                  <a:pt x="127871" y="1428046"/>
                </a:lnTo>
                <a:lnTo>
                  <a:pt x="105524" y="1394042"/>
                </a:lnTo>
                <a:lnTo>
                  <a:pt x="85336" y="1359727"/>
                </a:lnTo>
                <a:lnTo>
                  <a:pt x="67303" y="1325133"/>
                </a:lnTo>
                <a:lnTo>
                  <a:pt x="51420" y="1290294"/>
                </a:lnTo>
                <a:lnTo>
                  <a:pt x="26081" y="1220014"/>
                </a:lnTo>
                <a:lnTo>
                  <a:pt x="9280" y="1149151"/>
                </a:lnTo>
                <a:lnTo>
                  <a:pt x="977" y="1077973"/>
                </a:lnTo>
                <a:lnTo>
                  <a:pt x="0" y="1042348"/>
                </a:lnTo>
                <a:lnTo>
                  <a:pt x="1132" y="1006744"/>
                </a:lnTo>
                <a:lnTo>
                  <a:pt x="9704" y="935730"/>
                </a:lnTo>
                <a:lnTo>
                  <a:pt x="26654" y="865197"/>
                </a:lnTo>
                <a:lnTo>
                  <a:pt x="51942" y="795411"/>
                </a:lnTo>
                <a:lnTo>
                  <a:pt x="85527" y="726638"/>
                </a:lnTo>
                <a:lnTo>
                  <a:pt x="105418" y="692715"/>
                </a:lnTo>
                <a:lnTo>
                  <a:pt x="127369" y="659144"/>
                </a:lnTo>
                <a:lnTo>
                  <a:pt x="151374" y="625959"/>
                </a:lnTo>
                <a:lnTo>
                  <a:pt x="177429" y="593193"/>
                </a:lnTo>
                <a:lnTo>
                  <a:pt x="205528" y="560880"/>
                </a:lnTo>
                <a:lnTo>
                  <a:pt x="235666" y="529053"/>
                </a:lnTo>
                <a:lnTo>
                  <a:pt x="267839" y="497745"/>
                </a:lnTo>
                <a:lnTo>
                  <a:pt x="302040" y="466989"/>
                </a:lnTo>
                <a:lnTo>
                  <a:pt x="338266" y="436818"/>
                </a:lnTo>
                <a:lnTo>
                  <a:pt x="376512" y="407266"/>
                </a:lnTo>
                <a:lnTo>
                  <a:pt x="416771" y="378365"/>
                </a:lnTo>
                <a:lnTo>
                  <a:pt x="459040" y="350150"/>
                </a:lnTo>
                <a:lnTo>
                  <a:pt x="503313" y="322653"/>
                </a:lnTo>
                <a:lnTo>
                  <a:pt x="549586" y="295908"/>
                </a:lnTo>
                <a:lnTo>
                  <a:pt x="597852" y="269947"/>
                </a:lnTo>
                <a:lnTo>
                  <a:pt x="648108" y="244804"/>
                </a:lnTo>
                <a:lnTo>
                  <a:pt x="690409" y="225001"/>
                </a:lnTo>
                <a:lnTo>
                  <a:pt x="733430" y="206043"/>
                </a:lnTo>
                <a:lnTo>
                  <a:pt x="777138" y="187931"/>
                </a:lnTo>
                <a:lnTo>
                  <a:pt x="821502" y="170662"/>
                </a:lnTo>
                <a:lnTo>
                  <a:pt x="866491" y="154236"/>
                </a:lnTo>
                <a:lnTo>
                  <a:pt x="912072" y="138649"/>
                </a:lnTo>
                <a:lnTo>
                  <a:pt x="958214" y="123901"/>
                </a:lnTo>
                <a:lnTo>
                  <a:pt x="1004885" y="109991"/>
                </a:lnTo>
                <a:lnTo>
                  <a:pt x="1052053" y="96915"/>
                </a:lnTo>
                <a:lnTo>
                  <a:pt x="1099687" y="84675"/>
                </a:lnTo>
                <a:lnTo>
                  <a:pt x="1147755" y="73266"/>
                </a:lnTo>
                <a:lnTo>
                  <a:pt x="1196226" y="62689"/>
                </a:lnTo>
                <a:lnTo>
                  <a:pt x="1245067" y="52940"/>
                </a:lnTo>
                <a:lnTo>
                  <a:pt x="1294246" y="44020"/>
                </a:lnTo>
                <a:lnTo>
                  <a:pt x="1343733" y="35926"/>
                </a:lnTo>
                <a:lnTo>
                  <a:pt x="1393495" y="28656"/>
                </a:lnTo>
                <a:lnTo>
                  <a:pt x="1443501" y="22210"/>
                </a:lnTo>
                <a:lnTo>
                  <a:pt x="1493718" y="16585"/>
                </a:lnTo>
                <a:lnTo>
                  <a:pt x="1544116" y="11780"/>
                </a:lnTo>
                <a:lnTo>
                  <a:pt x="1594662" y="7793"/>
                </a:lnTo>
                <a:lnTo>
                  <a:pt x="1645325" y="4623"/>
                </a:lnTo>
                <a:lnTo>
                  <a:pt x="1696073" y="2269"/>
                </a:lnTo>
                <a:lnTo>
                  <a:pt x="1746875" y="728"/>
                </a:lnTo>
                <a:lnTo>
                  <a:pt x="1797698" y="0"/>
                </a:lnTo>
                <a:lnTo>
                  <a:pt x="1848510" y="81"/>
                </a:lnTo>
                <a:lnTo>
                  <a:pt x="1899281" y="972"/>
                </a:lnTo>
                <a:lnTo>
                  <a:pt x="1949979" y="2671"/>
                </a:lnTo>
                <a:lnTo>
                  <a:pt x="2000571" y="5175"/>
                </a:lnTo>
                <a:lnTo>
                  <a:pt x="2051026" y="8483"/>
                </a:lnTo>
                <a:lnTo>
                  <a:pt x="2101312" y="12594"/>
                </a:lnTo>
                <a:lnTo>
                  <a:pt x="2151398" y="17507"/>
                </a:lnTo>
                <a:lnTo>
                  <a:pt x="2201251" y="23218"/>
                </a:lnTo>
                <a:lnTo>
                  <a:pt x="2250841" y="29728"/>
                </a:lnTo>
                <a:lnTo>
                  <a:pt x="2300135" y="37035"/>
                </a:lnTo>
                <a:lnTo>
                  <a:pt x="2349102" y="45136"/>
                </a:lnTo>
                <a:lnTo>
                  <a:pt x="2397709" y="54031"/>
                </a:lnTo>
                <a:lnTo>
                  <a:pt x="2445926" y="63717"/>
                </a:lnTo>
                <a:lnTo>
                  <a:pt x="2493720" y="74194"/>
                </a:lnTo>
                <a:lnTo>
                  <a:pt x="2541060" y="85459"/>
                </a:lnTo>
                <a:lnTo>
                  <a:pt x="2587915" y="97511"/>
                </a:lnTo>
                <a:lnTo>
                  <a:pt x="2634251" y="110349"/>
                </a:lnTo>
                <a:lnTo>
                  <a:pt x="2680038" y="123971"/>
                </a:lnTo>
                <a:lnTo>
                  <a:pt x="2725244" y="138375"/>
                </a:lnTo>
                <a:lnTo>
                  <a:pt x="2769837" y="153560"/>
                </a:lnTo>
                <a:lnTo>
                  <a:pt x="2813786" y="169524"/>
                </a:lnTo>
                <a:lnTo>
                  <a:pt x="2857058" y="186265"/>
                </a:lnTo>
                <a:lnTo>
                  <a:pt x="2899622" y="203783"/>
                </a:lnTo>
                <a:lnTo>
                  <a:pt x="2941447" y="222076"/>
                </a:lnTo>
                <a:lnTo>
                  <a:pt x="2982500" y="241141"/>
                </a:lnTo>
                <a:lnTo>
                  <a:pt x="3022749" y="260978"/>
                </a:lnTo>
                <a:lnTo>
                  <a:pt x="3062164" y="281584"/>
                </a:lnTo>
                <a:lnTo>
                  <a:pt x="3100713" y="302959"/>
                </a:lnTo>
                <a:lnTo>
                  <a:pt x="3138363" y="325101"/>
                </a:lnTo>
                <a:lnTo>
                  <a:pt x="3175083" y="348007"/>
                </a:lnTo>
                <a:lnTo>
                  <a:pt x="3210841" y="371677"/>
                </a:lnTo>
                <a:lnTo>
                  <a:pt x="3252849" y="401382"/>
                </a:lnTo>
                <a:lnTo>
                  <a:pt x="3292653" y="431696"/>
                </a:lnTo>
                <a:lnTo>
                  <a:pt x="3330257" y="462589"/>
                </a:lnTo>
                <a:lnTo>
                  <a:pt x="3365667" y="494025"/>
                </a:lnTo>
                <a:lnTo>
                  <a:pt x="3398887" y="525972"/>
                </a:lnTo>
                <a:lnTo>
                  <a:pt x="3429922" y="558397"/>
                </a:lnTo>
                <a:lnTo>
                  <a:pt x="3458778" y="591267"/>
                </a:lnTo>
                <a:lnTo>
                  <a:pt x="3485459" y="624548"/>
                </a:lnTo>
                <a:lnTo>
                  <a:pt x="3509971" y="658207"/>
                </a:lnTo>
                <a:lnTo>
                  <a:pt x="3532318" y="692210"/>
                </a:lnTo>
                <a:lnTo>
                  <a:pt x="3552506" y="726526"/>
                </a:lnTo>
                <a:lnTo>
                  <a:pt x="3570539" y="761120"/>
                </a:lnTo>
                <a:lnTo>
                  <a:pt x="3586422" y="795959"/>
                </a:lnTo>
                <a:lnTo>
                  <a:pt x="3611761" y="866239"/>
                </a:lnTo>
                <a:lnTo>
                  <a:pt x="3628562" y="937101"/>
                </a:lnTo>
                <a:lnTo>
                  <a:pt x="3636865" y="1008280"/>
                </a:lnTo>
                <a:lnTo>
                  <a:pt x="3637843" y="1043905"/>
                </a:lnTo>
                <a:lnTo>
                  <a:pt x="3636710" y="1079509"/>
                </a:lnTo>
                <a:lnTo>
                  <a:pt x="3628138" y="1150523"/>
                </a:lnTo>
                <a:lnTo>
                  <a:pt x="3611188" y="1221056"/>
                </a:lnTo>
                <a:lnTo>
                  <a:pt x="3585900" y="1290841"/>
                </a:lnTo>
                <a:lnTo>
                  <a:pt x="3552315" y="1359615"/>
                </a:lnTo>
                <a:lnTo>
                  <a:pt x="3532424" y="1393538"/>
                </a:lnTo>
                <a:lnTo>
                  <a:pt x="3510473" y="1427109"/>
                </a:lnTo>
                <a:lnTo>
                  <a:pt x="3486468" y="1460294"/>
                </a:lnTo>
                <a:lnTo>
                  <a:pt x="3460413" y="1493059"/>
                </a:lnTo>
                <a:lnTo>
                  <a:pt x="3432314" y="1525373"/>
                </a:lnTo>
                <a:lnTo>
                  <a:pt x="3402176" y="1557200"/>
                </a:lnTo>
                <a:lnTo>
                  <a:pt x="3370004" y="1588508"/>
                </a:lnTo>
                <a:lnTo>
                  <a:pt x="3335802" y="1619264"/>
                </a:lnTo>
                <a:lnTo>
                  <a:pt x="3299576" y="1649435"/>
                </a:lnTo>
                <a:lnTo>
                  <a:pt x="3261330" y="1678987"/>
                </a:lnTo>
                <a:lnTo>
                  <a:pt x="3221071" y="1707887"/>
                </a:lnTo>
                <a:lnTo>
                  <a:pt x="3178802" y="1736103"/>
                </a:lnTo>
                <a:lnTo>
                  <a:pt x="3134529" y="1763600"/>
                </a:lnTo>
                <a:lnTo>
                  <a:pt x="3088256" y="1790345"/>
                </a:lnTo>
                <a:lnTo>
                  <a:pt x="3039990" y="1816306"/>
                </a:lnTo>
                <a:lnTo>
                  <a:pt x="2989734" y="1841448"/>
                </a:lnTo>
                <a:lnTo>
                  <a:pt x="2948812" y="1860615"/>
                </a:lnTo>
                <a:lnTo>
                  <a:pt x="2907129" y="1879015"/>
                </a:lnTo>
                <a:lnTo>
                  <a:pt x="2864715" y="1896646"/>
                </a:lnTo>
                <a:lnTo>
                  <a:pt x="2821601" y="1913507"/>
                </a:lnTo>
                <a:lnTo>
                  <a:pt x="2777818" y="1929596"/>
                </a:lnTo>
                <a:lnTo>
                  <a:pt x="2733396" y="1944911"/>
                </a:lnTo>
                <a:lnTo>
                  <a:pt x="2688366" y="1959450"/>
                </a:lnTo>
                <a:lnTo>
                  <a:pt x="2642758" y="1973211"/>
                </a:lnTo>
                <a:lnTo>
                  <a:pt x="2596603" y="1986193"/>
                </a:lnTo>
                <a:lnTo>
                  <a:pt x="2549932" y="1998393"/>
                </a:lnTo>
                <a:lnTo>
                  <a:pt x="2502775" y="2009809"/>
                </a:lnTo>
                <a:lnTo>
                  <a:pt x="2455163" y="2020440"/>
                </a:lnTo>
                <a:lnTo>
                  <a:pt x="2407126" y="2030284"/>
                </a:lnTo>
                <a:lnTo>
                  <a:pt x="2358695" y="2039338"/>
                </a:lnTo>
                <a:lnTo>
                  <a:pt x="2309900" y="2047601"/>
                </a:lnTo>
                <a:lnTo>
                  <a:pt x="2260773" y="2055072"/>
                </a:lnTo>
                <a:lnTo>
                  <a:pt x="2211343" y="2061747"/>
                </a:lnTo>
                <a:lnTo>
                  <a:pt x="2161642" y="2067626"/>
                </a:lnTo>
                <a:lnTo>
                  <a:pt x="2111700" y="2072706"/>
                </a:lnTo>
                <a:lnTo>
                  <a:pt x="2061547" y="2076985"/>
                </a:lnTo>
                <a:lnTo>
                  <a:pt x="2011215" y="2080462"/>
                </a:lnTo>
                <a:lnTo>
                  <a:pt x="1960733" y="2083135"/>
                </a:lnTo>
                <a:lnTo>
                  <a:pt x="1910133" y="2085002"/>
                </a:lnTo>
                <a:lnTo>
                  <a:pt x="1859444" y="2086060"/>
                </a:lnTo>
                <a:lnTo>
                  <a:pt x="1808699" y="2086308"/>
                </a:lnTo>
                <a:lnTo>
                  <a:pt x="1757926" y="2085745"/>
                </a:lnTo>
                <a:lnTo>
                  <a:pt x="1707157" y="2084368"/>
                </a:lnTo>
                <a:lnTo>
                  <a:pt x="1656422" y="2082175"/>
                </a:lnTo>
                <a:lnTo>
                  <a:pt x="1605752" y="2079164"/>
                </a:lnTo>
                <a:lnTo>
                  <a:pt x="1555178" y="2075334"/>
                </a:lnTo>
                <a:lnTo>
                  <a:pt x="1504730" y="2070683"/>
                </a:lnTo>
                <a:lnTo>
                  <a:pt x="1454439" y="2065208"/>
                </a:lnTo>
                <a:lnTo>
                  <a:pt x="1404335" y="2058908"/>
                </a:lnTo>
                <a:lnTo>
                  <a:pt x="1354449" y="2051781"/>
                </a:lnTo>
                <a:lnTo>
                  <a:pt x="1304812" y="2043825"/>
                </a:lnTo>
                <a:lnTo>
                  <a:pt x="1255453" y="2035039"/>
                </a:lnTo>
                <a:lnTo>
                  <a:pt x="1206404" y="2025419"/>
                </a:lnTo>
                <a:lnTo>
                  <a:pt x="1157696" y="2014965"/>
                </a:lnTo>
                <a:lnTo>
                  <a:pt x="1109359" y="2003675"/>
                </a:lnTo>
                <a:lnTo>
                  <a:pt x="1061423" y="1991546"/>
                </a:lnTo>
                <a:lnTo>
                  <a:pt x="1013919" y="1978577"/>
                </a:lnTo>
                <a:lnTo>
                  <a:pt x="966878" y="1964765"/>
                </a:lnTo>
                <a:lnTo>
                  <a:pt x="77624" y="227934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72" y="713627"/>
            <a:ext cx="1116965" cy="757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-1905" algn="ctr">
              <a:spcBef>
                <a:spcPts val="50"/>
              </a:spcBef>
            </a:pPr>
            <a:r>
              <a:rPr lang="en-IN" sz="1200" dirty="0" smtClean="0">
                <a:solidFill>
                  <a:srgbClr val="5F5F5F"/>
                </a:solidFill>
                <a:latin typeface="Comic Sans MS"/>
                <a:cs typeface="Comic Sans MS"/>
              </a:rPr>
              <a:t>Next Topic, We will see the </a:t>
            </a:r>
          </a:p>
          <a:p>
            <a:pPr marL="6350" marR="2540" indent="-1905" algn="ctr">
              <a:spcBef>
                <a:spcPts val="50"/>
              </a:spcBef>
            </a:pPr>
            <a:r>
              <a:rPr lang="en-IN" sz="1200" b="1" dirty="0" smtClean="0">
                <a:solidFill>
                  <a:srgbClr val="F79646">
                    <a:lumMod val="75000"/>
                  </a:srgbClr>
                </a:solidFill>
                <a:latin typeface="Comic Sans MS"/>
                <a:cs typeface="Comic Sans MS"/>
              </a:rPr>
              <a:t>Statistical Interference</a:t>
            </a:r>
            <a:endParaRPr sz="1200" b="1" dirty="0">
              <a:solidFill>
                <a:srgbClr val="F79646">
                  <a:lumMod val="75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6276" y="1317498"/>
            <a:ext cx="1408938" cy="3147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827" y="4725927"/>
            <a:ext cx="1137666" cy="4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5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3444"/>
            <a:ext cx="146685" cy="467741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7255" y="4800599"/>
            <a:ext cx="7477125" cy="3429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800599"/>
            <a:ext cx="530860" cy="3429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123825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79" y="132587"/>
            <a:ext cx="8852916" cy="467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51" y="4727447"/>
            <a:ext cx="1137285" cy="416559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833" y="322047"/>
            <a:ext cx="4609783" cy="437620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6350">
              <a:spcBef>
                <a:spcPts val="53"/>
              </a:spcBef>
            </a:pPr>
            <a:r>
              <a:rPr sz="2800" dirty="0">
                <a:solidFill>
                  <a:srgbClr val="095A82"/>
                </a:solidFill>
              </a:rPr>
              <a:t>Some of the Real </a:t>
            </a:r>
            <a:r>
              <a:rPr sz="2800" spc="-3" dirty="0">
                <a:solidFill>
                  <a:srgbClr val="095A82"/>
                </a:solidFill>
              </a:rPr>
              <a:t>Life</a:t>
            </a:r>
            <a:r>
              <a:rPr sz="2800" spc="-25" dirty="0">
                <a:solidFill>
                  <a:srgbClr val="095A82"/>
                </a:solidFill>
              </a:rPr>
              <a:t> </a:t>
            </a:r>
            <a:r>
              <a:rPr sz="2800" spc="-3" dirty="0">
                <a:solidFill>
                  <a:srgbClr val="095A82"/>
                </a:solidFill>
              </a:rPr>
              <a:t>Problems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925062" y="1634490"/>
            <a:ext cx="1293876" cy="3146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4346" y="2728345"/>
            <a:ext cx="2984500" cy="1321435"/>
          </a:xfrm>
          <a:custGeom>
            <a:avLst/>
            <a:gdLst/>
            <a:ahLst/>
            <a:cxnLst/>
            <a:rect l="l" t="t" r="r" b="b"/>
            <a:pathLst>
              <a:path w="5969000" h="2642870">
                <a:moveTo>
                  <a:pt x="0" y="127117"/>
                </a:moveTo>
                <a:lnTo>
                  <a:pt x="1655826" y="397754"/>
                </a:lnTo>
                <a:lnTo>
                  <a:pt x="1694980" y="377154"/>
                </a:lnTo>
                <a:lnTo>
                  <a:pt x="1734781" y="357100"/>
                </a:lnTo>
                <a:lnTo>
                  <a:pt x="1775209" y="337592"/>
                </a:lnTo>
                <a:lnTo>
                  <a:pt x="1816249" y="318631"/>
                </a:lnTo>
                <a:lnTo>
                  <a:pt x="1857882" y="300217"/>
                </a:lnTo>
                <a:lnTo>
                  <a:pt x="1900090" y="282350"/>
                </a:lnTo>
                <a:lnTo>
                  <a:pt x="1942858" y="265030"/>
                </a:lnTo>
                <a:lnTo>
                  <a:pt x="1986167" y="248257"/>
                </a:lnTo>
                <a:lnTo>
                  <a:pt x="2030000" y="232031"/>
                </a:lnTo>
                <a:lnTo>
                  <a:pt x="2074339" y="216352"/>
                </a:lnTo>
                <a:lnTo>
                  <a:pt x="2119168" y="201221"/>
                </a:lnTo>
                <a:lnTo>
                  <a:pt x="2164469" y="186637"/>
                </a:lnTo>
                <a:lnTo>
                  <a:pt x="2210225" y="172601"/>
                </a:lnTo>
                <a:lnTo>
                  <a:pt x="2256417" y="159113"/>
                </a:lnTo>
                <a:lnTo>
                  <a:pt x="2303030" y="146172"/>
                </a:lnTo>
                <a:lnTo>
                  <a:pt x="2350045" y="133780"/>
                </a:lnTo>
                <a:lnTo>
                  <a:pt x="2397445" y="121936"/>
                </a:lnTo>
                <a:lnTo>
                  <a:pt x="2445213" y="110639"/>
                </a:lnTo>
                <a:lnTo>
                  <a:pt x="2493331" y="99891"/>
                </a:lnTo>
                <a:lnTo>
                  <a:pt x="2541783" y="89692"/>
                </a:lnTo>
                <a:lnTo>
                  <a:pt x="2590550" y="80041"/>
                </a:lnTo>
                <a:lnTo>
                  <a:pt x="2639616" y="70938"/>
                </a:lnTo>
                <a:lnTo>
                  <a:pt x="2688963" y="62385"/>
                </a:lnTo>
                <a:lnTo>
                  <a:pt x="2738573" y="54380"/>
                </a:lnTo>
                <a:lnTo>
                  <a:pt x="2788430" y="46924"/>
                </a:lnTo>
                <a:lnTo>
                  <a:pt x="2838516" y="40017"/>
                </a:lnTo>
                <a:lnTo>
                  <a:pt x="2888814" y="33659"/>
                </a:lnTo>
                <a:lnTo>
                  <a:pt x="2939305" y="27851"/>
                </a:lnTo>
                <a:lnTo>
                  <a:pt x="2989974" y="22592"/>
                </a:lnTo>
                <a:lnTo>
                  <a:pt x="3040802" y="17882"/>
                </a:lnTo>
                <a:lnTo>
                  <a:pt x="3091773" y="13722"/>
                </a:lnTo>
                <a:lnTo>
                  <a:pt x="3142868" y="10112"/>
                </a:lnTo>
                <a:lnTo>
                  <a:pt x="3194071" y="7051"/>
                </a:lnTo>
                <a:lnTo>
                  <a:pt x="3245364" y="4541"/>
                </a:lnTo>
                <a:lnTo>
                  <a:pt x="3296729" y="2580"/>
                </a:lnTo>
                <a:lnTo>
                  <a:pt x="3348150" y="1170"/>
                </a:lnTo>
                <a:lnTo>
                  <a:pt x="3399610" y="309"/>
                </a:lnTo>
                <a:lnTo>
                  <a:pt x="3451090" y="0"/>
                </a:lnTo>
                <a:lnTo>
                  <a:pt x="3502573" y="240"/>
                </a:lnTo>
                <a:lnTo>
                  <a:pt x="3554043" y="1031"/>
                </a:lnTo>
                <a:lnTo>
                  <a:pt x="3605481" y="2373"/>
                </a:lnTo>
                <a:lnTo>
                  <a:pt x="3656870" y="4266"/>
                </a:lnTo>
                <a:lnTo>
                  <a:pt x="3708193" y="6709"/>
                </a:lnTo>
                <a:lnTo>
                  <a:pt x="3759433" y="9704"/>
                </a:lnTo>
                <a:lnTo>
                  <a:pt x="3810573" y="13249"/>
                </a:lnTo>
                <a:lnTo>
                  <a:pt x="3861594" y="17346"/>
                </a:lnTo>
                <a:lnTo>
                  <a:pt x="3912479" y="21994"/>
                </a:lnTo>
                <a:lnTo>
                  <a:pt x="3963212" y="27194"/>
                </a:lnTo>
                <a:lnTo>
                  <a:pt x="4013775" y="32945"/>
                </a:lnTo>
                <a:lnTo>
                  <a:pt x="4064150" y="39247"/>
                </a:lnTo>
                <a:lnTo>
                  <a:pt x="4114320" y="46102"/>
                </a:lnTo>
                <a:lnTo>
                  <a:pt x="4164268" y="53508"/>
                </a:lnTo>
                <a:lnTo>
                  <a:pt x="4213977" y="61467"/>
                </a:lnTo>
                <a:lnTo>
                  <a:pt x="4263428" y="69977"/>
                </a:lnTo>
                <a:lnTo>
                  <a:pt x="4312606" y="79040"/>
                </a:lnTo>
                <a:lnTo>
                  <a:pt x="4361491" y="88655"/>
                </a:lnTo>
                <a:lnTo>
                  <a:pt x="4410068" y="98822"/>
                </a:lnTo>
                <a:lnTo>
                  <a:pt x="4458318" y="109542"/>
                </a:lnTo>
                <a:lnTo>
                  <a:pt x="4506225" y="120814"/>
                </a:lnTo>
                <a:lnTo>
                  <a:pt x="4553770" y="132639"/>
                </a:lnTo>
                <a:lnTo>
                  <a:pt x="4600938" y="145017"/>
                </a:lnTo>
                <a:lnTo>
                  <a:pt x="4647709" y="157948"/>
                </a:lnTo>
                <a:lnTo>
                  <a:pt x="4694067" y="171432"/>
                </a:lnTo>
                <a:lnTo>
                  <a:pt x="4739995" y="185470"/>
                </a:lnTo>
                <a:lnTo>
                  <a:pt x="4785475" y="200060"/>
                </a:lnTo>
                <a:lnTo>
                  <a:pt x="4830490" y="215204"/>
                </a:lnTo>
                <a:lnTo>
                  <a:pt x="4875022" y="230901"/>
                </a:lnTo>
                <a:lnTo>
                  <a:pt x="4919054" y="247152"/>
                </a:lnTo>
                <a:lnTo>
                  <a:pt x="4962569" y="263957"/>
                </a:lnTo>
                <a:lnTo>
                  <a:pt x="5005550" y="281315"/>
                </a:lnTo>
                <a:lnTo>
                  <a:pt x="5047978" y="299228"/>
                </a:lnTo>
                <a:lnTo>
                  <a:pt x="5089837" y="317694"/>
                </a:lnTo>
                <a:lnTo>
                  <a:pt x="5131110" y="336714"/>
                </a:lnTo>
                <a:lnTo>
                  <a:pt x="5171778" y="356289"/>
                </a:lnTo>
                <a:lnTo>
                  <a:pt x="5211825" y="376418"/>
                </a:lnTo>
                <a:lnTo>
                  <a:pt x="5260670" y="402189"/>
                </a:lnTo>
                <a:lnTo>
                  <a:pt x="5307889" y="428486"/>
                </a:lnTo>
                <a:lnTo>
                  <a:pt x="5353482" y="455292"/>
                </a:lnTo>
                <a:lnTo>
                  <a:pt x="5397450" y="482588"/>
                </a:lnTo>
                <a:lnTo>
                  <a:pt x="5439790" y="510358"/>
                </a:lnTo>
                <a:lnTo>
                  <a:pt x="5480504" y="538582"/>
                </a:lnTo>
                <a:lnTo>
                  <a:pt x="5519591" y="567244"/>
                </a:lnTo>
                <a:lnTo>
                  <a:pt x="5557050" y="596325"/>
                </a:lnTo>
                <a:lnTo>
                  <a:pt x="5592881" y="625809"/>
                </a:lnTo>
                <a:lnTo>
                  <a:pt x="5627083" y="655676"/>
                </a:lnTo>
                <a:lnTo>
                  <a:pt x="5659657" y="685909"/>
                </a:lnTo>
                <a:lnTo>
                  <a:pt x="5690601" y="716490"/>
                </a:lnTo>
                <a:lnTo>
                  <a:pt x="5719916" y="747402"/>
                </a:lnTo>
                <a:lnTo>
                  <a:pt x="5747601" y="778626"/>
                </a:lnTo>
                <a:lnTo>
                  <a:pt x="5773656" y="810145"/>
                </a:lnTo>
                <a:lnTo>
                  <a:pt x="5798079" y="841941"/>
                </a:lnTo>
                <a:lnTo>
                  <a:pt x="5820872" y="873997"/>
                </a:lnTo>
                <a:lnTo>
                  <a:pt x="5842033" y="906294"/>
                </a:lnTo>
                <a:lnTo>
                  <a:pt x="5879460" y="971540"/>
                </a:lnTo>
                <a:lnTo>
                  <a:pt x="5910356" y="1037539"/>
                </a:lnTo>
                <a:lnTo>
                  <a:pt x="5934718" y="1104147"/>
                </a:lnTo>
                <a:lnTo>
                  <a:pt x="5952543" y="1171221"/>
                </a:lnTo>
                <a:lnTo>
                  <a:pt x="5963828" y="1238620"/>
                </a:lnTo>
                <a:lnTo>
                  <a:pt x="5968571" y="1306201"/>
                </a:lnTo>
                <a:lnTo>
                  <a:pt x="5968488" y="1340015"/>
                </a:lnTo>
                <a:lnTo>
                  <a:pt x="5963410" y="1407602"/>
                </a:lnTo>
                <a:lnTo>
                  <a:pt x="5951782" y="1475014"/>
                </a:lnTo>
                <a:lnTo>
                  <a:pt x="5933600" y="1542109"/>
                </a:lnTo>
                <a:lnTo>
                  <a:pt x="5908861" y="1608745"/>
                </a:lnTo>
                <a:lnTo>
                  <a:pt x="5877562" y="1674779"/>
                </a:lnTo>
                <a:lnTo>
                  <a:pt x="5839701" y="1740069"/>
                </a:lnTo>
                <a:lnTo>
                  <a:pt x="5818308" y="1772390"/>
                </a:lnTo>
                <a:lnTo>
                  <a:pt x="5795273" y="1804472"/>
                </a:lnTo>
                <a:lnTo>
                  <a:pt x="5770596" y="1836296"/>
                </a:lnTo>
                <a:lnTo>
                  <a:pt x="5744277" y="1867845"/>
                </a:lnTo>
                <a:lnTo>
                  <a:pt x="5716314" y="1899102"/>
                </a:lnTo>
                <a:lnTo>
                  <a:pt x="5686708" y="1930047"/>
                </a:lnTo>
                <a:lnTo>
                  <a:pt x="5655458" y="1960664"/>
                </a:lnTo>
                <a:lnTo>
                  <a:pt x="5622564" y="1990935"/>
                </a:lnTo>
                <a:lnTo>
                  <a:pt x="5588026" y="2020841"/>
                </a:lnTo>
                <a:lnTo>
                  <a:pt x="5551842" y="2050365"/>
                </a:lnTo>
                <a:lnTo>
                  <a:pt x="5514013" y="2079490"/>
                </a:lnTo>
                <a:lnTo>
                  <a:pt x="5474538" y="2108196"/>
                </a:lnTo>
                <a:lnTo>
                  <a:pt x="5433418" y="2136468"/>
                </a:lnTo>
                <a:lnTo>
                  <a:pt x="5390650" y="2164286"/>
                </a:lnTo>
                <a:lnTo>
                  <a:pt x="5346236" y="2191633"/>
                </a:lnTo>
                <a:lnTo>
                  <a:pt x="5300175" y="2218491"/>
                </a:lnTo>
                <a:lnTo>
                  <a:pt x="5252465" y="2244842"/>
                </a:lnTo>
                <a:lnTo>
                  <a:pt x="5213311" y="2265443"/>
                </a:lnTo>
                <a:lnTo>
                  <a:pt x="5173510" y="2285497"/>
                </a:lnTo>
                <a:lnTo>
                  <a:pt x="5133082" y="2305005"/>
                </a:lnTo>
                <a:lnTo>
                  <a:pt x="5092042" y="2323965"/>
                </a:lnTo>
                <a:lnTo>
                  <a:pt x="5050409" y="2342380"/>
                </a:lnTo>
                <a:lnTo>
                  <a:pt x="5008201" y="2360247"/>
                </a:lnTo>
                <a:lnTo>
                  <a:pt x="4965433" y="2377567"/>
                </a:lnTo>
                <a:lnTo>
                  <a:pt x="4922124" y="2394340"/>
                </a:lnTo>
                <a:lnTo>
                  <a:pt x="4878291" y="2410566"/>
                </a:lnTo>
                <a:lnTo>
                  <a:pt x="4833952" y="2426245"/>
                </a:lnTo>
                <a:lnTo>
                  <a:pt x="4789123" y="2441376"/>
                </a:lnTo>
                <a:lnTo>
                  <a:pt x="4743822" y="2455960"/>
                </a:lnTo>
                <a:lnTo>
                  <a:pt x="4698066" y="2469996"/>
                </a:lnTo>
                <a:lnTo>
                  <a:pt x="4651874" y="2483484"/>
                </a:lnTo>
                <a:lnTo>
                  <a:pt x="4605261" y="2496424"/>
                </a:lnTo>
                <a:lnTo>
                  <a:pt x="4558246" y="2508817"/>
                </a:lnTo>
                <a:lnTo>
                  <a:pt x="4510846" y="2520661"/>
                </a:lnTo>
                <a:lnTo>
                  <a:pt x="4463078" y="2531957"/>
                </a:lnTo>
                <a:lnTo>
                  <a:pt x="4414960" y="2542705"/>
                </a:lnTo>
                <a:lnTo>
                  <a:pt x="4366508" y="2552905"/>
                </a:lnTo>
                <a:lnTo>
                  <a:pt x="4317741" y="2562556"/>
                </a:lnTo>
                <a:lnTo>
                  <a:pt x="4268675" y="2571658"/>
                </a:lnTo>
                <a:lnTo>
                  <a:pt x="4219328" y="2580212"/>
                </a:lnTo>
                <a:lnTo>
                  <a:pt x="4169718" y="2588217"/>
                </a:lnTo>
                <a:lnTo>
                  <a:pt x="4119861" y="2595673"/>
                </a:lnTo>
                <a:lnTo>
                  <a:pt x="4069775" y="2602580"/>
                </a:lnTo>
                <a:lnTo>
                  <a:pt x="4019477" y="2608937"/>
                </a:lnTo>
                <a:lnTo>
                  <a:pt x="3968986" y="2614746"/>
                </a:lnTo>
                <a:lnTo>
                  <a:pt x="3918317" y="2620005"/>
                </a:lnTo>
                <a:lnTo>
                  <a:pt x="3867489" y="2624715"/>
                </a:lnTo>
                <a:lnTo>
                  <a:pt x="3816518" y="2628875"/>
                </a:lnTo>
                <a:lnTo>
                  <a:pt x="3765423" y="2632485"/>
                </a:lnTo>
                <a:lnTo>
                  <a:pt x="3714220" y="2635546"/>
                </a:lnTo>
                <a:lnTo>
                  <a:pt x="3662927" y="2638056"/>
                </a:lnTo>
                <a:lnTo>
                  <a:pt x="3611562" y="2640017"/>
                </a:lnTo>
                <a:lnTo>
                  <a:pt x="3560141" y="2641427"/>
                </a:lnTo>
                <a:lnTo>
                  <a:pt x="3508681" y="2642287"/>
                </a:lnTo>
                <a:lnTo>
                  <a:pt x="3457201" y="2642597"/>
                </a:lnTo>
                <a:lnTo>
                  <a:pt x="3405718" y="2642357"/>
                </a:lnTo>
                <a:lnTo>
                  <a:pt x="3354248" y="2641566"/>
                </a:lnTo>
                <a:lnTo>
                  <a:pt x="3302810" y="2640224"/>
                </a:lnTo>
                <a:lnTo>
                  <a:pt x="3251421" y="2638331"/>
                </a:lnTo>
                <a:lnTo>
                  <a:pt x="3200098" y="2635888"/>
                </a:lnTo>
                <a:lnTo>
                  <a:pt x="3148858" y="2632893"/>
                </a:lnTo>
                <a:lnTo>
                  <a:pt x="3097718" y="2629348"/>
                </a:lnTo>
                <a:lnTo>
                  <a:pt x="3046697" y="2625251"/>
                </a:lnTo>
                <a:lnTo>
                  <a:pt x="2995812" y="2620603"/>
                </a:lnTo>
                <a:lnTo>
                  <a:pt x="2945079" y="2615403"/>
                </a:lnTo>
                <a:lnTo>
                  <a:pt x="2894516" y="2609652"/>
                </a:lnTo>
                <a:lnTo>
                  <a:pt x="2844141" y="2603349"/>
                </a:lnTo>
                <a:lnTo>
                  <a:pt x="2793971" y="2596495"/>
                </a:lnTo>
                <a:lnTo>
                  <a:pt x="2744023" y="2589088"/>
                </a:lnTo>
                <a:lnTo>
                  <a:pt x="2694314" y="2581130"/>
                </a:lnTo>
                <a:lnTo>
                  <a:pt x="2644863" y="2572620"/>
                </a:lnTo>
                <a:lnTo>
                  <a:pt x="2595685" y="2563557"/>
                </a:lnTo>
                <a:lnTo>
                  <a:pt x="2546800" y="2553942"/>
                </a:lnTo>
                <a:lnTo>
                  <a:pt x="2498223" y="2543775"/>
                </a:lnTo>
                <a:lnTo>
                  <a:pt x="2449973" y="2533055"/>
                </a:lnTo>
                <a:lnTo>
                  <a:pt x="2402066" y="2521783"/>
                </a:lnTo>
                <a:lnTo>
                  <a:pt x="2354521" y="2509957"/>
                </a:lnTo>
                <a:lnTo>
                  <a:pt x="2307353" y="2497579"/>
                </a:lnTo>
                <a:lnTo>
                  <a:pt x="2260582" y="2484648"/>
                </a:lnTo>
                <a:lnTo>
                  <a:pt x="2214224" y="2471164"/>
                </a:lnTo>
                <a:lnTo>
                  <a:pt x="2168296" y="2457127"/>
                </a:lnTo>
                <a:lnTo>
                  <a:pt x="2122816" y="2442537"/>
                </a:lnTo>
                <a:lnTo>
                  <a:pt x="2077801" y="2427393"/>
                </a:lnTo>
                <a:lnTo>
                  <a:pt x="2033269" y="2411696"/>
                </a:lnTo>
                <a:lnTo>
                  <a:pt x="1989237" y="2395445"/>
                </a:lnTo>
                <a:lnTo>
                  <a:pt x="1945722" y="2378640"/>
                </a:lnTo>
                <a:lnTo>
                  <a:pt x="1902741" y="2361282"/>
                </a:lnTo>
                <a:lnTo>
                  <a:pt x="1860313" y="2343369"/>
                </a:lnTo>
                <a:lnTo>
                  <a:pt x="1818454" y="2324903"/>
                </a:lnTo>
                <a:lnTo>
                  <a:pt x="1777181" y="2305882"/>
                </a:lnTo>
                <a:lnTo>
                  <a:pt x="1736513" y="2286308"/>
                </a:lnTo>
                <a:lnTo>
                  <a:pt x="1696465" y="2266178"/>
                </a:lnTo>
                <a:lnTo>
                  <a:pt x="1643737" y="2238289"/>
                </a:lnTo>
                <a:lnTo>
                  <a:pt x="1592831" y="2209722"/>
                </a:lnTo>
                <a:lnTo>
                  <a:pt x="1543759" y="2180502"/>
                </a:lnTo>
                <a:lnTo>
                  <a:pt x="1496528" y="2150653"/>
                </a:lnTo>
                <a:lnTo>
                  <a:pt x="1451148" y="2120198"/>
                </a:lnTo>
                <a:lnTo>
                  <a:pt x="1407628" y="2089160"/>
                </a:lnTo>
                <a:lnTo>
                  <a:pt x="1365979" y="2057563"/>
                </a:lnTo>
                <a:lnTo>
                  <a:pt x="1326208" y="2025431"/>
                </a:lnTo>
                <a:lnTo>
                  <a:pt x="1288325" y="1992787"/>
                </a:lnTo>
                <a:lnTo>
                  <a:pt x="1252340" y="1959654"/>
                </a:lnTo>
                <a:lnTo>
                  <a:pt x="1218261" y="1926058"/>
                </a:lnTo>
                <a:lnTo>
                  <a:pt x="1186098" y="1892020"/>
                </a:lnTo>
                <a:lnTo>
                  <a:pt x="1155861" y="1857564"/>
                </a:lnTo>
                <a:lnTo>
                  <a:pt x="1127558" y="1822715"/>
                </a:lnTo>
                <a:lnTo>
                  <a:pt x="1101198" y="1787495"/>
                </a:lnTo>
                <a:lnTo>
                  <a:pt x="1076792" y="1751929"/>
                </a:lnTo>
                <a:lnTo>
                  <a:pt x="1054347" y="1716039"/>
                </a:lnTo>
                <a:lnTo>
                  <a:pt x="1033874" y="1679850"/>
                </a:lnTo>
                <a:lnTo>
                  <a:pt x="1015382" y="1643385"/>
                </a:lnTo>
                <a:lnTo>
                  <a:pt x="998879" y="1606667"/>
                </a:lnTo>
                <a:lnTo>
                  <a:pt x="984376" y="1569720"/>
                </a:lnTo>
                <a:lnTo>
                  <a:pt x="971882" y="1532568"/>
                </a:lnTo>
                <a:lnTo>
                  <a:pt x="961405" y="1495234"/>
                </a:lnTo>
                <a:lnTo>
                  <a:pt x="952954" y="1457742"/>
                </a:lnTo>
                <a:lnTo>
                  <a:pt x="946541" y="1420115"/>
                </a:lnTo>
                <a:lnTo>
                  <a:pt x="939859" y="1344553"/>
                </a:lnTo>
                <a:lnTo>
                  <a:pt x="939609" y="1306663"/>
                </a:lnTo>
                <a:lnTo>
                  <a:pt x="941432" y="1268734"/>
                </a:lnTo>
                <a:lnTo>
                  <a:pt x="945338" y="1230788"/>
                </a:lnTo>
                <a:lnTo>
                  <a:pt x="951336" y="1192848"/>
                </a:lnTo>
                <a:lnTo>
                  <a:pt x="959435" y="1154939"/>
                </a:lnTo>
                <a:lnTo>
                  <a:pt x="969644" y="1117084"/>
                </a:lnTo>
                <a:lnTo>
                  <a:pt x="981972" y="1079306"/>
                </a:lnTo>
                <a:lnTo>
                  <a:pt x="996429" y="1041630"/>
                </a:lnTo>
                <a:lnTo>
                  <a:pt x="1013025" y="1004078"/>
                </a:lnTo>
                <a:lnTo>
                  <a:pt x="1031767" y="966674"/>
                </a:lnTo>
                <a:lnTo>
                  <a:pt x="1052666" y="929442"/>
                </a:lnTo>
                <a:lnTo>
                  <a:pt x="1075731" y="892406"/>
                </a:lnTo>
                <a:lnTo>
                  <a:pt x="1100970" y="855588"/>
                </a:lnTo>
                <a:lnTo>
                  <a:pt x="1128394" y="819013"/>
                </a:lnTo>
                <a:lnTo>
                  <a:pt x="0" y="127117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6158" y="2947035"/>
            <a:ext cx="1390650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033" marR="2540" algn="ctr">
              <a:spcBef>
                <a:spcPts val="48"/>
              </a:spcBef>
            </a:pP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How </a:t>
            </a:r>
            <a:r>
              <a:rPr sz="1400" dirty="0">
                <a:solidFill>
                  <a:srgbClr val="5F5F5F"/>
                </a:solidFill>
                <a:latin typeface="Comic Sans MS"/>
                <a:cs typeface="Comic Sans MS"/>
              </a:rPr>
              <a:t>to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be sure  </a:t>
            </a: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that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a particular  event </a:t>
            </a: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will  definitely</a:t>
            </a:r>
            <a:r>
              <a:rPr sz="140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place?</a:t>
            </a:r>
            <a:endParaRPr sz="14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3780" y="2668138"/>
            <a:ext cx="3022918" cy="1150938"/>
          </a:xfrm>
          <a:custGeom>
            <a:avLst/>
            <a:gdLst/>
            <a:ahLst/>
            <a:cxnLst/>
            <a:rect l="l" t="t" r="r" b="b"/>
            <a:pathLst>
              <a:path w="6045834" h="2301875">
                <a:moveTo>
                  <a:pt x="6045529" y="227086"/>
                </a:moveTo>
                <a:lnTo>
                  <a:pt x="4059630" y="923554"/>
                </a:lnTo>
                <a:lnTo>
                  <a:pt x="4071076" y="958142"/>
                </a:lnTo>
                <a:lnTo>
                  <a:pt x="4080604" y="992679"/>
                </a:lnTo>
                <a:lnTo>
                  <a:pt x="4093992" y="1061528"/>
                </a:lnTo>
                <a:lnTo>
                  <a:pt x="4099963" y="1129960"/>
                </a:lnTo>
                <a:lnTo>
                  <a:pt x="4100219" y="1163975"/>
                </a:lnTo>
                <a:lnTo>
                  <a:pt x="4098685" y="1197832"/>
                </a:lnTo>
                <a:lnTo>
                  <a:pt x="4090325" y="1265004"/>
                </a:lnTo>
                <a:lnTo>
                  <a:pt x="4075053" y="1331334"/>
                </a:lnTo>
                <a:lnTo>
                  <a:pt x="4053034" y="1396679"/>
                </a:lnTo>
                <a:lnTo>
                  <a:pt x="4024438" y="1460899"/>
                </a:lnTo>
                <a:lnTo>
                  <a:pt x="3989432" y="1523851"/>
                </a:lnTo>
                <a:lnTo>
                  <a:pt x="3948185" y="1585393"/>
                </a:lnTo>
                <a:lnTo>
                  <a:pt x="3900862" y="1645384"/>
                </a:lnTo>
                <a:lnTo>
                  <a:pt x="3874976" y="1674754"/>
                </a:lnTo>
                <a:lnTo>
                  <a:pt x="3847634" y="1703683"/>
                </a:lnTo>
                <a:lnTo>
                  <a:pt x="3818858" y="1732153"/>
                </a:lnTo>
                <a:lnTo>
                  <a:pt x="3788668" y="1760147"/>
                </a:lnTo>
                <a:lnTo>
                  <a:pt x="3757085" y="1787647"/>
                </a:lnTo>
                <a:lnTo>
                  <a:pt x="3724130" y="1814635"/>
                </a:lnTo>
                <a:lnTo>
                  <a:pt x="3689825" y="1841093"/>
                </a:lnTo>
                <a:lnTo>
                  <a:pt x="3654190" y="1867004"/>
                </a:lnTo>
                <a:lnTo>
                  <a:pt x="3617247" y="1892350"/>
                </a:lnTo>
                <a:lnTo>
                  <a:pt x="3579016" y="1917114"/>
                </a:lnTo>
                <a:lnTo>
                  <a:pt x="3539518" y="1941277"/>
                </a:lnTo>
                <a:lnTo>
                  <a:pt x="3498774" y="1964823"/>
                </a:lnTo>
                <a:lnTo>
                  <a:pt x="3456806" y="1987732"/>
                </a:lnTo>
                <a:lnTo>
                  <a:pt x="3413633" y="2009988"/>
                </a:lnTo>
                <a:lnTo>
                  <a:pt x="3369278" y="2031572"/>
                </a:lnTo>
                <a:lnTo>
                  <a:pt x="3323761" y="2052468"/>
                </a:lnTo>
                <a:lnTo>
                  <a:pt x="3277103" y="2072657"/>
                </a:lnTo>
                <a:lnTo>
                  <a:pt x="3229326" y="2092122"/>
                </a:lnTo>
                <a:lnTo>
                  <a:pt x="3180449" y="2110844"/>
                </a:lnTo>
                <a:lnTo>
                  <a:pt x="3130495" y="2128807"/>
                </a:lnTo>
                <a:lnTo>
                  <a:pt x="3079484" y="2145992"/>
                </a:lnTo>
                <a:lnTo>
                  <a:pt x="3027436" y="2162382"/>
                </a:lnTo>
                <a:lnTo>
                  <a:pt x="2974374" y="2177959"/>
                </a:lnTo>
                <a:lnTo>
                  <a:pt x="2920318" y="2192705"/>
                </a:lnTo>
                <a:lnTo>
                  <a:pt x="2865289" y="2206603"/>
                </a:lnTo>
                <a:lnTo>
                  <a:pt x="2809308" y="2219635"/>
                </a:lnTo>
                <a:lnTo>
                  <a:pt x="2752396" y="2231782"/>
                </a:lnTo>
                <a:lnTo>
                  <a:pt x="2694574" y="2243029"/>
                </a:lnTo>
                <a:lnTo>
                  <a:pt x="2635863" y="2253356"/>
                </a:lnTo>
                <a:lnTo>
                  <a:pt x="2576283" y="2262746"/>
                </a:lnTo>
                <a:lnTo>
                  <a:pt x="2515857" y="2271181"/>
                </a:lnTo>
                <a:lnTo>
                  <a:pt x="2454604" y="2278644"/>
                </a:lnTo>
                <a:lnTo>
                  <a:pt x="2397228" y="2284658"/>
                </a:lnTo>
                <a:lnTo>
                  <a:pt x="2339930" y="2289738"/>
                </a:lnTo>
                <a:lnTo>
                  <a:pt x="2282734" y="2293894"/>
                </a:lnTo>
                <a:lnTo>
                  <a:pt x="2225666" y="2297136"/>
                </a:lnTo>
                <a:lnTo>
                  <a:pt x="2168753" y="2299473"/>
                </a:lnTo>
                <a:lnTo>
                  <a:pt x="2112018" y="2300914"/>
                </a:lnTo>
                <a:lnTo>
                  <a:pt x="2055488" y="2301470"/>
                </a:lnTo>
                <a:lnTo>
                  <a:pt x="1999188" y="2301149"/>
                </a:lnTo>
                <a:lnTo>
                  <a:pt x="1943144" y="2299961"/>
                </a:lnTo>
                <a:lnTo>
                  <a:pt x="1887381" y="2297915"/>
                </a:lnTo>
                <a:lnTo>
                  <a:pt x="1831925" y="2295022"/>
                </a:lnTo>
                <a:lnTo>
                  <a:pt x="1776801" y="2291290"/>
                </a:lnTo>
                <a:lnTo>
                  <a:pt x="1722034" y="2286729"/>
                </a:lnTo>
                <a:lnTo>
                  <a:pt x="1667650" y="2281349"/>
                </a:lnTo>
                <a:lnTo>
                  <a:pt x="1613675" y="2275159"/>
                </a:lnTo>
                <a:lnTo>
                  <a:pt x="1560134" y="2268169"/>
                </a:lnTo>
                <a:lnTo>
                  <a:pt x="1507052" y="2260387"/>
                </a:lnTo>
                <a:lnTo>
                  <a:pt x="1454455" y="2251825"/>
                </a:lnTo>
                <a:lnTo>
                  <a:pt x="1402368" y="2242490"/>
                </a:lnTo>
                <a:lnTo>
                  <a:pt x="1350817" y="2232393"/>
                </a:lnTo>
                <a:lnTo>
                  <a:pt x="1299827" y="2221543"/>
                </a:lnTo>
                <a:lnTo>
                  <a:pt x="1249425" y="2209950"/>
                </a:lnTo>
                <a:lnTo>
                  <a:pt x="1199634" y="2197623"/>
                </a:lnTo>
                <a:lnTo>
                  <a:pt x="1150481" y="2184572"/>
                </a:lnTo>
                <a:lnTo>
                  <a:pt x="1101991" y="2170805"/>
                </a:lnTo>
                <a:lnTo>
                  <a:pt x="1054190" y="2156334"/>
                </a:lnTo>
                <a:lnTo>
                  <a:pt x="1007104" y="2141166"/>
                </a:lnTo>
                <a:lnTo>
                  <a:pt x="960756" y="2125313"/>
                </a:lnTo>
                <a:lnTo>
                  <a:pt x="915174" y="2108782"/>
                </a:lnTo>
                <a:lnTo>
                  <a:pt x="870382" y="2091584"/>
                </a:lnTo>
                <a:lnTo>
                  <a:pt x="826407" y="2073728"/>
                </a:lnTo>
                <a:lnTo>
                  <a:pt x="783272" y="2055224"/>
                </a:lnTo>
                <a:lnTo>
                  <a:pt x="741005" y="2036082"/>
                </a:lnTo>
                <a:lnTo>
                  <a:pt x="699630" y="2016309"/>
                </a:lnTo>
                <a:lnTo>
                  <a:pt x="659174" y="1995918"/>
                </a:lnTo>
                <a:lnTo>
                  <a:pt x="619660" y="1974915"/>
                </a:lnTo>
                <a:lnTo>
                  <a:pt x="581115" y="1953312"/>
                </a:lnTo>
                <a:lnTo>
                  <a:pt x="543565" y="1931118"/>
                </a:lnTo>
                <a:lnTo>
                  <a:pt x="507034" y="1908342"/>
                </a:lnTo>
                <a:lnTo>
                  <a:pt x="471549" y="1884994"/>
                </a:lnTo>
                <a:lnTo>
                  <a:pt x="437134" y="1861083"/>
                </a:lnTo>
                <a:lnTo>
                  <a:pt x="403816" y="1836619"/>
                </a:lnTo>
                <a:lnTo>
                  <a:pt x="371619" y="1811611"/>
                </a:lnTo>
                <a:lnTo>
                  <a:pt x="340570" y="1786069"/>
                </a:lnTo>
                <a:lnTo>
                  <a:pt x="310692" y="1760002"/>
                </a:lnTo>
                <a:lnTo>
                  <a:pt x="282014" y="1733420"/>
                </a:lnTo>
                <a:lnTo>
                  <a:pt x="254558" y="1706332"/>
                </a:lnTo>
                <a:lnTo>
                  <a:pt x="203420" y="1650677"/>
                </a:lnTo>
                <a:lnTo>
                  <a:pt x="157482" y="1593113"/>
                </a:lnTo>
                <a:lnTo>
                  <a:pt x="116947" y="1533717"/>
                </a:lnTo>
                <a:lnTo>
                  <a:pt x="82020" y="1472564"/>
                </a:lnTo>
                <a:lnTo>
                  <a:pt x="52904" y="1409730"/>
                </a:lnTo>
                <a:lnTo>
                  <a:pt x="29143" y="1343119"/>
                </a:lnTo>
                <a:lnTo>
                  <a:pt x="11984" y="1274114"/>
                </a:lnTo>
                <a:lnTo>
                  <a:pt x="2325" y="1205456"/>
                </a:lnTo>
                <a:lnTo>
                  <a:pt x="0" y="1137286"/>
                </a:lnTo>
                <a:lnTo>
                  <a:pt x="1534" y="1103429"/>
                </a:lnTo>
                <a:lnTo>
                  <a:pt x="9893" y="1036257"/>
                </a:lnTo>
                <a:lnTo>
                  <a:pt x="25166" y="969927"/>
                </a:lnTo>
                <a:lnTo>
                  <a:pt x="47185" y="904582"/>
                </a:lnTo>
                <a:lnTo>
                  <a:pt x="75781" y="840362"/>
                </a:lnTo>
                <a:lnTo>
                  <a:pt x="110787" y="777410"/>
                </a:lnTo>
                <a:lnTo>
                  <a:pt x="152034" y="715868"/>
                </a:lnTo>
                <a:lnTo>
                  <a:pt x="199356" y="655877"/>
                </a:lnTo>
                <a:lnTo>
                  <a:pt x="225243" y="626507"/>
                </a:lnTo>
                <a:lnTo>
                  <a:pt x="252585" y="597578"/>
                </a:lnTo>
                <a:lnTo>
                  <a:pt x="281361" y="569108"/>
                </a:lnTo>
                <a:lnTo>
                  <a:pt x="311551" y="541114"/>
                </a:lnTo>
                <a:lnTo>
                  <a:pt x="343134" y="513614"/>
                </a:lnTo>
                <a:lnTo>
                  <a:pt x="376089" y="486626"/>
                </a:lnTo>
                <a:lnTo>
                  <a:pt x="410394" y="460168"/>
                </a:lnTo>
                <a:lnTo>
                  <a:pt x="446029" y="434257"/>
                </a:lnTo>
                <a:lnTo>
                  <a:pt x="482972" y="408910"/>
                </a:lnTo>
                <a:lnTo>
                  <a:pt x="521203" y="384147"/>
                </a:lnTo>
                <a:lnTo>
                  <a:pt x="560701" y="359984"/>
                </a:lnTo>
                <a:lnTo>
                  <a:pt x="601445" y="336438"/>
                </a:lnTo>
                <a:lnTo>
                  <a:pt x="643413" y="313529"/>
                </a:lnTo>
                <a:lnTo>
                  <a:pt x="686586" y="291273"/>
                </a:lnTo>
                <a:lnTo>
                  <a:pt x="730941" y="269689"/>
                </a:lnTo>
                <a:lnTo>
                  <a:pt x="776458" y="248793"/>
                </a:lnTo>
                <a:lnTo>
                  <a:pt x="823115" y="228604"/>
                </a:lnTo>
                <a:lnTo>
                  <a:pt x="870893" y="209139"/>
                </a:lnTo>
                <a:lnTo>
                  <a:pt x="919770" y="190417"/>
                </a:lnTo>
                <a:lnTo>
                  <a:pt x="969724" y="172454"/>
                </a:lnTo>
                <a:lnTo>
                  <a:pt x="1020735" y="155269"/>
                </a:lnTo>
                <a:lnTo>
                  <a:pt x="1072782" y="138879"/>
                </a:lnTo>
                <a:lnTo>
                  <a:pt x="1125845" y="123302"/>
                </a:lnTo>
                <a:lnTo>
                  <a:pt x="1179901" y="108556"/>
                </a:lnTo>
                <a:lnTo>
                  <a:pt x="1234930" y="94658"/>
                </a:lnTo>
                <a:lnTo>
                  <a:pt x="1290911" y="81626"/>
                </a:lnTo>
                <a:lnTo>
                  <a:pt x="1347823" y="69478"/>
                </a:lnTo>
                <a:lnTo>
                  <a:pt x="1405645" y="58232"/>
                </a:lnTo>
                <a:lnTo>
                  <a:pt x="1464356" y="47905"/>
                </a:lnTo>
                <a:lnTo>
                  <a:pt x="1523936" y="38515"/>
                </a:lnTo>
                <a:lnTo>
                  <a:pt x="1584362" y="30079"/>
                </a:lnTo>
                <a:lnTo>
                  <a:pt x="1645614" y="22616"/>
                </a:lnTo>
                <a:lnTo>
                  <a:pt x="1700247" y="16871"/>
                </a:lnTo>
                <a:lnTo>
                  <a:pt x="1754907" y="11973"/>
                </a:lnTo>
                <a:lnTo>
                  <a:pt x="1809568" y="7918"/>
                </a:lnTo>
                <a:lnTo>
                  <a:pt x="1864204" y="4699"/>
                </a:lnTo>
                <a:lnTo>
                  <a:pt x="1918790" y="2311"/>
                </a:lnTo>
                <a:lnTo>
                  <a:pt x="1973299" y="746"/>
                </a:lnTo>
                <a:lnTo>
                  <a:pt x="2027705" y="0"/>
                </a:lnTo>
                <a:lnTo>
                  <a:pt x="2081982" y="65"/>
                </a:lnTo>
                <a:lnTo>
                  <a:pt x="2136105" y="936"/>
                </a:lnTo>
                <a:lnTo>
                  <a:pt x="2190046" y="2607"/>
                </a:lnTo>
                <a:lnTo>
                  <a:pt x="2243781" y="5071"/>
                </a:lnTo>
                <a:lnTo>
                  <a:pt x="2297282" y="8323"/>
                </a:lnTo>
                <a:lnTo>
                  <a:pt x="2350525" y="12357"/>
                </a:lnTo>
                <a:lnTo>
                  <a:pt x="2403482" y="17165"/>
                </a:lnTo>
                <a:lnTo>
                  <a:pt x="2456128" y="22743"/>
                </a:lnTo>
                <a:lnTo>
                  <a:pt x="2508438" y="29085"/>
                </a:lnTo>
                <a:lnTo>
                  <a:pt x="2560384" y="36183"/>
                </a:lnTo>
                <a:lnTo>
                  <a:pt x="2611940" y="44032"/>
                </a:lnTo>
                <a:lnTo>
                  <a:pt x="2663082" y="52626"/>
                </a:lnTo>
                <a:lnTo>
                  <a:pt x="2713782" y="61958"/>
                </a:lnTo>
                <a:lnTo>
                  <a:pt x="2764014" y="72024"/>
                </a:lnTo>
                <a:lnTo>
                  <a:pt x="2813754" y="82815"/>
                </a:lnTo>
                <a:lnTo>
                  <a:pt x="2862974" y="94328"/>
                </a:lnTo>
                <a:lnTo>
                  <a:pt x="2911648" y="106554"/>
                </a:lnTo>
                <a:lnTo>
                  <a:pt x="2959751" y="119489"/>
                </a:lnTo>
                <a:lnTo>
                  <a:pt x="3007256" y="133126"/>
                </a:lnTo>
                <a:lnTo>
                  <a:pt x="3054138" y="147459"/>
                </a:lnTo>
                <a:lnTo>
                  <a:pt x="3100370" y="162483"/>
                </a:lnTo>
                <a:lnTo>
                  <a:pt x="3145926" y="178190"/>
                </a:lnTo>
                <a:lnTo>
                  <a:pt x="3190781" y="194574"/>
                </a:lnTo>
                <a:lnTo>
                  <a:pt x="3234908" y="211631"/>
                </a:lnTo>
                <a:lnTo>
                  <a:pt x="3278281" y="229353"/>
                </a:lnTo>
                <a:lnTo>
                  <a:pt x="3320875" y="247735"/>
                </a:lnTo>
                <a:lnTo>
                  <a:pt x="3362662" y="266770"/>
                </a:lnTo>
                <a:lnTo>
                  <a:pt x="3403617" y="286452"/>
                </a:lnTo>
                <a:lnTo>
                  <a:pt x="3443715" y="306775"/>
                </a:lnTo>
                <a:lnTo>
                  <a:pt x="3482929" y="327734"/>
                </a:lnTo>
                <a:lnTo>
                  <a:pt x="3521232" y="349322"/>
                </a:lnTo>
                <a:lnTo>
                  <a:pt x="3558600" y="371532"/>
                </a:lnTo>
                <a:lnTo>
                  <a:pt x="3595005" y="394360"/>
                </a:lnTo>
                <a:lnTo>
                  <a:pt x="3630422" y="417798"/>
                </a:lnTo>
                <a:lnTo>
                  <a:pt x="3664825" y="441840"/>
                </a:lnTo>
                <a:lnTo>
                  <a:pt x="3698188" y="466482"/>
                </a:lnTo>
                <a:lnTo>
                  <a:pt x="3730484" y="491715"/>
                </a:lnTo>
                <a:lnTo>
                  <a:pt x="3761688" y="517535"/>
                </a:lnTo>
                <a:lnTo>
                  <a:pt x="6045529" y="227086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2057" y="2908173"/>
            <a:ext cx="1270318" cy="65242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algn="ctr">
              <a:spcBef>
                <a:spcPts val="48"/>
              </a:spcBef>
            </a:pP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How </a:t>
            </a:r>
            <a:r>
              <a:rPr sz="1400" dirty="0">
                <a:solidFill>
                  <a:srgbClr val="5F5F5F"/>
                </a:solidFill>
                <a:latin typeface="Comic Sans MS"/>
                <a:cs typeface="Comic Sans MS"/>
              </a:rPr>
              <a:t>to</a:t>
            </a:r>
            <a:r>
              <a:rPr sz="1400" spc="-3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explore  </a:t>
            </a: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future 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opportunities?</a:t>
            </a:r>
            <a:endParaRPr sz="14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0982" y="918975"/>
            <a:ext cx="2504758" cy="1273175"/>
          </a:xfrm>
          <a:custGeom>
            <a:avLst/>
            <a:gdLst/>
            <a:ahLst/>
            <a:cxnLst/>
            <a:rect l="l" t="t" r="r" b="b"/>
            <a:pathLst>
              <a:path w="5009515" h="2546350">
                <a:moveTo>
                  <a:pt x="455590" y="838193"/>
                </a:moveTo>
                <a:lnTo>
                  <a:pt x="449839" y="797955"/>
                </a:lnTo>
                <a:lnTo>
                  <a:pt x="448398" y="758126"/>
                </a:lnTo>
                <a:lnTo>
                  <a:pt x="451138" y="718823"/>
                </a:lnTo>
                <a:lnTo>
                  <a:pt x="457929" y="680165"/>
                </a:lnTo>
                <a:lnTo>
                  <a:pt x="468641" y="642269"/>
                </a:lnTo>
                <a:lnTo>
                  <a:pt x="483145" y="605253"/>
                </a:lnTo>
                <a:lnTo>
                  <a:pt x="501311" y="569235"/>
                </a:lnTo>
                <a:lnTo>
                  <a:pt x="523010" y="534332"/>
                </a:lnTo>
                <a:lnTo>
                  <a:pt x="548112" y="500662"/>
                </a:lnTo>
                <a:lnTo>
                  <a:pt x="576487" y="468343"/>
                </a:lnTo>
                <a:lnTo>
                  <a:pt x="608005" y="437492"/>
                </a:lnTo>
                <a:lnTo>
                  <a:pt x="642538" y="408227"/>
                </a:lnTo>
                <a:lnTo>
                  <a:pt x="679956" y="380666"/>
                </a:lnTo>
                <a:lnTo>
                  <a:pt x="720128" y="354927"/>
                </a:lnTo>
                <a:lnTo>
                  <a:pt x="762926" y="331128"/>
                </a:lnTo>
                <a:lnTo>
                  <a:pt x="808219" y="309385"/>
                </a:lnTo>
                <a:lnTo>
                  <a:pt x="855879" y="289817"/>
                </a:lnTo>
                <a:lnTo>
                  <a:pt x="905775" y="272542"/>
                </a:lnTo>
                <a:lnTo>
                  <a:pt x="957778" y="257677"/>
                </a:lnTo>
                <a:lnTo>
                  <a:pt x="1011759" y="245339"/>
                </a:lnTo>
                <a:lnTo>
                  <a:pt x="1067587" y="235648"/>
                </a:lnTo>
                <a:lnTo>
                  <a:pt x="1125134" y="228720"/>
                </a:lnTo>
                <a:lnTo>
                  <a:pt x="1177203" y="225058"/>
                </a:lnTo>
                <a:lnTo>
                  <a:pt x="1229285" y="223812"/>
                </a:lnTo>
                <a:lnTo>
                  <a:pt x="1281208" y="224959"/>
                </a:lnTo>
                <a:lnTo>
                  <a:pt x="1332802" y="228476"/>
                </a:lnTo>
                <a:lnTo>
                  <a:pt x="1383896" y="234339"/>
                </a:lnTo>
                <a:lnTo>
                  <a:pt x="1434320" y="242527"/>
                </a:lnTo>
                <a:lnTo>
                  <a:pt x="1483902" y="253016"/>
                </a:lnTo>
                <a:lnTo>
                  <a:pt x="1532472" y="265783"/>
                </a:lnTo>
                <a:lnTo>
                  <a:pt x="1579860" y="280806"/>
                </a:lnTo>
                <a:lnTo>
                  <a:pt x="1625895" y="298062"/>
                </a:lnTo>
                <a:lnTo>
                  <a:pt x="1652896" y="266180"/>
                </a:lnTo>
                <a:lnTo>
                  <a:pt x="1683202" y="236501"/>
                </a:lnTo>
                <a:lnTo>
                  <a:pt x="1716561" y="209081"/>
                </a:lnTo>
                <a:lnTo>
                  <a:pt x="1752723" y="183970"/>
                </a:lnTo>
                <a:lnTo>
                  <a:pt x="1791437" y="161224"/>
                </a:lnTo>
                <a:lnTo>
                  <a:pt x="1832452" y="140895"/>
                </a:lnTo>
                <a:lnTo>
                  <a:pt x="1875519" y="123035"/>
                </a:lnTo>
                <a:lnTo>
                  <a:pt x="1920385" y="107700"/>
                </a:lnTo>
                <a:lnTo>
                  <a:pt x="1966801" y="94940"/>
                </a:lnTo>
                <a:lnTo>
                  <a:pt x="2014516" y="84811"/>
                </a:lnTo>
                <a:lnTo>
                  <a:pt x="2063279" y="77365"/>
                </a:lnTo>
                <a:lnTo>
                  <a:pt x="2112840" y="72655"/>
                </a:lnTo>
                <a:lnTo>
                  <a:pt x="2162947" y="70734"/>
                </a:lnTo>
                <a:lnTo>
                  <a:pt x="2213352" y="71656"/>
                </a:lnTo>
                <a:lnTo>
                  <a:pt x="2263801" y="75474"/>
                </a:lnTo>
                <a:lnTo>
                  <a:pt x="2314047" y="82241"/>
                </a:lnTo>
                <a:lnTo>
                  <a:pt x="2363836" y="92011"/>
                </a:lnTo>
                <a:lnTo>
                  <a:pt x="2412920" y="104836"/>
                </a:lnTo>
                <a:lnTo>
                  <a:pt x="2461047" y="120770"/>
                </a:lnTo>
                <a:lnTo>
                  <a:pt x="2499742" y="136305"/>
                </a:lnTo>
                <a:lnTo>
                  <a:pt x="2536675" y="153710"/>
                </a:lnTo>
                <a:lnTo>
                  <a:pt x="2571703" y="172901"/>
                </a:lnTo>
                <a:lnTo>
                  <a:pt x="2604684" y="193795"/>
                </a:lnTo>
                <a:lnTo>
                  <a:pt x="2630084" y="162555"/>
                </a:lnTo>
                <a:lnTo>
                  <a:pt x="2659337" y="133803"/>
                </a:lnTo>
                <a:lnTo>
                  <a:pt x="2692104" y="107617"/>
                </a:lnTo>
                <a:lnTo>
                  <a:pt x="2728042" y="84077"/>
                </a:lnTo>
                <a:lnTo>
                  <a:pt x="2766812" y="63260"/>
                </a:lnTo>
                <a:lnTo>
                  <a:pt x="2808073" y="45247"/>
                </a:lnTo>
                <a:lnTo>
                  <a:pt x="2851484" y="30116"/>
                </a:lnTo>
                <a:lnTo>
                  <a:pt x="2896704" y="17947"/>
                </a:lnTo>
                <a:lnTo>
                  <a:pt x="2943394" y="8819"/>
                </a:lnTo>
                <a:lnTo>
                  <a:pt x="2991211" y="2810"/>
                </a:lnTo>
                <a:lnTo>
                  <a:pt x="3039817" y="0"/>
                </a:lnTo>
                <a:lnTo>
                  <a:pt x="3088869" y="467"/>
                </a:lnTo>
                <a:lnTo>
                  <a:pt x="3138028" y="4291"/>
                </a:lnTo>
                <a:lnTo>
                  <a:pt x="3186952" y="11551"/>
                </a:lnTo>
                <a:lnTo>
                  <a:pt x="3235302" y="22327"/>
                </a:lnTo>
                <a:lnTo>
                  <a:pt x="3282737" y="36696"/>
                </a:lnTo>
                <a:lnTo>
                  <a:pt x="3332836" y="56581"/>
                </a:lnTo>
                <a:lnTo>
                  <a:pt x="3379209" y="80241"/>
                </a:lnTo>
                <a:lnTo>
                  <a:pt x="3421415" y="107401"/>
                </a:lnTo>
                <a:lnTo>
                  <a:pt x="3459013" y="137788"/>
                </a:lnTo>
                <a:lnTo>
                  <a:pt x="3493878" y="111835"/>
                </a:lnTo>
                <a:lnTo>
                  <a:pt x="3531316" y="88556"/>
                </a:lnTo>
                <a:lnTo>
                  <a:pt x="3571048" y="67967"/>
                </a:lnTo>
                <a:lnTo>
                  <a:pt x="3612792" y="50082"/>
                </a:lnTo>
                <a:lnTo>
                  <a:pt x="3656270" y="34918"/>
                </a:lnTo>
                <a:lnTo>
                  <a:pt x="3701202" y="22491"/>
                </a:lnTo>
                <a:lnTo>
                  <a:pt x="3747306" y="12816"/>
                </a:lnTo>
                <a:lnTo>
                  <a:pt x="3794305" y="5909"/>
                </a:lnTo>
                <a:lnTo>
                  <a:pt x="3841918" y="1787"/>
                </a:lnTo>
                <a:lnTo>
                  <a:pt x="3889864" y="464"/>
                </a:lnTo>
                <a:lnTo>
                  <a:pt x="3937864" y="1957"/>
                </a:lnTo>
                <a:lnTo>
                  <a:pt x="3985639" y="6282"/>
                </a:lnTo>
                <a:lnTo>
                  <a:pt x="4032908" y="13453"/>
                </a:lnTo>
                <a:lnTo>
                  <a:pt x="4079392" y="23488"/>
                </a:lnTo>
                <a:lnTo>
                  <a:pt x="4124810" y="36402"/>
                </a:lnTo>
                <a:lnTo>
                  <a:pt x="4168883" y="52211"/>
                </a:lnTo>
                <a:lnTo>
                  <a:pt x="4211331" y="70930"/>
                </a:lnTo>
                <a:lnTo>
                  <a:pt x="4251874" y="92576"/>
                </a:lnTo>
                <a:lnTo>
                  <a:pt x="4298905" y="123510"/>
                </a:lnTo>
                <a:lnTo>
                  <a:pt x="4340214" y="157760"/>
                </a:lnTo>
                <a:lnTo>
                  <a:pt x="4375476" y="194938"/>
                </a:lnTo>
                <a:lnTo>
                  <a:pt x="4404368" y="234656"/>
                </a:lnTo>
                <a:lnTo>
                  <a:pt x="4426563" y="276526"/>
                </a:lnTo>
                <a:lnTo>
                  <a:pt x="4441739" y="320160"/>
                </a:lnTo>
                <a:lnTo>
                  <a:pt x="4498397" y="332882"/>
                </a:lnTo>
                <a:lnTo>
                  <a:pt x="4552068" y="348983"/>
                </a:lnTo>
                <a:lnTo>
                  <a:pt x="4602572" y="368242"/>
                </a:lnTo>
                <a:lnTo>
                  <a:pt x="4649726" y="390439"/>
                </a:lnTo>
                <a:lnTo>
                  <a:pt x="4693350" y="415353"/>
                </a:lnTo>
                <a:lnTo>
                  <a:pt x="4733261" y="442765"/>
                </a:lnTo>
                <a:lnTo>
                  <a:pt x="4769280" y="472453"/>
                </a:lnTo>
                <a:lnTo>
                  <a:pt x="4801223" y="504198"/>
                </a:lnTo>
                <a:lnTo>
                  <a:pt x="4828911" y="537778"/>
                </a:lnTo>
                <a:lnTo>
                  <a:pt x="4852162" y="572974"/>
                </a:lnTo>
                <a:lnTo>
                  <a:pt x="4870794" y="609565"/>
                </a:lnTo>
                <a:lnTo>
                  <a:pt x="4884626" y="647331"/>
                </a:lnTo>
                <a:lnTo>
                  <a:pt x="4893477" y="686051"/>
                </a:lnTo>
                <a:lnTo>
                  <a:pt x="4897166" y="725505"/>
                </a:lnTo>
                <a:lnTo>
                  <a:pt x="4895510" y="765473"/>
                </a:lnTo>
                <a:lnTo>
                  <a:pt x="4888330" y="805733"/>
                </a:lnTo>
                <a:lnTo>
                  <a:pt x="4875444" y="846067"/>
                </a:lnTo>
                <a:lnTo>
                  <a:pt x="4855245" y="888643"/>
                </a:lnTo>
                <a:lnTo>
                  <a:pt x="4847123" y="902455"/>
                </a:lnTo>
                <a:lnTo>
                  <a:pt x="4882611" y="937110"/>
                </a:lnTo>
                <a:lnTo>
                  <a:pt x="4913660" y="972998"/>
                </a:lnTo>
                <a:lnTo>
                  <a:pt x="4940301" y="1009951"/>
                </a:lnTo>
                <a:lnTo>
                  <a:pt x="4962567" y="1047799"/>
                </a:lnTo>
                <a:lnTo>
                  <a:pt x="4980490" y="1086373"/>
                </a:lnTo>
                <a:lnTo>
                  <a:pt x="4994103" y="1125503"/>
                </a:lnTo>
                <a:lnTo>
                  <a:pt x="5003436" y="1165020"/>
                </a:lnTo>
                <a:lnTo>
                  <a:pt x="5008523" y="1204755"/>
                </a:lnTo>
                <a:lnTo>
                  <a:pt x="5009395" y="1244538"/>
                </a:lnTo>
                <a:lnTo>
                  <a:pt x="5006085" y="1284201"/>
                </a:lnTo>
                <a:lnTo>
                  <a:pt x="4998625" y="1323573"/>
                </a:lnTo>
                <a:lnTo>
                  <a:pt x="4987048" y="1362485"/>
                </a:lnTo>
                <a:lnTo>
                  <a:pt x="4971384" y="1400768"/>
                </a:lnTo>
                <a:lnTo>
                  <a:pt x="4951667" y="1438254"/>
                </a:lnTo>
                <a:lnTo>
                  <a:pt x="4927929" y="1474771"/>
                </a:lnTo>
                <a:lnTo>
                  <a:pt x="4900201" y="1510152"/>
                </a:lnTo>
                <a:lnTo>
                  <a:pt x="4868516" y="1544226"/>
                </a:lnTo>
                <a:lnTo>
                  <a:pt x="4832907" y="1576825"/>
                </a:lnTo>
                <a:lnTo>
                  <a:pt x="4793404" y="1607778"/>
                </a:lnTo>
                <a:lnTo>
                  <a:pt x="4750042" y="1636918"/>
                </a:lnTo>
                <a:lnTo>
                  <a:pt x="4702851" y="1664074"/>
                </a:lnTo>
                <a:lnTo>
                  <a:pt x="4661822" y="1684462"/>
                </a:lnTo>
                <a:lnTo>
                  <a:pt x="4619126" y="1702928"/>
                </a:lnTo>
                <a:lnTo>
                  <a:pt x="4574906" y="1719429"/>
                </a:lnTo>
                <a:lnTo>
                  <a:pt x="4529305" y="1733924"/>
                </a:lnTo>
                <a:lnTo>
                  <a:pt x="4482466" y="1746371"/>
                </a:lnTo>
                <a:lnTo>
                  <a:pt x="4434531" y="1756728"/>
                </a:lnTo>
                <a:lnTo>
                  <a:pt x="4385644" y="1764954"/>
                </a:lnTo>
                <a:lnTo>
                  <a:pt x="4335948" y="1771008"/>
                </a:lnTo>
                <a:lnTo>
                  <a:pt x="4333274" y="1808998"/>
                </a:lnTo>
                <a:lnTo>
                  <a:pt x="4315153" y="1882255"/>
                </a:lnTo>
                <a:lnTo>
                  <a:pt x="4300052" y="1917283"/>
                </a:lnTo>
                <a:lnTo>
                  <a:pt x="4281157" y="1951088"/>
                </a:lnTo>
                <a:lnTo>
                  <a:pt x="4258641" y="1983550"/>
                </a:lnTo>
                <a:lnTo>
                  <a:pt x="4232677" y="2014551"/>
                </a:lnTo>
                <a:lnTo>
                  <a:pt x="4203441" y="2043972"/>
                </a:lnTo>
                <a:lnTo>
                  <a:pt x="4171105" y="2071696"/>
                </a:lnTo>
                <a:lnTo>
                  <a:pt x="4135843" y="2097604"/>
                </a:lnTo>
                <a:lnTo>
                  <a:pt x="4097830" y="2121577"/>
                </a:lnTo>
                <a:lnTo>
                  <a:pt x="4057238" y="2143498"/>
                </a:lnTo>
                <a:lnTo>
                  <a:pt x="4014243" y="2163247"/>
                </a:lnTo>
                <a:lnTo>
                  <a:pt x="3969017" y="2180706"/>
                </a:lnTo>
                <a:lnTo>
                  <a:pt x="3921735" y="2195757"/>
                </a:lnTo>
                <a:lnTo>
                  <a:pt x="3872570" y="2208282"/>
                </a:lnTo>
                <a:lnTo>
                  <a:pt x="3821697" y="2218162"/>
                </a:lnTo>
                <a:lnTo>
                  <a:pt x="3769288" y="2225278"/>
                </a:lnTo>
                <a:lnTo>
                  <a:pt x="3715518" y="2229513"/>
                </a:lnTo>
                <a:lnTo>
                  <a:pt x="3660562" y="2230748"/>
                </a:lnTo>
                <a:lnTo>
                  <a:pt x="3607798" y="2228990"/>
                </a:lnTo>
                <a:lnTo>
                  <a:pt x="3555582" y="2224397"/>
                </a:lnTo>
                <a:lnTo>
                  <a:pt x="3504154" y="2217012"/>
                </a:lnTo>
                <a:lnTo>
                  <a:pt x="3453749" y="2206876"/>
                </a:lnTo>
                <a:lnTo>
                  <a:pt x="3404607" y="2194032"/>
                </a:lnTo>
                <a:lnTo>
                  <a:pt x="3356963" y="2178523"/>
                </a:lnTo>
                <a:lnTo>
                  <a:pt x="3311058" y="2160390"/>
                </a:lnTo>
                <a:lnTo>
                  <a:pt x="3293823" y="2195608"/>
                </a:lnTo>
                <a:lnTo>
                  <a:pt x="3273490" y="2229472"/>
                </a:lnTo>
                <a:lnTo>
                  <a:pt x="3250203" y="2261928"/>
                </a:lnTo>
                <a:lnTo>
                  <a:pt x="3224108" y="2292921"/>
                </a:lnTo>
                <a:lnTo>
                  <a:pt x="3195351" y="2322399"/>
                </a:lnTo>
                <a:lnTo>
                  <a:pt x="3164075" y="2350306"/>
                </a:lnTo>
                <a:lnTo>
                  <a:pt x="3130427" y="2376590"/>
                </a:lnTo>
                <a:lnTo>
                  <a:pt x="3094551" y="2401196"/>
                </a:lnTo>
                <a:lnTo>
                  <a:pt x="3056593" y="2424070"/>
                </a:lnTo>
                <a:lnTo>
                  <a:pt x="3016698" y="2445159"/>
                </a:lnTo>
                <a:lnTo>
                  <a:pt x="2975010" y="2464408"/>
                </a:lnTo>
                <a:lnTo>
                  <a:pt x="2931677" y="2481763"/>
                </a:lnTo>
                <a:lnTo>
                  <a:pt x="2886842" y="2497171"/>
                </a:lnTo>
                <a:lnTo>
                  <a:pt x="2840650" y="2510579"/>
                </a:lnTo>
                <a:lnTo>
                  <a:pt x="2793247" y="2521930"/>
                </a:lnTo>
                <a:lnTo>
                  <a:pt x="2744779" y="2531173"/>
                </a:lnTo>
                <a:lnTo>
                  <a:pt x="2695389" y="2538253"/>
                </a:lnTo>
                <a:lnTo>
                  <a:pt x="2645224" y="2543116"/>
                </a:lnTo>
                <a:lnTo>
                  <a:pt x="2594429" y="2545708"/>
                </a:lnTo>
                <a:lnTo>
                  <a:pt x="2543148" y="2545976"/>
                </a:lnTo>
                <a:lnTo>
                  <a:pt x="2491528" y="2543865"/>
                </a:lnTo>
                <a:lnTo>
                  <a:pt x="2439713" y="2539321"/>
                </a:lnTo>
                <a:lnTo>
                  <a:pt x="2387848" y="2532291"/>
                </a:lnTo>
                <a:lnTo>
                  <a:pt x="2336079" y="2522721"/>
                </a:lnTo>
                <a:lnTo>
                  <a:pt x="2284841" y="2510584"/>
                </a:lnTo>
                <a:lnTo>
                  <a:pt x="2235166" y="2496093"/>
                </a:lnTo>
                <a:lnTo>
                  <a:pt x="2187210" y="2479328"/>
                </a:lnTo>
                <a:lnTo>
                  <a:pt x="2141124" y="2460365"/>
                </a:lnTo>
                <a:lnTo>
                  <a:pt x="2097065" y="2439282"/>
                </a:lnTo>
                <a:lnTo>
                  <a:pt x="2055184" y="2416157"/>
                </a:lnTo>
                <a:lnTo>
                  <a:pt x="2015637" y="2391067"/>
                </a:lnTo>
                <a:lnTo>
                  <a:pt x="1978577" y="2364091"/>
                </a:lnTo>
                <a:lnTo>
                  <a:pt x="1944158" y="2335305"/>
                </a:lnTo>
                <a:lnTo>
                  <a:pt x="1912534" y="2304789"/>
                </a:lnTo>
                <a:lnTo>
                  <a:pt x="1866731" y="2322693"/>
                </a:lnTo>
                <a:lnTo>
                  <a:pt x="1820077" y="2338536"/>
                </a:lnTo>
                <a:lnTo>
                  <a:pt x="1772687" y="2352338"/>
                </a:lnTo>
                <a:lnTo>
                  <a:pt x="1724677" y="2364119"/>
                </a:lnTo>
                <a:lnTo>
                  <a:pt x="1676161" y="2373899"/>
                </a:lnTo>
                <a:lnTo>
                  <a:pt x="1627255" y="2381698"/>
                </a:lnTo>
                <a:lnTo>
                  <a:pt x="1578073" y="2387535"/>
                </a:lnTo>
                <a:lnTo>
                  <a:pt x="1528731" y="2391432"/>
                </a:lnTo>
                <a:lnTo>
                  <a:pt x="1479345" y="2393407"/>
                </a:lnTo>
                <a:lnTo>
                  <a:pt x="1430028" y="2393481"/>
                </a:lnTo>
                <a:lnTo>
                  <a:pt x="1380897" y="2391673"/>
                </a:lnTo>
                <a:lnTo>
                  <a:pt x="1332066" y="2388004"/>
                </a:lnTo>
                <a:lnTo>
                  <a:pt x="1283651" y="2382494"/>
                </a:lnTo>
                <a:lnTo>
                  <a:pt x="1235766" y="2375163"/>
                </a:lnTo>
                <a:lnTo>
                  <a:pt x="1188528" y="2366029"/>
                </a:lnTo>
                <a:lnTo>
                  <a:pt x="1142050" y="2355115"/>
                </a:lnTo>
                <a:lnTo>
                  <a:pt x="1096449" y="2342439"/>
                </a:lnTo>
                <a:lnTo>
                  <a:pt x="1051838" y="2328021"/>
                </a:lnTo>
                <a:lnTo>
                  <a:pt x="1008334" y="2311881"/>
                </a:lnTo>
                <a:lnTo>
                  <a:pt x="966052" y="2294040"/>
                </a:lnTo>
                <a:lnTo>
                  <a:pt x="925107" y="2274517"/>
                </a:lnTo>
                <a:lnTo>
                  <a:pt x="885613" y="2253332"/>
                </a:lnTo>
                <a:lnTo>
                  <a:pt x="847686" y="2230506"/>
                </a:lnTo>
                <a:lnTo>
                  <a:pt x="811441" y="2206058"/>
                </a:lnTo>
                <a:lnTo>
                  <a:pt x="776994" y="2180007"/>
                </a:lnTo>
                <a:lnTo>
                  <a:pt x="744459" y="2152375"/>
                </a:lnTo>
                <a:lnTo>
                  <a:pt x="713951" y="2123181"/>
                </a:lnTo>
                <a:lnTo>
                  <a:pt x="685587" y="2092445"/>
                </a:lnTo>
                <a:lnTo>
                  <a:pt x="682412" y="2088762"/>
                </a:lnTo>
                <a:lnTo>
                  <a:pt x="679237" y="2085079"/>
                </a:lnTo>
                <a:lnTo>
                  <a:pt x="676189" y="2081269"/>
                </a:lnTo>
                <a:lnTo>
                  <a:pt x="621195" y="2083671"/>
                </a:lnTo>
                <a:lnTo>
                  <a:pt x="567238" y="2082009"/>
                </a:lnTo>
                <a:lnTo>
                  <a:pt x="514660" y="2076471"/>
                </a:lnTo>
                <a:lnTo>
                  <a:pt x="463802" y="2067244"/>
                </a:lnTo>
                <a:lnTo>
                  <a:pt x="415006" y="2054514"/>
                </a:lnTo>
                <a:lnTo>
                  <a:pt x="368615" y="2038469"/>
                </a:lnTo>
                <a:lnTo>
                  <a:pt x="324970" y="2019295"/>
                </a:lnTo>
                <a:lnTo>
                  <a:pt x="284414" y="1997179"/>
                </a:lnTo>
                <a:lnTo>
                  <a:pt x="247289" y="1972309"/>
                </a:lnTo>
                <a:lnTo>
                  <a:pt x="213937" y="1944871"/>
                </a:lnTo>
                <a:lnTo>
                  <a:pt x="184699" y="1915052"/>
                </a:lnTo>
                <a:lnTo>
                  <a:pt x="159918" y="1883039"/>
                </a:lnTo>
                <a:lnTo>
                  <a:pt x="139936" y="1849019"/>
                </a:lnTo>
                <a:lnTo>
                  <a:pt x="125095" y="1813179"/>
                </a:lnTo>
                <a:lnTo>
                  <a:pt x="115738" y="1775707"/>
                </a:lnTo>
                <a:lnTo>
                  <a:pt x="112333" y="1732079"/>
                </a:lnTo>
                <a:lnTo>
                  <a:pt x="116770" y="1688925"/>
                </a:lnTo>
                <a:lnTo>
                  <a:pt x="128820" y="1646718"/>
                </a:lnTo>
                <a:lnTo>
                  <a:pt x="148255" y="1605930"/>
                </a:lnTo>
                <a:lnTo>
                  <a:pt x="174846" y="1567034"/>
                </a:lnTo>
                <a:lnTo>
                  <a:pt x="208364" y="1530505"/>
                </a:lnTo>
                <a:lnTo>
                  <a:pt x="248580" y="1496815"/>
                </a:lnTo>
                <a:lnTo>
                  <a:pt x="199659" y="1474131"/>
                </a:lnTo>
                <a:lnTo>
                  <a:pt x="155749" y="1448231"/>
                </a:lnTo>
                <a:lnTo>
                  <a:pt x="116984" y="1419474"/>
                </a:lnTo>
                <a:lnTo>
                  <a:pt x="83499" y="1388220"/>
                </a:lnTo>
                <a:lnTo>
                  <a:pt x="55429" y="1354828"/>
                </a:lnTo>
                <a:lnTo>
                  <a:pt x="32909" y="1319660"/>
                </a:lnTo>
                <a:lnTo>
                  <a:pt x="16074" y="1283074"/>
                </a:lnTo>
                <a:lnTo>
                  <a:pt x="5059" y="1245430"/>
                </a:lnTo>
                <a:lnTo>
                  <a:pt x="0" y="1207089"/>
                </a:lnTo>
                <a:lnTo>
                  <a:pt x="1029" y="1168410"/>
                </a:lnTo>
                <a:lnTo>
                  <a:pt x="8284" y="1129754"/>
                </a:lnTo>
                <a:lnTo>
                  <a:pt x="21899" y="1091480"/>
                </a:lnTo>
                <a:lnTo>
                  <a:pt x="42008" y="1053947"/>
                </a:lnTo>
                <a:lnTo>
                  <a:pt x="68748" y="1017517"/>
                </a:lnTo>
                <a:lnTo>
                  <a:pt x="97959" y="986664"/>
                </a:lnTo>
                <a:lnTo>
                  <a:pt x="131334" y="958388"/>
                </a:lnTo>
                <a:lnTo>
                  <a:pt x="168513" y="932850"/>
                </a:lnTo>
                <a:lnTo>
                  <a:pt x="209135" y="910210"/>
                </a:lnTo>
                <a:lnTo>
                  <a:pt x="252840" y="890626"/>
                </a:lnTo>
                <a:lnTo>
                  <a:pt x="299267" y="874261"/>
                </a:lnTo>
                <a:lnTo>
                  <a:pt x="348054" y="861272"/>
                </a:lnTo>
                <a:lnTo>
                  <a:pt x="398843" y="851821"/>
                </a:lnTo>
                <a:lnTo>
                  <a:pt x="451272" y="846067"/>
                </a:lnTo>
                <a:lnTo>
                  <a:pt x="455590" y="838193"/>
                </a:lnTo>
                <a:close/>
              </a:path>
            </a:pathLst>
          </a:custGeom>
          <a:ln w="28955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7572" y="1974405"/>
            <a:ext cx="85153" cy="85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5877" y="189617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283209" h="283210">
                <a:moveTo>
                  <a:pt x="282828" y="141350"/>
                </a:moveTo>
                <a:lnTo>
                  <a:pt x="275626" y="186057"/>
                </a:lnTo>
                <a:lnTo>
                  <a:pt x="255567" y="224892"/>
                </a:lnTo>
                <a:lnTo>
                  <a:pt x="224974" y="255522"/>
                </a:lnTo>
                <a:lnTo>
                  <a:pt x="186170" y="275613"/>
                </a:lnTo>
                <a:lnTo>
                  <a:pt x="141477" y="282828"/>
                </a:lnTo>
                <a:lnTo>
                  <a:pt x="96771" y="275613"/>
                </a:lnTo>
                <a:lnTo>
                  <a:pt x="57936" y="255522"/>
                </a:lnTo>
                <a:lnTo>
                  <a:pt x="27306" y="224892"/>
                </a:lnTo>
                <a:lnTo>
                  <a:pt x="7215" y="186057"/>
                </a:lnTo>
                <a:lnTo>
                  <a:pt x="0" y="141350"/>
                </a:lnTo>
                <a:lnTo>
                  <a:pt x="7215" y="96658"/>
                </a:lnTo>
                <a:lnTo>
                  <a:pt x="27306" y="57854"/>
                </a:lnTo>
                <a:lnTo>
                  <a:pt x="57936" y="27261"/>
                </a:lnTo>
                <a:lnTo>
                  <a:pt x="96771" y="7202"/>
                </a:lnTo>
                <a:lnTo>
                  <a:pt x="141477" y="0"/>
                </a:lnTo>
                <a:lnTo>
                  <a:pt x="186170" y="7202"/>
                </a:lnTo>
                <a:lnTo>
                  <a:pt x="224974" y="27261"/>
                </a:lnTo>
                <a:lnTo>
                  <a:pt x="255567" y="57854"/>
                </a:lnTo>
                <a:lnTo>
                  <a:pt x="275626" y="96658"/>
                </a:lnTo>
                <a:lnTo>
                  <a:pt x="282828" y="141350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85270" y="1792351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424179" h="424179">
                <a:moveTo>
                  <a:pt x="424179" y="212089"/>
                </a:moveTo>
                <a:lnTo>
                  <a:pt x="418583" y="260707"/>
                </a:lnTo>
                <a:lnTo>
                  <a:pt x="402638" y="305344"/>
                </a:lnTo>
                <a:lnTo>
                  <a:pt x="377613" y="344724"/>
                </a:lnTo>
                <a:lnTo>
                  <a:pt x="344777" y="377573"/>
                </a:lnTo>
                <a:lnTo>
                  <a:pt x="305399" y="402615"/>
                </a:lnTo>
                <a:lnTo>
                  <a:pt x="260747" y="418576"/>
                </a:lnTo>
                <a:lnTo>
                  <a:pt x="212089" y="424180"/>
                </a:lnTo>
                <a:lnTo>
                  <a:pt x="163472" y="418576"/>
                </a:lnTo>
                <a:lnTo>
                  <a:pt x="118835" y="402615"/>
                </a:lnTo>
                <a:lnTo>
                  <a:pt x="79455" y="377573"/>
                </a:lnTo>
                <a:lnTo>
                  <a:pt x="46606" y="344724"/>
                </a:lnTo>
                <a:lnTo>
                  <a:pt x="21564" y="305344"/>
                </a:lnTo>
                <a:lnTo>
                  <a:pt x="5603" y="260707"/>
                </a:lnTo>
                <a:lnTo>
                  <a:pt x="0" y="212089"/>
                </a:lnTo>
                <a:lnTo>
                  <a:pt x="5603" y="163472"/>
                </a:lnTo>
                <a:lnTo>
                  <a:pt x="21564" y="118835"/>
                </a:lnTo>
                <a:lnTo>
                  <a:pt x="46606" y="79455"/>
                </a:lnTo>
                <a:lnTo>
                  <a:pt x="79455" y="46606"/>
                </a:lnTo>
                <a:lnTo>
                  <a:pt x="118835" y="21564"/>
                </a:lnTo>
                <a:lnTo>
                  <a:pt x="163472" y="5603"/>
                </a:lnTo>
                <a:lnTo>
                  <a:pt x="212089" y="0"/>
                </a:lnTo>
                <a:lnTo>
                  <a:pt x="260747" y="5603"/>
                </a:lnTo>
                <a:lnTo>
                  <a:pt x="305399" y="21564"/>
                </a:lnTo>
                <a:lnTo>
                  <a:pt x="344777" y="46606"/>
                </a:lnTo>
                <a:lnTo>
                  <a:pt x="377613" y="79455"/>
                </a:lnTo>
                <a:lnTo>
                  <a:pt x="402638" y="118835"/>
                </a:lnTo>
                <a:lnTo>
                  <a:pt x="418583" y="163472"/>
                </a:lnTo>
                <a:lnTo>
                  <a:pt x="424179" y="212089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8002" y="1662367"/>
            <a:ext cx="146685" cy="24130"/>
          </a:xfrm>
          <a:custGeom>
            <a:avLst/>
            <a:gdLst/>
            <a:ahLst/>
            <a:cxnLst/>
            <a:rect l="l" t="t" r="r" b="b"/>
            <a:pathLst>
              <a:path w="293370" h="48260">
                <a:moveTo>
                  <a:pt x="293370" y="46990"/>
                </a:moveTo>
                <a:lnTo>
                  <a:pt x="242243" y="47963"/>
                </a:lnTo>
                <a:lnTo>
                  <a:pt x="191487" y="45334"/>
                </a:lnTo>
                <a:lnTo>
                  <a:pt x="141493" y="39163"/>
                </a:lnTo>
                <a:lnTo>
                  <a:pt x="92653" y="29511"/>
                </a:lnTo>
                <a:lnTo>
                  <a:pt x="45358" y="16436"/>
                </a:lnTo>
                <a:lnTo>
                  <a:pt x="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9902" y="1942783"/>
            <a:ext cx="64453" cy="11430"/>
          </a:xfrm>
          <a:custGeom>
            <a:avLst/>
            <a:gdLst/>
            <a:ahLst/>
            <a:cxnLst/>
            <a:rect l="l" t="t" r="r" b="b"/>
            <a:pathLst>
              <a:path w="128904" h="22860">
                <a:moveTo>
                  <a:pt x="128397" y="0"/>
                </a:moveTo>
                <a:lnTo>
                  <a:pt x="97172" y="7834"/>
                </a:lnTo>
                <a:lnTo>
                  <a:pt x="65293" y="14192"/>
                </a:lnTo>
                <a:lnTo>
                  <a:pt x="32867" y="19073"/>
                </a:lnTo>
                <a:lnTo>
                  <a:pt x="0" y="22479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48450" y="2014982"/>
            <a:ext cx="38735" cy="51435"/>
          </a:xfrm>
          <a:custGeom>
            <a:avLst/>
            <a:gdLst/>
            <a:ahLst/>
            <a:cxnLst/>
            <a:rect l="l" t="t" r="r" b="b"/>
            <a:pathLst>
              <a:path w="77469" h="102870">
                <a:moveTo>
                  <a:pt x="77342" y="102488"/>
                </a:moveTo>
                <a:lnTo>
                  <a:pt x="55060" y="77991"/>
                </a:lnTo>
                <a:lnTo>
                  <a:pt x="34718" y="52720"/>
                </a:lnTo>
                <a:lnTo>
                  <a:pt x="16353" y="26711"/>
                </a:lnTo>
                <a:lnTo>
                  <a:pt x="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86765" y="1938464"/>
            <a:ext cx="15558" cy="56198"/>
          </a:xfrm>
          <a:custGeom>
            <a:avLst/>
            <a:gdLst/>
            <a:ahLst/>
            <a:cxnLst/>
            <a:rect l="l" t="t" r="r" b="b"/>
            <a:pathLst>
              <a:path w="31115" h="112395">
                <a:moveTo>
                  <a:pt x="30988" y="0"/>
                </a:moveTo>
                <a:lnTo>
                  <a:pt x="26467" y="28491"/>
                </a:lnTo>
                <a:lnTo>
                  <a:pt x="19780" y="56769"/>
                </a:lnTo>
                <a:lnTo>
                  <a:pt x="10949" y="84760"/>
                </a:lnTo>
                <a:lnTo>
                  <a:pt x="0" y="112395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9281" y="1590929"/>
            <a:ext cx="188278" cy="210185"/>
          </a:xfrm>
          <a:custGeom>
            <a:avLst/>
            <a:gdLst/>
            <a:ahLst/>
            <a:cxnLst/>
            <a:rect l="l" t="t" r="r" b="b"/>
            <a:pathLst>
              <a:path w="376555" h="420370">
                <a:moveTo>
                  <a:pt x="0" y="0"/>
                </a:moveTo>
                <a:lnTo>
                  <a:pt x="52024" y="19536"/>
                </a:lnTo>
                <a:lnTo>
                  <a:pt x="100833" y="41910"/>
                </a:lnTo>
                <a:lnTo>
                  <a:pt x="146256" y="66930"/>
                </a:lnTo>
                <a:lnTo>
                  <a:pt x="188122" y="94404"/>
                </a:lnTo>
                <a:lnTo>
                  <a:pt x="226259" y="124139"/>
                </a:lnTo>
                <a:lnTo>
                  <a:pt x="260495" y="155943"/>
                </a:lnTo>
                <a:lnTo>
                  <a:pt x="290660" y="189624"/>
                </a:lnTo>
                <a:lnTo>
                  <a:pt x="316583" y="224990"/>
                </a:lnTo>
                <a:lnTo>
                  <a:pt x="338091" y="261849"/>
                </a:lnTo>
                <a:lnTo>
                  <a:pt x="355013" y="300009"/>
                </a:lnTo>
                <a:lnTo>
                  <a:pt x="367179" y="339277"/>
                </a:lnTo>
                <a:lnTo>
                  <a:pt x="374417" y="379461"/>
                </a:lnTo>
                <a:lnTo>
                  <a:pt x="376555" y="42037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69517" y="1367091"/>
            <a:ext cx="83820" cy="79058"/>
          </a:xfrm>
          <a:custGeom>
            <a:avLst/>
            <a:gdLst/>
            <a:ahLst/>
            <a:cxnLst/>
            <a:rect l="l" t="t" r="r" b="b"/>
            <a:pathLst>
              <a:path w="167640" h="158114">
                <a:moveTo>
                  <a:pt x="167640" y="0"/>
                </a:moveTo>
                <a:lnTo>
                  <a:pt x="142756" y="35581"/>
                </a:lnTo>
                <a:lnTo>
                  <a:pt x="113349" y="69339"/>
                </a:lnTo>
                <a:lnTo>
                  <a:pt x="79619" y="101068"/>
                </a:lnTo>
                <a:lnTo>
                  <a:pt x="41769" y="130560"/>
                </a:lnTo>
                <a:lnTo>
                  <a:pt x="0" y="157607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52169" y="1074610"/>
            <a:ext cx="4445" cy="37465"/>
          </a:xfrm>
          <a:custGeom>
            <a:avLst/>
            <a:gdLst/>
            <a:ahLst/>
            <a:cxnLst/>
            <a:rect l="l" t="t" r="r" b="b"/>
            <a:pathLst>
              <a:path w="8890" h="74930">
                <a:moveTo>
                  <a:pt x="0" y="0"/>
                </a:moveTo>
                <a:lnTo>
                  <a:pt x="4192" y="18468"/>
                </a:lnTo>
                <a:lnTo>
                  <a:pt x="7064" y="37068"/>
                </a:lnTo>
                <a:lnTo>
                  <a:pt x="8626" y="55739"/>
                </a:lnTo>
                <a:lnTo>
                  <a:pt x="8890" y="74422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16800" y="983742"/>
            <a:ext cx="43180" cy="47625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94869"/>
                </a:moveTo>
                <a:lnTo>
                  <a:pt x="17682" y="69597"/>
                </a:lnTo>
                <a:lnTo>
                  <a:pt x="37925" y="45291"/>
                </a:lnTo>
                <a:lnTo>
                  <a:pt x="60668" y="22056"/>
                </a:lnTo>
                <a:lnTo>
                  <a:pt x="85851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015035" y="1012888"/>
            <a:ext cx="20955" cy="40958"/>
          </a:xfrm>
          <a:custGeom>
            <a:avLst/>
            <a:gdLst/>
            <a:ahLst/>
            <a:cxnLst/>
            <a:rect l="l" t="t" r="r" b="b"/>
            <a:pathLst>
              <a:path w="41909" h="81914">
                <a:moveTo>
                  <a:pt x="0" y="81915"/>
                </a:moveTo>
                <a:lnTo>
                  <a:pt x="7687" y="60757"/>
                </a:lnTo>
                <a:lnTo>
                  <a:pt x="17208" y="40004"/>
                </a:lnTo>
                <a:lnTo>
                  <a:pt x="28539" y="19728"/>
                </a:lnTo>
                <a:lnTo>
                  <a:pt x="41655" y="0"/>
                </a:lnTo>
              </a:path>
            </a:pathLst>
          </a:custGeom>
          <a:ln w="28955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43611" y="1067752"/>
            <a:ext cx="75565" cy="39688"/>
          </a:xfrm>
          <a:custGeom>
            <a:avLst/>
            <a:gdLst/>
            <a:ahLst/>
            <a:cxnLst/>
            <a:rect l="l" t="t" r="r" b="b"/>
            <a:pathLst>
              <a:path w="151130" h="79375">
                <a:moveTo>
                  <a:pt x="0" y="0"/>
                </a:moveTo>
                <a:lnTo>
                  <a:pt x="40197" y="17420"/>
                </a:lnTo>
                <a:lnTo>
                  <a:pt x="78787" y="36496"/>
                </a:lnTo>
                <a:lnTo>
                  <a:pt x="115639" y="57167"/>
                </a:lnTo>
                <a:lnTo>
                  <a:pt x="150621" y="79375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58777" y="1338072"/>
            <a:ext cx="13335" cy="41910"/>
          </a:xfrm>
          <a:custGeom>
            <a:avLst/>
            <a:gdLst/>
            <a:ahLst/>
            <a:cxnLst/>
            <a:rect l="l" t="t" r="r" b="b"/>
            <a:pathLst>
              <a:path w="26670" h="83819">
                <a:moveTo>
                  <a:pt x="26289" y="83565"/>
                </a:moveTo>
                <a:lnTo>
                  <a:pt x="17912" y="62972"/>
                </a:lnTo>
                <a:lnTo>
                  <a:pt x="10715" y="42163"/>
                </a:lnTo>
                <a:lnTo>
                  <a:pt x="4732" y="21165"/>
                </a:lnTo>
                <a:lnTo>
                  <a:pt x="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7922" y="1136968"/>
            <a:ext cx="1312863" cy="867866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algn="ctr">
              <a:spcBef>
                <a:spcPts val="48"/>
              </a:spcBef>
            </a:pP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Wish, if I</a:t>
            </a:r>
            <a:r>
              <a:rPr sz="1400" spc="-33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could  guess </a:t>
            </a:r>
            <a:r>
              <a:rPr sz="1400" spc="-5" dirty="0">
                <a:solidFill>
                  <a:srgbClr val="5F5F5F"/>
                </a:solidFill>
                <a:latin typeface="Comic Sans MS"/>
                <a:cs typeface="Comic Sans MS"/>
              </a:rPr>
              <a:t>the 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occurrence </a:t>
            </a:r>
            <a:r>
              <a:rPr sz="1400" dirty="0">
                <a:solidFill>
                  <a:srgbClr val="5F5F5F"/>
                </a:solidFill>
                <a:latin typeface="Comic Sans MS"/>
                <a:cs typeface="Comic Sans MS"/>
              </a:rPr>
              <a:t>of  </a:t>
            </a:r>
            <a:r>
              <a:rPr sz="1400" spc="-3" dirty="0">
                <a:solidFill>
                  <a:srgbClr val="5F5F5F"/>
                </a:solidFill>
                <a:latin typeface="Comic Sans MS"/>
                <a:cs typeface="Comic Sans MS"/>
              </a:rPr>
              <a:t>events</a:t>
            </a:r>
            <a:endParaRPr sz="14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467105" y="844296"/>
            <a:ext cx="8210550" cy="29209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0" y="0"/>
            <a:ext cx="1243013" cy="1095058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4320" y="1065276"/>
            <a:ext cx="663893" cy="488633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9590" y="4726683"/>
            <a:ext cx="1138428" cy="416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980" y="1827276"/>
            <a:ext cx="1213866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8691" y="539051"/>
            <a:ext cx="4303395" cy="2330450"/>
          </a:xfrm>
          <a:custGeom>
            <a:avLst/>
            <a:gdLst/>
            <a:ahLst/>
            <a:cxnLst/>
            <a:rect l="l" t="t" r="r" b="b"/>
            <a:pathLst>
              <a:path w="8606790" h="4660900">
                <a:moveTo>
                  <a:pt x="6006483" y="88900"/>
                </a:moveTo>
                <a:lnTo>
                  <a:pt x="3654351" y="88900"/>
                </a:lnTo>
                <a:lnTo>
                  <a:pt x="3504609" y="127000"/>
                </a:lnTo>
                <a:lnTo>
                  <a:pt x="3455053" y="127000"/>
                </a:lnTo>
                <a:lnTo>
                  <a:pt x="3258828" y="177800"/>
                </a:lnTo>
                <a:lnTo>
                  <a:pt x="3210310" y="177800"/>
                </a:lnTo>
                <a:lnTo>
                  <a:pt x="2924324" y="254000"/>
                </a:lnTo>
                <a:lnTo>
                  <a:pt x="2877586" y="279400"/>
                </a:lnTo>
                <a:lnTo>
                  <a:pt x="2648328" y="342900"/>
                </a:lnTo>
                <a:lnTo>
                  <a:pt x="2603417" y="368300"/>
                </a:lnTo>
                <a:lnTo>
                  <a:pt x="2514600" y="393700"/>
                </a:lnTo>
                <a:lnTo>
                  <a:pt x="2459652" y="419100"/>
                </a:lnTo>
                <a:lnTo>
                  <a:pt x="2352830" y="469900"/>
                </a:lnTo>
                <a:lnTo>
                  <a:pt x="2300959" y="482600"/>
                </a:lnTo>
                <a:lnTo>
                  <a:pt x="2250119" y="508000"/>
                </a:lnTo>
                <a:lnTo>
                  <a:pt x="2200310" y="533400"/>
                </a:lnTo>
                <a:lnTo>
                  <a:pt x="2151534" y="558800"/>
                </a:lnTo>
                <a:lnTo>
                  <a:pt x="2103794" y="584200"/>
                </a:lnTo>
                <a:lnTo>
                  <a:pt x="2057091" y="609600"/>
                </a:lnTo>
                <a:lnTo>
                  <a:pt x="2011428" y="635000"/>
                </a:lnTo>
                <a:lnTo>
                  <a:pt x="1966805" y="660400"/>
                </a:lnTo>
                <a:lnTo>
                  <a:pt x="1923226" y="685800"/>
                </a:lnTo>
                <a:lnTo>
                  <a:pt x="1880692" y="711200"/>
                </a:lnTo>
                <a:lnTo>
                  <a:pt x="1839206" y="736600"/>
                </a:lnTo>
                <a:lnTo>
                  <a:pt x="1798768" y="762000"/>
                </a:lnTo>
                <a:lnTo>
                  <a:pt x="1759381" y="787400"/>
                </a:lnTo>
                <a:lnTo>
                  <a:pt x="1721047" y="825500"/>
                </a:lnTo>
                <a:lnTo>
                  <a:pt x="1683767" y="850900"/>
                </a:lnTo>
                <a:lnTo>
                  <a:pt x="1647545" y="876300"/>
                </a:lnTo>
                <a:lnTo>
                  <a:pt x="1612380" y="901700"/>
                </a:lnTo>
                <a:lnTo>
                  <a:pt x="1578277" y="927100"/>
                </a:lnTo>
                <a:lnTo>
                  <a:pt x="1545236" y="965200"/>
                </a:lnTo>
                <a:lnTo>
                  <a:pt x="1513259" y="990600"/>
                </a:lnTo>
                <a:lnTo>
                  <a:pt x="1482349" y="1016000"/>
                </a:lnTo>
                <a:lnTo>
                  <a:pt x="1452507" y="1054100"/>
                </a:lnTo>
                <a:lnTo>
                  <a:pt x="1423736" y="1079500"/>
                </a:lnTo>
                <a:lnTo>
                  <a:pt x="1396036" y="1104900"/>
                </a:lnTo>
                <a:lnTo>
                  <a:pt x="1369411" y="1143000"/>
                </a:lnTo>
                <a:lnTo>
                  <a:pt x="1343861" y="1168400"/>
                </a:lnTo>
                <a:lnTo>
                  <a:pt x="1319390" y="1193800"/>
                </a:lnTo>
                <a:lnTo>
                  <a:pt x="1295998" y="1231900"/>
                </a:lnTo>
                <a:lnTo>
                  <a:pt x="1273688" y="1257300"/>
                </a:lnTo>
                <a:lnTo>
                  <a:pt x="1252462" y="1295400"/>
                </a:lnTo>
                <a:lnTo>
                  <a:pt x="1232322" y="1320800"/>
                </a:lnTo>
                <a:lnTo>
                  <a:pt x="1213269" y="1358900"/>
                </a:lnTo>
                <a:lnTo>
                  <a:pt x="1195306" y="1384300"/>
                </a:lnTo>
                <a:lnTo>
                  <a:pt x="1178434" y="1422400"/>
                </a:lnTo>
                <a:lnTo>
                  <a:pt x="1162656" y="1447800"/>
                </a:lnTo>
                <a:lnTo>
                  <a:pt x="1147973" y="1485900"/>
                </a:lnTo>
                <a:lnTo>
                  <a:pt x="1134387" y="1511300"/>
                </a:lnTo>
                <a:lnTo>
                  <a:pt x="1121900" y="1549400"/>
                </a:lnTo>
                <a:lnTo>
                  <a:pt x="1110515" y="1574800"/>
                </a:lnTo>
                <a:lnTo>
                  <a:pt x="1100233" y="1612900"/>
                </a:lnTo>
                <a:lnTo>
                  <a:pt x="1091055" y="1638300"/>
                </a:lnTo>
                <a:lnTo>
                  <a:pt x="1082985" y="1676400"/>
                </a:lnTo>
                <a:lnTo>
                  <a:pt x="1076023" y="1701800"/>
                </a:lnTo>
                <a:lnTo>
                  <a:pt x="1070172" y="1739900"/>
                </a:lnTo>
                <a:lnTo>
                  <a:pt x="1061811" y="1803400"/>
                </a:lnTo>
                <a:lnTo>
                  <a:pt x="1059304" y="1841500"/>
                </a:lnTo>
                <a:lnTo>
                  <a:pt x="1057647" y="1905000"/>
                </a:lnTo>
                <a:lnTo>
                  <a:pt x="1058502" y="1930400"/>
                </a:lnTo>
                <a:lnTo>
                  <a:pt x="1060480" y="1968500"/>
                </a:lnTo>
                <a:lnTo>
                  <a:pt x="1063585" y="2006600"/>
                </a:lnTo>
                <a:lnTo>
                  <a:pt x="1067819" y="2032000"/>
                </a:lnTo>
                <a:lnTo>
                  <a:pt x="1073182" y="2070100"/>
                </a:lnTo>
                <a:lnTo>
                  <a:pt x="1079677" y="2095500"/>
                </a:lnTo>
                <a:lnTo>
                  <a:pt x="1087306" y="2133600"/>
                </a:lnTo>
                <a:lnTo>
                  <a:pt x="1096071" y="2159000"/>
                </a:lnTo>
                <a:lnTo>
                  <a:pt x="1105974" y="2197100"/>
                </a:lnTo>
                <a:lnTo>
                  <a:pt x="1117017" y="2222500"/>
                </a:lnTo>
                <a:lnTo>
                  <a:pt x="1129201" y="2260600"/>
                </a:lnTo>
                <a:lnTo>
                  <a:pt x="1142529" y="2298700"/>
                </a:lnTo>
                <a:lnTo>
                  <a:pt x="1157003" y="2324100"/>
                </a:lnTo>
                <a:lnTo>
                  <a:pt x="1172624" y="2362200"/>
                </a:lnTo>
                <a:lnTo>
                  <a:pt x="1189395" y="2387600"/>
                </a:lnTo>
                <a:lnTo>
                  <a:pt x="1207316" y="2425700"/>
                </a:lnTo>
                <a:lnTo>
                  <a:pt x="1226391" y="2451100"/>
                </a:lnTo>
                <a:lnTo>
                  <a:pt x="1246622" y="2489200"/>
                </a:lnTo>
                <a:lnTo>
                  <a:pt x="1268009" y="2514600"/>
                </a:lnTo>
                <a:lnTo>
                  <a:pt x="1290556" y="2552700"/>
                </a:lnTo>
                <a:lnTo>
                  <a:pt x="1314263" y="2578100"/>
                </a:lnTo>
                <a:lnTo>
                  <a:pt x="1339134" y="2616200"/>
                </a:lnTo>
                <a:lnTo>
                  <a:pt x="1365169" y="2641600"/>
                </a:lnTo>
                <a:lnTo>
                  <a:pt x="1392371" y="2667000"/>
                </a:lnTo>
                <a:lnTo>
                  <a:pt x="1420742" y="2705100"/>
                </a:lnTo>
                <a:lnTo>
                  <a:pt x="1450284" y="2730500"/>
                </a:lnTo>
                <a:lnTo>
                  <a:pt x="1480998" y="2768600"/>
                </a:lnTo>
                <a:lnTo>
                  <a:pt x="1512886" y="2794000"/>
                </a:lnTo>
                <a:lnTo>
                  <a:pt x="1545951" y="2819400"/>
                </a:lnTo>
                <a:lnTo>
                  <a:pt x="1580195" y="2857500"/>
                </a:lnTo>
                <a:lnTo>
                  <a:pt x="1615619" y="2882900"/>
                </a:lnTo>
                <a:lnTo>
                  <a:pt x="1652225" y="2908300"/>
                </a:lnTo>
                <a:lnTo>
                  <a:pt x="1690015" y="2946400"/>
                </a:lnTo>
                <a:lnTo>
                  <a:pt x="1728991" y="2971800"/>
                </a:lnTo>
                <a:lnTo>
                  <a:pt x="1769156" y="2997200"/>
                </a:lnTo>
                <a:lnTo>
                  <a:pt x="1810510" y="3022600"/>
                </a:lnTo>
                <a:lnTo>
                  <a:pt x="1853057" y="3048000"/>
                </a:lnTo>
                <a:lnTo>
                  <a:pt x="0" y="4660900"/>
                </a:lnTo>
                <a:lnTo>
                  <a:pt x="2938018" y="3530600"/>
                </a:lnTo>
                <a:lnTo>
                  <a:pt x="6708632" y="3530600"/>
                </a:lnTo>
                <a:lnTo>
                  <a:pt x="6977037" y="3454400"/>
                </a:lnTo>
                <a:lnTo>
                  <a:pt x="7020636" y="3429000"/>
                </a:lnTo>
                <a:lnTo>
                  <a:pt x="7149338" y="3390900"/>
                </a:lnTo>
                <a:lnTo>
                  <a:pt x="7258209" y="3340100"/>
                </a:lnTo>
                <a:lnTo>
                  <a:pt x="7311107" y="3314700"/>
                </a:lnTo>
                <a:lnTo>
                  <a:pt x="7362978" y="3302000"/>
                </a:lnTo>
                <a:lnTo>
                  <a:pt x="7413818" y="3276600"/>
                </a:lnTo>
                <a:lnTo>
                  <a:pt x="7463627" y="3251200"/>
                </a:lnTo>
                <a:lnTo>
                  <a:pt x="7512403" y="3225800"/>
                </a:lnTo>
                <a:lnTo>
                  <a:pt x="7560143" y="3200400"/>
                </a:lnTo>
                <a:lnTo>
                  <a:pt x="7606846" y="3175000"/>
                </a:lnTo>
                <a:lnTo>
                  <a:pt x="7652509" y="3149600"/>
                </a:lnTo>
                <a:lnTo>
                  <a:pt x="7697132" y="3124200"/>
                </a:lnTo>
                <a:lnTo>
                  <a:pt x="7740711" y="3098800"/>
                </a:lnTo>
                <a:lnTo>
                  <a:pt x="7783245" y="3073400"/>
                </a:lnTo>
                <a:lnTo>
                  <a:pt x="7824731" y="3048000"/>
                </a:lnTo>
                <a:lnTo>
                  <a:pt x="7865169" y="3022600"/>
                </a:lnTo>
                <a:lnTo>
                  <a:pt x="7904556" y="2997200"/>
                </a:lnTo>
                <a:lnTo>
                  <a:pt x="7942890" y="2959100"/>
                </a:lnTo>
                <a:lnTo>
                  <a:pt x="7980170" y="2933700"/>
                </a:lnTo>
                <a:lnTo>
                  <a:pt x="8016392" y="2908300"/>
                </a:lnTo>
                <a:lnTo>
                  <a:pt x="8051557" y="2882900"/>
                </a:lnTo>
                <a:lnTo>
                  <a:pt x="8085660" y="2857500"/>
                </a:lnTo>
                <a:lnTo>
                  <a:pt x="8118701" y="2819400"/>
                </a:lnTo>
                <a:lnTo>
                  <a:pt x="8150678" y="2794000"/>
                </a:lnTo>
                <a:lnTo>
                  <a:pt x="8181588" y="2768600"/>
                </a:lnTo>
                <a:lnTo>
                  <a:pt x="8211430" y="2730500"/>
                </a:lnTo>
                <a:lnTo>
                  <a:pt x="8240201" y="2705100"/>
                </a:lnTo>
                <a:lnTo>
                  <a:pt x="8267901" y="2679700"/>
                </a:lnTo>
                <a:lnTo>
                  <a:pt x="8294526" y="2641600"/>
                </a:lnTo>
                <a:lnTo>
                  <a:pt x="8320076" y="2616200"/>
                </a:lnTo>
                <a:lnTo>
                  <a:pt x="8344547" y="2590800"/>
                </a:lnTo>
                <a:lnTo>
                  <a:pt x="8367939" y="2552700"/>
                </a:lnTo>
                <a:lnTo>
                  <a:pt x="8390249" y="2527300"/>
                </a:lnTo>
                <a:lnTo>
                  <a:pt x="8411475" y="2489200"/>
                </a:lnTo>
                <a:lnTo>
                  <a:pt x="8431615" y="2463800"/>
                </a:lnTo>
                <a:lnTo>
                  <a:pt x="8450668" y="2425700"/>
                </a:lnTo>
                <a:lnTo>
                  <a:pt x="8468631" y="2400300"/>
                </a:lnTo>
                <a:lnTo>
                  <a:pt x="8485503" y="2362200"/>
                </a:lnTo>
                <a:lnTo>
                  <a:pt x="8501281" y="2336800"/>
                </a:lnTo>
                <a:lnTo>
                  <a:pt x="8515964" y="2298700"/>
                </a:lnTo>
                <a:lnTo>
                  <a:pt x="8529550" y="2273300"/>
                </a:lnTo>
                <a:lnTo>
                  <a:pt x="8542037" y="2235200"/>
                </a:lnTo>
                <a:lnTo>
                  <a:pt x="8553422" y="2209800"/>
                </a:lnTo>
                <a:lnTo>
                  <a:pt x="8563704" y="2171700"/>
                </a:lnTo>
                <a:lnTo>
                  <a:pt x="8572882" y="2146300"/>
                </a:lnTo>
                <a:lnTo>
                  <a:pt x="8580952" y="2108200"/>
                </a:lnTo>
                <a:lnTo>
                  <a:pt x="8587914" y="2082800"/>
                </a:lnTo>
                <a:lnTo>
                  <a:pt x="8593765" y="2044700"/>
                </a:lnTo>
                <a:lnTo>
                  <a:pt x="8602126" y="1981200"/>
                </a:lnTo>
                <a:lnTo>
                  <a:pt x="8604633" y="1943100"/>
                </a:lnTo>
                <a:lnTo>
                  <a:pt x="8606290" y="1879600"/>
                </a:lnTo>
                <a:lnTo>
                  <a:pt x="8605435" y="1854200"/>
                </a:lnTo>
                <a:lnTo>
                  <a:pt x="8603457" y="1816100"/>
                </a:lnTo>
                <a:lnTo>
                  <a:pt x="8600352" y="1790700"/>
                </a:lnTo>
                <a:lnTo>
                  <a:pt x="8596118" y="1752600"/>
                </a:lnTo>
                <a:lnTo>
                  <a:pt x="8590755" y="1714500"/>
                </a:lnTo>
                <a:lnTo>
                  <a:pt x="8584260" y="1689100"/>
                </a:lnTo>
                <a:lnTo>
                  <a:pt x="8576631" y="1651000"/>
                </a:lnTo>
                <a:lnTo>
                  <a:pt x="8567866" y="1625600"/>
                </a:lnTo>
                <a:lnTo>
                  <a:pt x="8557963" y="1587500"/>
                </a:lnTo>
                <a:lnTo>
                  <a:pt x="8546920" y="1562100"/>
                </a:lnTo>
                <a:lnTo>
                  <a:pt x="8534736" y="1524000"/>
                </a:lnTo>
                <a:lnTo>
                  <a:pt x="8521408" y="1485900"/>
                </a:lnTo>
                <a:lnTo>
                  <a:pt x="8506934" y="1460500"/>
                </a:lnTo>
                <a:lnTo>
                  <a:pt x="8491313" y="1422400"/>
                </a:lnTo>
                <a:lnTo>
                  <a:pt x="8474542" y="1397000"/>
                </a:lnTo>
                <a:lnTo>
                  <a:pt x="8456621" y="1358900"/>
                </a:lnTo>
                <a:lnTo>
                  <a:pt x="8437546" y="1333500"/>
                </a:lnTo>
                <a:lnTo>
                  <a:pt x="8417315" y="1295400"/>
                </a:lnTo>
                <a:lnTo>
                  <a:pt x="8395928" y="1270000"/>
                </a:lnTo>
                <a:lnTo>
                  <a:pt x="8373381" y="1231900"/>
                </a:lnTo>
                <a:lnTo>
                  <a:pt x="8349674" y="1206500"/>
                </a:lnTo>
                <a:lnTo>
                  <a:pt x="8324803" y="1168400"/>
                </a:lnTo>
                <a:lnTo>
                  <a:pt x="8298768" y="1143000"/>
                </a:lnTo>
                <a:lnTo>
                  <a:pt x="8271566" y="1117600"/>
                </a:lnTo>
                <a:lnTo>
                  <a:pt x="8243195" y="1079500"/>
                </a:lnTo>
                <a:lnTo>
                  <a:pt x="8213653" y="1054100"/>
                </a:lnTo>
                <a:lnTo>
                  <a:pt x="8182939" y="1016000"/>
                </a:lnTo>
                <a:lnTo>
                  <a:pt x="8151051" y="990600"/>
                </a:lnTo>
                <a:lnTo>
                  <a:pt x="8117986" y="965200"/>
                </a:lnTo>
                <a:lnTo>
                  <a:pt x="8083742" y="927100"/>
                </a:lnTo>
                <a:lnTo>
                  <a:pt x="8048318" y="901700"/>
                </a:lnTo>
                <a:lnTo>
                  <a:pt x="8011712" y="876300"/>
                </a:lnTo>
                <a:lnTo>
                  <a:pt x="7973922" y="838200"/>
                </a:lnTo>
                <a:lnTo>
                  <a:pt x="7934946" y="812800"/>
                </a:lnTo>
                <a:lnTo>
                  <a:pt x="7894781" y="787400"/>
                </a:lnTo>
                <a:lnTo>
                  <a:pt x="7853427" y="762000"/>
                </a:lnTo>
                <a:lnTo>
                  <a:pt x="7810881" y="736600"/>
                </a:lnTo>
                <a:lnTo>
                  <a:pt x="7776341" y="711200"/>
                </a:lnTo>
                <a:lnTo>
                  <a:pt x="7741287" y="685800"/>
                </a:lnTo>
                <a:lnTo>
                  <a:pt x="7705727" y="660400"/>
                </a:lnTo>
                <a:lnTo>
                  <a:pt x="7669667" y="647700"/>
                </a:lnTo>
                <a:lnTo>
                  <a:pt x="7633117" y="622300"/>
                </a:lnTo>
                <a:lnTo>
                  <a:pt x="7596083" y="609600"/>
                </a:lnTo>
                <a:lnTo>
                  <a:pt x="7520597" y="558800"/>
                </a:lnTo>
                <a:lnTo>
                  <a:pt x="7482160" y="546100"/>
                </a:lnTo>
                <a:lnTo>
                  <a:pt x="7443271" y="520700"/>
                </a:lnTo>
                <a:lnTo>
                  <a:pt x="7364167" y="495300"/>
                </a:lnTo>
                <a:lnTo>
                  <a:pt x="7323967" y="469900"/>
                </a:lnTo>
                <a:lnTo>
                  <a:pt x="7283347" y="457200"/>
                </a:lnTo>
                <a:lnTo>
                  <a:pt x="7242313" y="431800"/>
                </a:lnTo>
                <a:lnTo>
                  <a:pt x="7159035" y="406400"/>
                </a:lnTo>
                <a:lnTo>
                  <a:pt x="7116808" y="381000"/>
                </a:lnTo>
                <a:lnTo>
                  <a:pt x="6987861" y="342900"/>
                </a:lnTo>
                <a:lnTo>
                  <a:pt x="6944150" y="317500"/>
                </a:lnTo>
                <a:lnTo>
                  <a:pt x="6441853" y="177800"/>
                </a:lnTo>
                <a:lnTo>
                  <a:pt x="6394439" y="165100"/>
                </a:lnTo>
                <a:lnTo>
                  <a:pt x="6346767" y="165100"/>
                </a:lnTo>
                <a:lnTo>
                  <a:pt x="6153651" y="114300"/>
                </a:lnTo>
                <a:lnTo>
                  <a:pt x="6104804" y="114300"/>
                </a:lnTo>
                <a:lnTo>
                  <a:pt x="6006483" y="88900"/>
                </a:lnTo>
                <a:close/>
              </a:path>
              <a:path w="8606790" h="4660900">
                <a:moveTo>
                  <a:pt x="5138581" y="3771900"/>
                </a:moveTo>
                <a:lnTo>
                  <a:pt x="4522315" y="3771900"/>
                </a:lnTo>
                <a:lnTo>
                  <a:pt x="4573658" y="3784600"/>
                </a:lnTo>
                <a:lnTo>
                  <a:pt x="5087350" y="3784600"/>
                </a:lnTo>
                <a:lnTo>
                  <a:pt x="5138581" y="3771900"/>
                </a:lnTo>
                <a:close/>
              </a:path>
              <a:path w="8606790" h="4660900">
                <a:moveTo>
                  <a:pt x="5393772" y="3759200"/>
                </a:moveTo>
                <a:lnTo>
                  <a:pt x="4266264" y="3759200"/>
                </a:lnTo>
                <a:lnTo>
                  <a:pt x="4317361" y="3771900"/>
                </a:lnTo>
                <a:lnTo>
                  <a:pt x="5342888" y="3771900"/>
                </a:lnTo>
                <a:lnTo>
                  <a:pt x="5393772" y="3759200"/>
                </a:lnTo>
                <a:close/>
              </a:path>
              <a:path w="8606790" h="4660900">
                <a:moveTo>
                  <a:pt x="5545845" y="3746500"/>
                </a:moveTo>
                <a:lnTo>
                  <a:pt x="4113433" y="3746500"/>
                </a:lnTo>
                <a:lnTo>
                  <a:pt x="4164293" y="3759200"/>
                </a:lnTo>
                <a:lnTo>
                  <a:pt x="5495258" y="3759200"/>
                </a:lnTo>
                <a:lnTo>
                  <a:pt x="5545845" y="3746500"/>
                </a:lnTo>
                <a:close/>
              </a:path>
              <a:path w="8606790" h="4660900">
                <a:moveTo>
                  <a:pt x="5646668" y="3733800"/>
                </a:moveTo>
                <a:lnTo>
                  <a:pt x="4012002" y="3733800"/>
                </a:lnTo>
                <a:lnTo>
                  <a:pt x="4062667" y="3746500"/>
                </a:lnTo>
                <a:lnTo>
                  <a:pt x="5596317" y="3746500"/>
                </a:lnTo>
                <a:lnTo>
                  <a:pt x="5646668" y="3733800"/>
                </a:lnTo>
                <a:close/>
              </a:path>
              <a:path w="8606790" h="4660900">
                <a:moveTo>
                  <a:pt x="5796919" y="3721100"/>
                </a:moveTo>
                <a:lnTo>
                  <a:pt x="3911006" y="3721100"/>
                </a:lnTo>
                <a:lnTo>
                  <a:pt x="3961446" y="3733800"/>
                </a:lnTo>
                <a:lnTo>
                  <a:pt x="5746976" y="3733800"/>
                </a:lnTo>
                <a:lnTo>
                  <a:pt x="5796919" y="3721100"/>
                </a:lnTo>
                <a:close/>
              </a:path>
              <a:path w="8606790" h="4660900">
                <a:moveTo>
                  <a:pt x="5945808" y="3695700"/>
                </a:moveTo>
                <a:lnTo>
                  <a:pt x="3710555" y="3695700"/>
                </a:lnTo>
                <a:lnTo>
                  <a:pt x="3760457" y="3708400"/>
                </a:lnTo>
                <a:lnTo>
                  <a:pt x="3810504" y="3708400"/>
                </a:lnTo>
                <a:lnTo>
                  <a:pt x="3860690" y="3721100"/>
                </a:lnTo>
                <a:lnTo>
                  <a:pt x="5846709" y="3721100"/>
                </a:lnTo>
                <a:lnTo>
                  <a:pt x="5945808" y="3695700"/>
                </a:lnTo>
                <a:close/>
              </a:path>
              <a:path w="8606790" h="4660900">
                <a:moveTo>
                  <a:pt x="6093137" y="3670300"/>
                </a:moveTo>
                <a:lnTo>
                  <a:pt x="3561800" y="3670300"/>
                </a:lnTo>
                <a:lnTo>
                  <a:pt x="3660807" y="3695700"/>
                </a:lnTo>
                <a:lnTo>
                  <a:pt x="5995101" y="3695700"/>
                </a:lnTo>
                <a:lnTo>
                  <a:pt x="6093137" y="3670300"/>
                </a:lnTo>
                <a:close/>
              </a:path>
              <a:path w="8606790" h="4660900">
                <a:moveTo>
                  <a:pt x="6708632" y="3530600"/>
                </a:moveTo>
                <a:lnTo>
                  <a:pt x="2938018" y="3530600"/>
                </a:lnTo>
                <a:lnTo>
                  <a:pt x="3269228" y="3619500"/>
                </a:lnTo>
                <a:lnTo>
                  <a:pt x="3317483" y="3619500"/>
                </a:lnTo>
                <a:lnTo>
                  <a:pt x="3512556" y="3670300"/>
                </a:lnTo>
                <a:lnTo>
                  <a:pt x="6141865" y="3670300"/>
                </a:lnTo>
                <a:lnTo>
                  <a:pt x="6286800" y="3632200"/>
                </a:lnTo>
                <a:lnTo>
                  <a:pt x="6334671" y="3632200"/>
                </a:lnTo>
                <a:lnTo>
                  <a:pt x="6708632" y="3530600"/>
                </a:lnTo>
                <a:close/>
              </a:path>
              <a:path w="8606790" h="4660900">
                <a:moveTo>
                  <a:pt x="5907378" y="76200"/>
                </a:moveTo>
                <a:lnTo>
                  <a:pt x="3754997" y="76200"/>
                </a:lnTo>
                <a:lnTo>
                  <a:pt x="3704597" y="88900"/>
                </a:lnTo>
                <a:lnTo>
                  <a:pt x="5957025" y="88900"/>
                </a:lnTo>
                <a:lnTo>
                  <a:pt x="5907378" y="76200"/>
                </a:lnTo>
                <a:close/>
              </a:path>
              <a:path w="8606790" h="4660900">
                <a:moveTo>
                  <a:pt x="5807551" y="63500"/>
                </a:moveTo>
                <a:lnTo>
                  <a:pt x="3856226" y="63500"/>
                </a:lnTo>
                <a:lnTo>
                  <a:pt x="3805542" y="76200"/>
                </a:lnTo>
                <a:lnTo>
                  <a:pt x="5857551" y="76200"/>
                </a:lnTo>
                <a:lnTo>
                  <a:pt x="5807551" y="63500"/>
                </a:lnTo>
                <a:close/>
              </a:path>
              <a:path w="8606790" h="4660900">
                <a:moveTo>
                  <a:pt x="5707064" y="50800"/>
                </a:moveTo>
                <a:lnTo>
                  <a:pt x="3957974" y="50800"/>
                </a:lnTo>
                <a:lnTo>
                  <a:pt x="3907039" y="63500"/>
                </a:lnTo>
                <a:lnTo>
                  <a:pt x="5757386" y="63500"/>
                </a:lnTo>
                <a:lnTo>
                  <a:pt x="5707064" y="50800"/>
                </a:lnTo>
                <a:close/>
              </a:path>
              <a:path w="8606790" h="4660900">
                <a:moveTo>
                  <a:pt x="5605979" y="38100"/>
                </a:moveTo>
                <a:lnTo>
                  <a:pt x="4060180" y="38100"/>
                </a:lnTo>
                <a:lnTo>
                  <a:pt x="4009023" y="50800"/>
                </a:lnTo>
                <a:lnTo>
                  <a:pt x="5656592" y="50800"/>
                </a:lnTo>
                <a:lnTo>
                  <a:pt x="5605979" y="38100"/>
                </a:lnTo>
                <a:close/>
              </a:path>
              <a:path w="8606790" h="4660900">
                <a:moveTo>
                  <a:pt x="5504358" y="25400"/>
                </a:moveTo>
                <a:lnTo>
                  <a:pt x="4162782" y="25400"/>
                </a:lnTo>
                <a:lnTo>
                  <a:pt x="4111435" y="38100"/>
                </a:lnTo>
                <a:lnTo>
                  <a:pt x="5555232" y="38100"/>
                </a:lnTo>
                <a:lnTo>
                  <a:pt x="5504358" y="25400"/>
                </a:lnTo>
                <a:close/>
              </a:path>
              <a:path w="8606790" h="4660900">
                <a:moveTo>
                  <a:pt x="5351058" y="12700"/>
                </a:moveTo>
                <a:lnTo>
                  <a:pt x="4317291" y="12700"/>
                </a:lnTo>
                <a:lnTo>
                  <a:pt x="4265717" y="25400"/>
                </a:lnTo>
                <a:lnTo>
                  <a:pt x="5402263" y="25400"/>
                </a:lnTo>
                <a:lnTo>
                  <a:pt x="5351058" y="12700"/>
                </a:lnTo>
                <a:close/>
              </a:path>
              <a:path w="8606790" h="4660900">
                <a:moveTo>
                  <a:pt x="5093758" y="0"/>
                </a:moveTo>
                <a:lnTo>
                  <a:pt x="4575904" y="0"/>
                </a:lnTo>
                <a:lnTo>
                  <a:pt x="4524108" y="12700"/>
                </a:lnTo>
                <a:lnTo>
                  <a:pt x="5145362" y="12700"/>
                </a:lnTo>
                <a:lnTo>
                  <a:pt x="50937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8691" y="536018"/>
            <a:ext cx="4303395" cy="2333625"/>
          </a:xfrm>
          <a:custGeom>
            <a:avLst/>
            <a:gdLst/>
            <a:ahLst/>
            <a:cxnLst/>
            <a:rect l="l" t="t" r="r" b="b"/>
            <a:pathLst>
              <a:path w="8606790" h="4667250">
                <a:moveTo>
                  <a:pt x="0" y="4666966"/>
                </a:moveTo>
                <a:lnTo>
                  <a:pt x="1853057" y="3053939"/>
                </a:lnTo>
                <a:lnTo>
                  <a:pt x="1810510" y="3025998"/>
                </a:lnTo>
                <a:lnTo>
                  <a:pt x="1769156" y="2997789"/>
                </a:lnTo>
                <a:lnTo>
                  <a:pt x="1728991" y="2969320"/>
                </a:lnTo>
                <a:lnTo>
                  <a:pt x="1690015" y="2940599"/>
                </a:lnTo>
                <a:lnTo>
                  <a:pt x="1652225" y="2911633"/>
                </a:lnTo>
                <a:lnTo>
                  <a:pt x="1615619" y="2882430"/>
                </a:lnTo>
                <a:lnTo>
                  <a:pt x="1580195" y="2852998"/>
                </a:lnTo>
                <a:lnTo>
                  <a:pt x="1545951" y="2823345"/>
                </a:lnTo>
                <a:lnTo>
                  <a:pt x="1512886" y="2793478"/>
                </a:lnTo>
                <a:lnTo>
                  <a:pt x="1480998" y="2763406"/>
                </a:lnTo>
                <a:lnTo>
                  <a:pt x="1450284" y="2733135"/>
                </a:lnTo>
                <a:lnTo>
                  <a:pt x="1420742" y="2702674"/>
                </a:lnTo>
                <a:lnTo>
                  <a:pt x="1392371" y="2672031"/>
                </a:lnTo>
                <a:lnTo>
                  <a:pt x="1365169" y="2641212"/>
                </a:lnTo>
                <a:lnTo>
                  <a:pt x="1339134" y="2610227"/>
                </a:lnTo>
                <a:lnTo>
                  <a:pt x="1314263" y="2579082"/>
                </a:lnTo>
                <a:lnTo>
                  <a:pt x="1290556" y="2547786"/>
                </a:lnTo>
                <a:lnTo>
                  <a:pt x="1268009" y="2516346"/>
                </a:lnTo>
                <a:lnTo>
                  <a:pt x="1246622" y="2484769"/>
                </a:lnTo>
                <a:lnTo>
                  <a:pt x="1207316" y="2421240"/>
                </a:lnTo>
                <a:lnTo>
                  <a:pt x="1172624" y="2357259"/>
                </a:lnTo>
                <a:lnTo>
                  <a:pt x="1142529" y="2292889"/>
                </a:lnTo>
                <a:lnTo>
                  <a:pt x="1117017" y="2228192"/>
                </a:lnTo>
                <a:lnTo>
                  <a:pt x="1096071" y="2163230"/>
                </a:lnTo>
                <a:lnTo>
                  <a:pt x="1079677" y="2098065"/>
                </a:lnTo>
                <a:lnTo>
                  <a:pt x="1067819" y="2032759"/>
                </a:lnTo>
                <a:lnTo>
                  <a:pt x="1060480" y="1967374"/>
                </a:lnTo>
                <a:lnTo>
                  <a:pt x="1057647" y="1901972"/>
                </a:lnTo>
                <a:lnTo>
                  <a:pt x="1057915" y="1869284"/>
                </a:lnTo>
                <a:lnTo>
                  <a:pt x="1061811" y="1803972"/>
                </a:lnTo>
                <a:lnTo>
                  <a:pt x="1070172" y="1738799"/>
                </a:lnTo>
                <a:lnTo>
                  <a:pt x="1082985" y="1673826"/>
                </a:lnTo>
                <a:lnTo>
                  <a:pt x="1100233" y="1609115"/>
                </a:lnTo>
                <a:lnTo>
                  <a:pt x="1121900" y="1544728"/>
                </a:lnTo>
                <a:lnTo>
                  <a:pt x="1147973" y="1480727"/>
                </a:lnTo>
                <a:lnTo>
                  <a:pt x="1178434" y="1417175"/>
                </a:lnTo>
                <a:lnTo>
                  <a:pt x="1213269" y="1354132"/>
                </a:lnTo>
                <a:lnTo>
                  <a:pt x="1252462" y="1291662"/>
                </a:lnTo>
                <a:lnTo>
                  <a:pt x="1295998" y="1229827"/>
                </a:lnTo>
                <a:lnTo>
                  <a:pt x="1319390" y="1199166"/>
                </a:lnTo>
                <a:lnTo>
                  <a:pt x="1343861" y="1168687"/>
                </a:lnTo>
                <a:lnTo>
                  <a:pt x="1369411" y="1138398"/>
                </a:lnTo>
                <a:lnTo>
                  <a:pt x="1396036" y="1108306"/>
                </a:lnTo>
                <a:lnTo>
                  <a:pt x="1423736" y="1078419"/>
                </a:lnTo>
                <a:lnTo>
                  <a:pt x="1452507" y="1048745"/>
                </a:lnTo>
                <a:lnTo>
                  <a:pt x="1482349" y="1019292"/>
                </a:lnTo>
                <a:lnTo>
                  <a:pt x="1513259" y="990067"/>
                </a:lnTo>
                <a:lnTo>
                  <a:pt x="1545236" y="961078"/>
                </a:lnTo>
                <a:lnTo>
                  <a:pt x="1578277" y="932333"/>
                </a:lnTo>
                <a:lnTo>
                  <a:pt x="1612380" y="903840"/>
                </a:lnTo>
                <a:lnTo>
                  <a:pt x="1647545" y="875606"/>
                </a:lnTo>
                <a:lnTo>
                  <a:pt x="1683767" y="847639"/>
                </a:lnTo>
                <a:lnTo>
                  <a:pt x="1721047" y="819947"/>
                </a:lnTo>
                <a:lnTo>
                  <a:pt x="1759381" y="792537"/>
                </a:lnTo>
                <a:lnTo>
                  <a:pt x="1798768" y="765418"/>
                </a:lnTo>
                <a:lnTo>
                  <a:pt x="1839206" y="738597"/>
                </a:lnTo>
                <a:lnTo>
                  <a:pt x="1880692" y="712082"/>
                </a:lnTo>
                <a:lnTo>
                  <a:pt x="1923226" y="685881"/>
                </a:lnTo>
                <a:lnTo>
                  <a:pt x="1966805" y="660001"/>
                </a:lnTo>
                <a:lnTo>
                  <a:pt x="2011428" y="634450"/>
                </a:lnTo>
                <a:lnTo>
                  <a:pt x="2057091" y="609236"/>
                </a:lnTo>
                <a:lnTo>
                  <a:pt x="2103794" y="584366"/>
                </a:lnTo>
                <a:lnTo>
                  <a:pt x="2151534" y="559850"/>
                </a:lnTo>
                <a:lnTo>
                  <a:pt x="2200310" y="535693"/>
                </a:lnTo>
                <a:lnTo>
                  <a:pt x="2250119" y="511904"/>
                </a:lnTo>
                <a:lnTo>
                  <a:pt x="2300959" y="488491"/>
                </a:lnTo>
                <a:lnTo>
                  <a:pt x="2352830" y="465461"/>
                </a:lnTo>
                <a:lnTo>
                  <a:pt x="2405728" y="442822"/>
                </a:lnTo>
                <a:lnTo>
                  <a:pt x="2459652" y="420583"/>
                </a:lnTo>
                <a:lnTo>
                  <a:pt x="2514600" y="398750"/>
                </a:lnTo>
                <a:lnTo>
                  <a:pt x="2558839" y="381753"/>
                </a:lnTo>
                <a:lnTo>
                  <a:pt x="2603417" y="365133"/>
                </a:lnTo>
                <a:lnTo>
                  <a:pt x="2648328" y="348890"/>
                </a:lnTo>
                <a:lnTo>
                  <a:pt x="2693562" y="333024"/>
                </a:lnTo>
                <a:lnTo>
                  <a:pt x="2739113" y="317534"/>
                </a:lnTo>
                <a:lnTo>
                  <a:pt x="2784973" y="302419"/>
                </a:lnTo>
                <a:lnTo>
                  <a:pt x="2831133" y="287680"/>
                </a:lnTo>
                <a:lnTo>
                  <a:pt x="2877586" y="273314"/>
                </a:lnTo>
                <a:lnTo>
                  <a:pt x="2924324" y="259323"/>
                </a:lnTo>
                <a:lnTo>
                  <a:pt x="2971340" y="245705"/>
                </a:lnTo>
                <a:lnTo>
                  <a:pt x="3018626" y="232461"/>
                </a:lnTo>
                <a:lnTo>
                  <a:pt x="3066173" y="219589"/>
                </a:lnTo>
                <a:lnTo>
                  <a:pt x="3113975" y="207089"/>
                </a:lnTo>
                <a:lnTo>
                  <a:pt x="3162023" y="194960"/>
                </a:lnTo>
                <a:lnTo>
                  <a:pt x="3210310" y="183203"/>
                </a:lnTo>
                <a:lnTo>
                  <a:pt x="3258828" y="171816"/>
                </a:lnTo>
                <a:lnTo>
                  <a:pt x="3307569" y="160799"/>
                </a:lnTo>
                <a:lnTo>
                  <a:pt x="3356525" y="150153"/>
                </a:lnTo>
                <a:lnTo>
                  <a:pt x="3405689" y="139875"/>
                </a:lnTo>
                <a:lnTo>
                  <a:pt x="3455053" y="129966"/>
                </a:lnTo>
                <a:lnTo>
                  <a:pt x="3504609" y="120425"/>
                </a:lnTo>
                <a:lnTo>
                  <a:pt x="3554349" y="111251"/>
                </a:lnTo>
                <a:lnTo>
                  <a:pt x="3604265" y="102445"/>
                </a:lnTo>
                <a:lnTo>
                  <a:pt x="3654351" y="94006"/>
                </a:lnTo>
                <a:lnTo>
                  <a:pt x="3704597" y="85933"/>
                </a:lnTo>
                <a:lnTo>
                  <a:pt x="3754997" y="78225"/>
                </a:lnTo>
                <a:lnTo>
                  <a:pt x="3805542" y="70883"/>
                </a:lnTo>
                <a:lnTo>
                  <a:pt x="3856226" y="63906"/>
                </a:lnTo>
                <a:lnTo>
                  <a:pt x="3907039" y="57293"/>
                </a:lnTo>
                <a:lnTo>
                  <a:pt x="3957974" y="51044"/>
                </a:lnTo>
                <a:lnTo>
                  <a:pt x="4009023" y="45158"/>
                </a:lnTo>
                <a:lnTo>
                  <a:pt x="4060180" y="39635"/>
                </a:lnTo>
                <a:lnTo>
                  <a:pt x="4111435" y="34474"/>
                </a:lnTo>
                <a:lnTo>
                  <a:pt x="4162782" y="29676"/>
                </a:lnTo>
                <a:lnTo>
                  <a:pt x="4214212" y="25238"/>
                </a:lnTo>
                <a:lnTo>
                  <a:pt x="4265717" y="21162"/>
                </a:lnTo>
                <a:lnTo>
                  <a:pt x="4317291" y="17445"/>
                </a:lnTo>
                <a:lnTo>
                  <a:pt x="4368924" y="14089"/>
                </a:lnTo>
                <a:lnTo>
                  <a:pt x="4420610" y="11092"/>
                </a:lnTo>
                <a:lnTo>
                  <a:pt x="4472340" y="8455"/>
                </a:lnTo>
                <a:lnTo>
                  <a:pt x="4524108" y="6175"/>
                </a:lnTo>
                <a:lnTo>
                  <a:pt x="4575904" y="4254"/>
                </a:lnTo>
                <a:lnTo>
                  <a:pt x="4627722" y="2690"/>
                </a:lnTo>
                <a:lnTo>
                  <a:pt x="4679553" y="1483"/>
                </a:lnTo>
                <a:lnTo>
                  <a:pt x="4731390" y="633"/>
                </a:lnTo>
                <a:lnTo>
                  <a:pt x="4783225" y="138"/>
                </a:lnTo>
                <a:lnTo>
                  <a:pt x="4835050" y="0"/>
                </a:lnTo>
                <a:lnTo>
                  <a:pt x="4886858" y="216"/>
                </a:lnTo>
                <a:lnTo>
                  <a:pt x="4938640" y="787"/>
                </a:lnTo>
                <a:lnTo>
                  <a:pt x="4990389" y="1712"/>
                </a:lnTo>
                <a:lnTo>
                  <a:pt x="5042098" y="2990"/>
                </a:lnTo>
                <a:lnTo>
                  <a:pt x="5093758" y="4622"/>
                </a:lnTo>
                <a:lnTo>
                  <a:pt x="5145362" y="6606"/>
                </a:lnTo>
                <a:lnTo>
                  <a:pt x="5196901" y="8942"/>
                </a:lnTo>
                <a:lnTo>
                  <a:pt x="5248369" y="11631"/>
                </a:lnTo>
                <a:lnTo>
                  <a:pt x="5299757" y="14670"/>
                </a:lnTo>
                <a:lnTo>
                  <a:pt x="5351058" y="18060"/>
                </a:lnTo>
                <a:lnTo>
                  <a:pt x="5402263" y="21800"/>
                </a:lnTo>
                <a:lnTo>
                  <a:pt x="5453366" y="25890"/>
                </a:lnTo>
                <a:lnTo>
                  <a:pt x="5504358" y="30329"/>
                </a:lnTo>
                <a:lnTo>
                  <a:pt x="5555232" y="35117"/>
                </a:lnTo>
                <a:lnTo>
                  <a:pt x="5605979" y="40253"/>
                </a:lnTo>
                <a:lnTo>
                  <a:pt x="5656592" y="45737"/>
                </a:lnTo>
                <a:lnTo>
                  <a:pt x="5707064" y="51568"/>
                </a:lnTo>
                <a:lnTo>
                  <a:pt x="5757386" y="57746"/>
                </a:lnTo>
                <a:lnTo>
                  <a:pt x="5807551" y="64270"/>
                </a:lnTo>
                <a:lnTo>
                  <a:pt x="5857551" y="71140"/>
                </a:lnTo>
                <a:lnTo>
                  <a:pt x="5907378" y="78356"/>
                </a:lnTo>
                <a:lnTo>
                  <a:pt x="5957025" y="85916"/>
                </a:lnTo>
                <a:lnTo>
                  <a:pt x="6006483" y="93821"/>
                </a:lnTo>
                <a:lnTo>
                  <a:pt x="6055745" y="102069"/>
                </a:lnTo>
                <a:lnTo>
                  <a:pt x="6104804" y="110661"/>
                </a:lnTo>
                <a:lnTo>
                  <a:pt x="6153651" y="119596"/>
                </a:lnTo>
                <a:lnTo>
                  <a:pt x="6202278" y="128873"/>
                </a:lnTo>
                <a:lnTo>
                  <a:pt x="6250678" y="138492"/>
                </a:lnTo>
                <a:lnTo>
                  <a:pt x="6298844" y="148453"/>
                </a:lnTo>
                <a:lnTo>
                  <a:pt x="6346767" y="158755"/>
                </a:lnTo>
                <a:lnTo>
                  <a:pt x="6394439" y="169397"/>
                </a:lnTo>
                <a:lnTo>
                  <a:pt x="6441853" y="180379"/>
                </a:lnTo>
                <a:lnTo>
                  <a:pt x="6489002" y="191701"/>
                </a:lnTo>
                <a:lnTo>
                  <a:pt x="6535876" y="203361"/>
                </a:lnTo>
                <a:lnTo>
                  <a:pt x="6582469" y="215361"/>
                </a:lnTo>
                <a:lnTo>
                  <a:pt x="6628773" y="227698"/>
                </a:lnTo>
                <a:lnTo>
                  <a:pt x="6674780" y="240373"/>
                </a:lnTo>
                <a:lnTo>
                  <a:pt x="6720482" y="253385"/>
                </a:lnTo>
                <a:lnTo>
                  <a:pt x="6765872" y="266733"/>
                </a:lnTo>
                <a:lnTo>
                  <a:pt x="6810941" y="280418"/>
                </a:lnTo>
                <a:lnTo>
                  <a:pt x="6855683" y="294438"/>
                </a:lnTo>
                <a:lnTo>
                  <a:pt x="6900088" y="308793"/>
                </a:lnTo>
                <a:lnTo>
                  <a:pt x="6944150" y="323483"/>
                </a:lnTo>
                <a:lnTo>
                  <a:pt x="6987861" y="338507"/>
                </a:lnTo>
                <a:lnTo>
                  <a:pt x="7031213" y="353865"/>
                </a:lnTo>
                <a:lnTo>
                  <a:pt x="7074197" y="369556"/>
                </a:lnTo>
                <a:lnTo>
                  <a:pt x="7116808" y="385580"/>
                </a:lnTo>
                <a:lnTo>
                  <a:pt x="7159035" y="401936"/>
                </a:lnTo>
                <a:lnTo>
                  <a:pt x="7200873" y="418624"/>
                </a:lnTo>
                <a:lnTo>
                  <a:pt x="7242313" y="435643"/>
                </a:lnTo>
                <a:lnTo>
                  <a:pt x="7283347" y="452992"/>
                </a:lnTo>
                <a:lnTo>
                  <a:pt x="7323967" y="470672"/>
                </a:lnTo>
                <a:lnTo>
                  <a:pt x="7364167" y="488682"/>
                </a:lnTo>
                <a:lnTo>
                  <a:pt x="7403937" y="507021"/>
                </a:lnTo>
                <a:lnTo>
                  <a:pt x="7443271" y="525689"/>
                </a:lnTo>
                <a:lnTo>
                  <a:pt x="7482160" y="544685"/>
                </a:lnTo>
                <a:lnTo>
                  <a:pt x="7520597" y="564010"/>
                </a:lnTo>
                <a:lnTo>
                  <a:pt x="7558574" y="583661"/>
                </a:lnTo>
                <a:lnTo>
                  <a:pt x="7596083" y="603639"/>
                </a:lnTo>
                <a:lnTo>
                  <a:pt x="7633117" y="623944"/>
                </a:lnTo>
                <a:lnTo>
                  <a:pt x="7669667" y="644575"/>
                </a:lnTo>
                <a:lnTo>
                  <a:pt x="7705727" y="665531"/>
                </a:lnTo>
                <a:lnTo>
                  <a:pt x="7741287" y="686812"/>
                </a:lnTo>
                <a:lnTo>
                  <a:pt x="7776341" y="708417"/>
                </a:lnTo>
                <a:lnTo>
                  <a:pt x="7810881" y="730347"/>
                </a:lnTo>
                <a:lnTo>
                  <a:pt x="7853427" y="758287"/>
                </a:lnTo>
                <a:lnTo>
                  <a:pt x="7894781" y="786496"/>
                </a:lnTo>
                <a:lnTo>
                  <a:pt x="7934946" y="814965"/>
                </a:lnTo>
                <a:lnTo>
                  <a:pt x="7973922" y="843686"/>
                </a:lnTo>
                <a:lnTo>
                  <a:pt x="8011712" y="872652"/>
                </a:lnTo>
                <a:lnTo>
                  <a:pt x="8048318" y="901855"/>
                </a:lnTo>
                <a:lnTo>
                  <a:pt x="8083742" y="931287"/>
                </a:lnTo>
                <a:lnTo>
                  <a:pt x="8117986" y="960940"/>
                </a:lnTo>
                <a:lnTo>
                  <a:pt x="8151051" y="990807"/>
                </a:lnTo>
                <a:lnTo>
                  <a:pt x="8182939" y="1020879"/>
                </a:lnTo>
                <a:lnTo>
                  <a:pt x="8213653" y="1051150"/>
                </a:lnTo>
                <a:lnTo>
                  <a:pt x="8243195" y="1081611"/>
                </a:lnTo>
                <a:lnTo>
                  <a:pt x="8271566" y="1112255"/>
                </a:lnTo>
                <a:lnTo>
                  <a:pt x="8298768" y="1143073"/>
                </a:lnTo>
                <a:lnTo>
                  <a:pt x="8324803" y="1174058"/>
                </a:lnTo>
                <a:lnTo>
                  <a:pt x="8349674" y="1205203"/>
                </a:lnTo>
                <a:lnTo>
                  <a:pt x="8373381" y="1236499"/>
                </a:lnTo>
                <a:lnTo>
                  <a:pt x="8395928" y="1267940"/>
                </a:lnTo>
                <a:lnTo>
                  <a:pt x="8417315" y="1299516"/>
                </a:lnTo>
                <a:lnTo>
                  <a:pt x="8456621" y="1363045"/>
                </a:lnTo>
                <a:lnTo>
                  <a:pt x="8491313" y="1427026"/>
                </a:lnTo>
                <a:lnTo>
                  <a:pt x="8521408" y="1491396"/>
                </a:lnTo>
                <a:lnTo>
                  <a:pt x="8546920" y="1556093"/>
                </a:lnTo>
                <a:lnTo>
                  <a:pt x="8567866" y="1621055"/>
                </a:lnTo>
                <a:lnTo>
                  <a:pt x="8584260" y="1686220"/>
                </a:lnTo>
                <a:lnTo>
                  <a:pt x="8596118" y="1751526"/>
                </a:lnTo>
                <a:lnTo>
                  <a:pt x="8603457" y="1816911"/>
                </a:lnTo>
                <a:lnTo>
                  <a:pt x="8606290" y="1882313"/>
                </a:lnTo>
                <a:lnTo>
                  <a:pt x="8606022" y="1915001"/>
                </a:lnTo>
                <a:lnTo>
                  <a:pt x="8602126" y="1980313"/>
                </a:lnTo>
                <a:lnTo>
                  <a:pt x="8593765" y="2045486"/>
                </a:lnTo>
                <a:lnTo>
                  <a:pt x="8580952" y="2110459"/>
                </a:lnTo>
                <a:lnTo>
                  <a:pt x="8563704" y="2175170"/>
                </a:lnTo>
                <a:lnTo>
                  <a:pt x="8542037" y="2239557"/>
                </a:lnTo>
                <a:lnTo>
                  <a:pt x="8515964" y="2303558"/>
                </a:lnTo>
                <a:lnTo>
                  <a:pt x="8485503" y="2367110"/>
                </a:lnTo>
                <a:lnTo>
                  <a:pt x="8450668" y="2430153"/>
                </a:lnTo>
                <a:lnTo>
                  <a:pt x="8411475" y="2492623"/>
                </a:lnTo>
                <a:lnTo>
                  <a:pt x="8367939" y="2554458"/>
                </a:lnTo>
                <a:lnTo>
                  <a:pt x="8344547" y="2585119"/>
                </a:lnTo>
                <a:lnTo>
                  <a:pt x="8320076" y="2615598"/>
                </a:lnTo>
                <a:lnTo>
                  <a:pt x="8294526" y="2645887"/>
                </a:lnTo>
                <a:lnTo>
                  <a:pt x="8267901" y="2675979"/>
                </a:lnTo>
                <a:lnTo>
                  <a:pt x="8240201" y="2705866"/>
                </a:lnTo>
                <a:lnTo>
                  <a:pt x="8211430" y="2735540"/>
                </a:lnTo>
                <a:lnTo>
                  <a:pt x="8181588" y="2764993"/>
                </a:lnTo>
                <a:lnTo>
                  <a:pt x="8150678" y="2794218"/>
                </a:lnTo>
                <a:lnTo>
                  <a:pt x="8118701" y="2823207"/>
                </a:lnTo>
                <a:lnTo>
                  <a:pt x="8085660" y="2851952"/>
                </a:lnTo>
                <a:lnTo>
                  <a:pt x="8051557" y="2880445"/>
                </a:lnTo>
                <a:lnTo>
                  <a:pt x="8016392" y="2908679"/>
                </a:lnTo>
                <a:lnTo>
                  <a:pt x="7980170" y="2936646"/>
                </a:lnTo>
                <a:lnTo>
                  <a:pt x="7942890" y="2964338"/>
                </a:lnTo>
                <a:lnTo>
                  <a:pt x="7904556" y="2991748"/>
                </a:lnTo>
                <a:lnTo>
                  <a:pt x="7865169" y="3018867"/>
                </a:lnTo>
                <a:lnTo>
                  <a:pt x="7824731" y="3045688"/>
                </a:lnTo>
                <a:lnTo>
                  <a:pt x="7783245" y="3072203"/>
                </a:lnTo>
                <a:lnTo>
                  <a:pt x="7740711" y="3098404"/>
                </a:lnTo>
                <a:lnTo>
                  <a:pt x="7697132" y="3124284"/>
                </a:lnTo>
                <a:lnTo>
                  <a:pt x="7652509" y="3149835"/>
                </a:lnTo>
                <a:lnTo>
                  <a:pt x="7606846" y="3175049"/>
                </a:lnTo>
                <a:lnTo>
                  <a:pt x="7560143" y="3199919"/>
                </a:lnTo>
                <a:lnTo>
                  <a:pt x="7512403" y="3224436"/>
                </a:lnTo>
                <a:lnTo>
                  <a:pt x="7463627" y="3248592"/>
                </a:lnTo>
                <a:lnTo>
                  <a:pt x="7413818" y="3272381"/>
                </a:lnTo>
                <a:lnTo>
                  <a:pt x="7362978" y="3295794"/>
                </a:lnTo>
                <a:lnTo>
                  <a:pt x="7311107" y="3318824"/>
                </a:lnTo>
                <a:lnTo>
                  <a:pt x="7258209" y="3341463"/>
                </a:lnTo>
                <a:lnTo>
                  <a:pt x="7204285" y="3363703"/>
                </a:lnTo>
                <a:lnTo>
                  <a:pt x="7149338" y="3385536"/>
                </a:lnTo>
                <a:lnTo>
                  <a:pt x="7106794" y="3401887"/>
                </a:lnTo>
                <a:lnTo>
                  <a:pt x="7063891" y="3417899"/>
                </a:lnTo>
                <a:lnTo>
                  <a:pt x="7020636" y="3433573"/>
                </a:lnTo>
                <a:lnTo>
                  <a:pt x="6977037" y="3448908"/>
                </a:lnTo>
                <a:lnTo>
                  <a:pt x="6933102" y="3463904"/>
                </a:lnTo>
                <a:lnTo>
                  <a:pt x="6888837" y="3478560"/>
                </a:lnTo>
                <a:lnTo>
                  <a:pt x="6844250" y="3492876"/>
                </a:lnTo>
                <a:lnTo>
                  <a:pt x="6799349" y="3506853"/>
                </a:lnTo>
                <a:lnTo>
                  <a:pt x="6754140" y="3520489"/>
                </a:lnTo>
                <a:lnTo>
                  <a:pt x="6708632" y="3533785"/>
                </a:lnTo>
                <a:lnTo>
                  <a:pt x="6662832" y="3546739"/>
                </a:lnTo>
                <a:lnTo>
                  <a:pt x="6616747" y="3559353"/>
                </a:lnTo>
                <a:lnTo>
                  <a:pt x="6570384" y="3571626"/>
                </a:lnTo>
                <a:lnTo>
                  <a:pt x="6523752" y="3583557"/>
                </a:lnTo>
                <a:lnTo>
                  <a:pt x="6476857" y="3595146"/>
                </a:lnTo>
                <a:lnTo>
                  <a:pt x="6429707" y="3606393"/>
                </a:lnTo>
                <a:lnTo>
                  <a:pt x="6382309" y="3617298"/>
                </a:lnTo>
                <a:lnTo>
                  <a:pt x="6334671" y="3627861"/>
                </a:lnTo>
                <a:lnTo>
                  <a:pt x="6286800" y="3638080"/>
                </a:lnTo>
                <a:lnTo>
                  <a:pt x="6238704" y="3647957"/>
                </a:lnTo>
                <a:lnTo>
                  <a:pt x="6190390" y="3657490"/>
                </a:lnTo>
                <a:lnTo>
                  <a:pt x="6141865" y="3666680"/>
                </a:lnTo>
                <a:lnTo>
                  <a:pt x="6093137" y="3675525"/>
                </a:lnTo>
                <a:lnTo>
                  <a:pt x="6044213" y="3684027"/>
                </a:lnTo>
                <a:lnTo>
                  <a:pt x="5995101" y="3692185"/>
                </a:lnTo>
                <a:lnTo>
                  <a:pt x="5945808" y="3699998"/>
                </a:lnTo>
                <a:lnTo>
                  <a:pt x="5896342" y="3707466"/>
                </a:lnTo>
                <a:lnTo>
                  <a:pt x="5846709" y="3714589"/>
                </a:lnTo>
                <a:lnTo>
                  <a:pt x="5796919" y="3721367"/>
                </a:lnTo>
                <a:lnTo>
                  <a:pt x="5746976" y="3727799"/>
                </a:lnTo>
                <a:lnTo>
                  <a:pt x="5696891" y="3733885"/>
                </a:lnTo>
                <a:lnTo>
                  <a:pt x="5646668" y="3739625"/>
                </a:lnTo>
                <a:lnTo>
                  <a:pt x="5596317" y="3745019"/>
                </a:lnTo>
                <a:lnTo>
                  <a:pt x="5545845" y="3750067"/>
                </a:lnTo>
                <a:lnTo>
                  <a:pt x="5495258" y="3754767"/>
                </a:lnTo>
                <a:lnTo>
                  <a:pt x="5444565" y="3759121"/>
                </a:lnTo>
                <a:lnTo>
                  <a:pt x="5393772" y="3763127"/>
                </a:lnTo>
                <a:lnTo>
                  <a:pt x="5342888" y="3766785"/>
                </a:lnTo>
                <a:lnTo>
                  <a:pt x="5291919" y="3770096"/>
                </a:lnTo>
                <a:lnTo>
                  <a:pt x="5240874" y="3773058"/>
                </a:lnTo>
                <a:lnTo>
                  <a:pt x="5189759" y="3775672"/>
                </a:lnTo>
                <a:lnTo>
                  <a:pt x="5138581" y="3777938"/>
                </a:lnTo>
                <a:lnTo>
                  <a:pt x="5087350" y="3779855"/>
                </a:lnTo>
                <a:lnTo>
                  <a:pt x="5036071" y="3781422"/>
                </a:lnTo>
                <a:lnTo>
                  <a:pt x="4984752" y="3782640"/>
                </a:lnTo>
                <a:lnTo>
                  <a:pt x="4933400" y="3783509"/>
                </a:lnTo>
                <a:lnTo>
                  <a:pt x="4882024" y="3784028"/>
                </a:lnTo>
                <a:lnTo>
                  <a:pt x="4830630" y="3784196"/>
                </a:lnTo>
                <a:lnTo>
                  <a:pt x="4779226" y="3784015"/>
                </a:lnTo>
                <a:lnTo>
                  <a:pt x="4727820" y="3783482"/>
                </a:lnTo>
                <a:lnTo>
                  <a:pt x="4676418" y="3782599"/>
                </a:lnTo>
                <a:lnTo>
                  <a:pt x="4625028" y="3781365"/>
                </a:lnTo>
                <a:lnTo>
                  <a:pt x="4573658" y="3779779"/>
                </a:lnTo>
                <a:lnTo>
                  <a:pt x="4522315" y="3777841"/>
                </a:lnTo>
                <a:lnTo>
                  <a:pt x="4471006" y="3775552"/>
                </a:lnTo>
                <a:lnTo>
                  <a:pt x="4419740" y="3772911"/>
                </a:lnTo>
                <a:lnTo>
                  <a:pt x="4368522" y="3769917"/>
                </a:lnTo>
                <a:lnTo>
                  <a:pt x="4317361" y="3766570"/>
                </a:lnTo>
                <a:lnTo>
                  <a:pt x="4266264" y="3762871"/>
                </a:lnTo>
                <a:lnTo>
                  <a:pt x="4215239" y="3758818"/>
                </a:lnTo>
                <a:lnTo>
                  <a:pt x="4164293" y="3754412"/>
                </a:lnTo>
                <a:lnTo>
                  <a:pt x="4113433" y="3749652"/>
                </a:lnTo>
                <a:lnTo>
                  <a:pt x="4062667" y="3744539"/>
                </a:lnTo>
                <a:lnTo>
                  <a:pt x="4012002" y="3739071"/>
                </a:lnTo>
                <a:lnTo>
                  <a:pt x="3961446" y="3733249"/>
                </a:lnTo>
                <a:lnTo>
                  <a:pt x="3911006" y="3727072"/>
                </a:lnTo>
                <a:lnTo>
                  <a:pt x="3860690" y="3720540"/>
                </a:lnTo>
                <a:lnTo>
                  <a:pt x="3810504" y="3713653"/>
                </a:lnTo>
                <a:lnTo>
                  <a:pt x="3760457" y="3706411"/>
                </a:lnTo>
                <a:lnTo>
                  <a:pt x="3710555" y="3698813"/>
                </a:lnTo>
                <a:lnTo>
                  <a:pt x="3660807" y="3690859"/>
                </a:lnTo>
                <a:lnTo>
                  <a:pt x="3611220" y="3682549"/>
                </a:lnTo>
                <a:lnTo>
                  <a:pt x="3561800" y="3673882"/>
                </a:lnTo>
                <a:lnTo>
                  <a:pt x="3512556" y="3664859"/>
                </a:lnTo>
                <a:lnTo>
                  <a:pt x="3463495" y="3655479"/>
                </a:lnTo>
                <a:lnTo>
                  <a:pt x="3414624" y="3645741"/>
                </a:lnTo>
                <a:lnTo>
                  <a:pt x="3365951" y="3635646"/>
                </a:lnTo>
                <a:lnTo>
                  <a:pt x="3317483" y="3625193"/>
                </a:lnTo>
                <a:lnTo>
                  <a:pt x="3269228" y="3614383"/>
                </a:lnTo>
                <a:lnTo>
                  <a:pt x="3221193" y="3603214"/>
                </a:lnTo>
                <a:lnTo>
                  <a:pt x="3173385" y="3591687"/>
                </a:lnTo>
                <a:lnTo>
                  <a:pt x="3125812" y="3579801"/>
                </a:lnTo>
                <a:lnTo>
                  <a:pt x="3078481" y="3567556"/>
                </a:lnTo>
                <a:lnTo>
                  <a:pt x="3031400" y="3554952"/>
                </a:lnTo>
                <a:lnTo>
                  <a:pt x="2984577" y="3541988"/>
                </a:lnTo>
                <a:lnTo>
                  <a:pt x="2938018" y="3528665"/>
                </a:lnTo>
                <a:lnTo>
                  <a:pt x="0" y="4666966"/>
                </a:lnTo>
                <a:close/>
              </a:path>
            </a:pathLst>
          </a:custGeom>
          <a:ln w="2895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9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1302" y="826516"/>
            <a:ext cx="2166620" cy="1298753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6350" marR="2540" indent="-953" algn="ctr">
              <a:spcBef>
                <a:spcPts val="48"/>
              </a:spcBef>
            </a:pPr>
            <a:r>
              <a:rPr sz="1400" spc="-5" dirty="0">
                <a:solidFill>
                  <a:srgbClr val="095A82"/>
                </a:solidFill>
                <a:latin typeface="Comic Sans MS"/>
                <a:cs typeface="Comic Sans MS"/>
              </a:rPr>
              <a:t>However, </a:t>
            </a:r>
            <a:r>
              <a:rPr sz="1400" spc="-3" dirty="0">
                <a:solidFill>
                  <a:srgbClr val="095A82"/>
                </a:solidFill>
                <a:latin typeface="Comic Sans MS"/>
                <a:cs typeface="Comic Sans MS"/>
              </a:rPr>
              <a:t>if you know </a:t>
            </a:r>
            <a:r>
              <a:rPr sz="1400" spc="-5" dirty="0">
                <a:solidFill>
                  <a:srgbClr val="095A82"/>
                </a:solidFill>
                <a:latin typeface="Comic Sans MS"/>
                <a:cs typeface="Comic Sans MS"/>
              </a:rPr>
              <a:t>the  </a:t>
            </a:r>
            <a:r>
              <a:rPr sz="1400" spc="-3" dirty="0">
                <a:solidFill>
                  <a:srgbClr val="095A82"/>
                </a:solidFill>
                <a:latin typeface="Comic Sans MS"/>
                <a:cs typeface="Comic Sans MS"/>
              </a:rPr>
              <a:t>amount by </a:t>
            </a:r>
            <a:r>
              <a:rPr sz="1400" spc="-5" dirty="0">
                <a:solidFill>
                  <a:srgbClr val="095A82"/>
                </a:solidFill>
                <a:latin typeface="Comic Sans MS"/>
                <a:cs typeface="Comic Sans MS"/>
              </a:rPr>
              <a:t>which </a:t>
            </a:r>
            <a:r>
              <a:rPr sz="1400" spc="-3" dirty="0">
                <a:solidFill>
                  <a:srgbClr val="095A82"/>
                </a:solidFill>
                <a:latin typeface="Comic Sans MS"/>
                <a:cs typeface="Comic Sans MS"/>
              </a:rPr>
              <a:t>a certain  event may occur, </a:t>
            </a:r>
            <a:r>
              <a:rPr sz="1400" spc="-5" dirty="0">
                <a:solidFill>
                  <a:srgbClr val="095A82"/>
                </a:solidFill>
                <a:latin typeface="Comic Sans MS"/>
                <a:cs typeface="Comic Sans MS"/>
              </a:rPr>
              <a:t>then you  </a:t>
            </a:r>
            <a:r>
              <a:rPr sz="1400" spc="-3" dirty="0">
                <a:solidFill>
                  <a:srgbClr val="095A82"/>
                </a:solidFill>
                <a:latin typeface="Comic Sans MS"/>
                <a:cs typeface="Comic Sans MS"/>
              </a:rPr>
              <a:t>have a better chance </a:t>
            </a:r>
            <a:r>
              <a:rPr sz="1400" dirty="0">
                <a:solidFill>
                  <a:srgbClr val="095A82"/>
                </a:solidFill>
                <a:latin typeface="Comic Sans MS"/>
                <a:cs typeface="Comic Sans MS"/>
              </a:rPr>
              <a:t>of  </a:t>
            </a:r>
            <a:r>
              <a:rPr sz="1400" spc="-3" dirty="0">
                <a:solidFill>
                  <a:srgbClr val="095A82"/>
                </a:solidFill>
                <a:latin typeface="Comic Sans MS"/>
                <a:cs typeface="Comic Sans MS"/>
              </a:rPr>
              <a:t>making more </a:t>
            </a:r>
            <a:r>
              <a:rPr sz="1400" spc="-5" dirty="0">
                <a:solidFill>
                  <a:srgbClr val="095A82"/>
                </a:solidFill>
                <a:latin typeface="Comic Sans MS"/>
                <a:cs typeface="Comic Sans MS"/>
              </a:rPr>
              <a:t>informed  decision.</a:t>
            </a:r>
            <a:endParaRPr sz="14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949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2888</Words>
  <Application>Microsoft Office PowerPoint</Application>
  <PresentationFormat>On-screen Show (16:9)</PresentationFormat>
  <Paragraphs>590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77</vt:i4>
      </vt:variant>
    </vt:vector>
  </HeadingPairs>
  <TitlesOfParts>
    <vt:vector size="105" baseType="lpstr">
      <vt:lpstr>Arial</vt:lpstr>
      <vt:lpstr>Arial Rounded MT Bold</vt:lpstr>
      <vt:lpstr>Calibri</vt:lpstr>
      <vt:lpstr>Calibri Light</vt:lpstr>
      <vt:lpstr>Cambria Math</vt:lpstr>
      <vt:lpstr>Comic Sans MS</vt:lpstr>
      <vt:lpstr>Courier New</vt:lpstr>
      <vt:lpstr>Segoe UI</vt:lpstr>
      <vt:lpstr>Symbol</vt:lpstr>
      <vt:lpstr>Times New Roman</vt:lpstr>
      <vt:lpstr>Trebuchet MS</vt:lpstr>
      <vt:lpstr>Wingdings</vt:lpstr>
      <vt:lpstr>Office Theme</vt:lpstr>
      <vt:lpstr>7_Office Theme</vt:lpstr>
      <vt:lpstr>8_Office Theme</vt:lpstr>
      <vt:lpstr>12_Office Theme</vt:lpstr>
      <vt:lpstr>1_Office Theme</vt:lpstr>
      <vt:lpstr>18_Office Theme</vt:lpstr>
      <vt:lpstr>17_Office Theme</vt:lpstr>
      <vt:lpstr>3_Office Theme</vt:lpstr>
      <vt:lpstr>4_Office Theme</vt:lpstr>
      <vt:lpstr>2_Office Theme</vt:lpstr>
      <vt:lpstr>5_Office Theme</vt:lpstr>
      <vt:lpstr>6_Office Theme</vt:lpstr>
      <vt:lpstr>9_Office Theme</vt:lpstr>
      <vt:lpstr>10_Office Theme</vt:lpstr>
      <vt:lpstr>11_Office Theme</vt:lpstr>
      <vt:lpstr>13_Office Theme</vt:lpstr>
      <vt:lpstr>2. Probability and its uses</vt:lpstr>
      <vt:lpstr>Course Outline</vt:lpstr>
      <vt:lpstr>Course Objectives</vt:lpstr>
      <vt:lpstr>PowerPoint Presentation</vt:lpstr>
      <vt:lpstr>Introduction to Probability</vt:lpstr>
      <vt:lpstr>Probability</vt:lpstr>
      <vt:lpstr>Example - Probability</vt:lpstr>
      <vt:lpstr>Some of the Real Life Problems</vt:lpstr>
      <vt:lpstr>PowerPoint Presentation</vt:lpstr>
      <vt:lpstr>Terminologies of Probability</vt:lpstr>
      <vt:lpstr>Terminologies of Probability</vt:lpstr>
      <vt:lpstr>Union of Events</vt:lpstr>
      <vt:lpstr>Example - Union of Events</vt:lpstr>
      <vt:lpstr>Intersection of Events</vt:lpstr>
      <vt:lpstr>Example – Intersection of Events</vt:lpstr>
      <vt:lpstr>Types of Events</vt:lpstr>
      <vt:lpstr>Rules of Probability</vt:lpstr>
      <vt:lpstr>Independence</vt:lpstr>
      <vt:lpstr>The General Addition Rule</vt:lpstr>
      <vt:lpstr>Use Case - Scenario</vt:lpstr>
      <vt:lpstr>Use Case – Part 1</vt:lpstr>
      <vt:lpstr>Use Case – Part 1 - Solution</vt:lpstr>
      <vt:lpstr>Use Case – Part 2</vt:lpstr>
      <vt:lpstr>Use Case – Part 3</vt:lpstr>
      <vt:lpstr>Use Case – Part 3 - Solution</vt:lpstr>
      <vt:lpstr>Use Case – Part 3 - Solution</vt:lpstr>
      <vt:lpstr>Use Case – Part 4</vt:lpstr>
      <vt:lpstr>Use Case – Part 4 - Solution</vt:lpstr>
      <vt:lpstr>PowerPoint Presentation</vt:lpstr>
      <vt:lpstr>Probability Distribution</vt:lpstr>
      <vt:lpstr>Probability Distribution</vt:lpstr>
      <vt:lpstr>PowerPoint Presentation</vt:lpstr>
      <vt:lpstr>Probability Distribution Function</vt:lpstr>
      <vt:lpstr>Normal Distribution</vt:lpstr>
      <vt:lpstr>Example – Normal Distribution</vt:lpstr>
      <vt:lpstr>Standard Deviation and Curve</vt:lpstr>
      <vt:lpstr>PowerPoint Presentation</vt:lpstr>
      <vt:lpstr>PowerPoint Presentation</vt:lpstr>
      <vt:lpstr>Types of Probability</vt:lpstr>
      <vt:lpstr>Types of Probability</vt:lpstr>
      <vt:lpstr>Marginal Probability</vt:lpstr>
      <vt:lpstr>Example – Marginal Probability</vt:lpstr>
      <vt:lpstr>Joint Probability</vt:lpstr>
      <vt:lpstr>Example – Joint Probability</vt:lpstr>
      <vt:lpstr>Conditional Probability</vt:lpstr>
      <vt:lpstr>Example – Conditional Probability</vt:lpstr>
      <vt:lpstr>PowerPoint Presentation</vt:lpstr>
      <vt:lpstr>Probability Uses Cases</vt:lpstr>
      <vt:lpstr>Use Case - Scenario</vt:lpstr>
      <vt:lpstr>Use Case – Exploring the data</vt:lpstr>
      <vt:lpstr>Marginal Probability – Problem Statement</vt:lpstr>
      <vt:lpstr>Marginal Probability - Solution</vt:lpstr>
      <vt:lpstr>Marginal Probability - Solution</vt:lpstr>
      <vt:lpstr>Joint Probability – Problem Statement</vt:lpstr>
      <vt:lpstr>Joint Probability - Solution</vt:lpstr>
      <vt:lpstr>Joint Probability - Solution</vt:lpstr>
      <vt:lpstr>Conditional Probability – Problem Statement</vt:lpstr>
      <vt:lpstr>Conditional Probability - Solution</vt:lpstr>
      <vt:lpstr>Conditional Probability - Solution</vt:lpstr>
      <vt:lpstr>PowerPoint Presentation</vt:lpstr>
      <vt:lpstr>Bayes Inference</vt:lpstr>
      <vt:lpstr>Baye’s Inference</vt:lpstr>
      <vt:lpstr>Baye’s Theorem</vt:lpstr>
      <vt:lpstr>Baye’s Theorem and General Product Rule</vt:lpstr>
      <vt:lpstr>Example – Baye’s Theorem</vt:lpstr>
      <vt:lpstr>Example – Baye’s Theorem</vt:lpstr>
      <vt:lpstr>Example – Baye’s Theorem</vt:lpstr>
      <vt:lpstr>Example – Baye’s Theorem</vt:lpstr>
      <vt:lpstr>Flowchart</vt:lpstr>
      <vt:lpstr>Example – Baye’s Theorem</vt:lpstr>
      <vt:lpstr>Summary</vt:lpstr>
      <vt:lpstr>Congratulation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OU7_July2016</dc:subject>
  <dc:creator>rajesh</dc:creator>
  <cp:keywords>OU7 PowerPoint Template</cp:keywords>
  <cp:lastModifiedBy>VIJAY</cp:lastModifiedBy>
  <cp:revision>168</cp:revision>
  <dcterms:created xsi:type="dcterms:W3CDTF">2018-12-10T03:50:09Z</dcterms:created>
  <dcterms:modified xsi:type="dcterms:W3CDTF">2019-01-05T07:48:25Z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2018-12-10T00:00:00Z</vt:filetime>
  </property>
</Properties>
</file>